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0"/>
  </p:notesMasterIdLst>
  <p:sldIdLst>
    <p:sldId id="256" r:id="rId2"/>
    <p:sldId id="257" r:id="rId3"/>
    <p:sldId id="258" r:id="rId4"/>
    <p:sldId id="259" r:id="rId5"/>
    <p:sldId id="260" r:id="rId6"/>
    <p:sldId id="365" r:id="rId7"/>
    <p:sldId id="262" r:id="rId8"/>
    <p:sldId id="263" r:id="rId9"/>
    <p:sldId id="266" r:id="rId10"/>
    <p:sldId id="293" r:id="rId11"/>
    <p:sldId id="267" r:id="rId12"/>
    <p:sldId id="268" r:id="rId13"/>
    <p:sldId id="269" r:id="rId14"/>
    <p:sldId id="270" r:id="rId15"/>
    <p:sldId id="271" r:id="rId16"/>
    <p:sldId id="272" r:id="rId17"/>
    <p:sldId id="273" r:id="rId18"/>
    <p:sldId id="274" r:id="rId19"/>
    <p:sldId id="291" r:id="rId20"/>
    <p:sldId id="292" r:id="rId21"/>
    <p:sldId id="294" r:id="rId22"/>
    <p:sldId id="295" r:id="rId23"/>
    <p:sldId id="304" r:id="rId24"/>
    <p:sldId id="296" r:id="rId25"/>
    <p:sldId id="297" r:id="rId26"/>
    <p:sldId id="305" r:id="rId27"/>
    <p:sldId id="303" r:id="rId28"/>
    <p:sldId id="306" r:id="rId29"/>
    <p:sldId id="299" r:id="rId30"/>
    <p:sldId id="301" r:id="rId31"/>
    <p:sldId id="300" r:id="rId32"/>
    <p:sldId id="302" r:id="rId33"/>
    <p:sldId id="307" r:id="rId34"/>
    <p:sldId id="308" r:id="rId35"/>
    <p:sldId id="310" r:id="rId36"/>
    <p:sldId id="313" r:id="rId37"/>
    <p:sldId id="309" r:id="rId38"/>
    <p:sldId id="311" r:id="rId39"/>
    <p:sldId id="314" r:id="rId40"/>
    <p:sldId id="315" r:id="rId41"/>
    <p:sldId id="316" r:id="rId42"/>
    <p:sldId id="317" r:id="rId43"/>
    <p:sldId id="321" r:id="rId44"/>
    <p:sldId id="318" r:id="rId45"/>
    <p:sldId id="319" r:id="rId46"/>
    <p:sldId id="320" r:id="rId47"/>
    <p:sldId id="322" r:id="rId48"/>
    <p:sldId id="323" r:id="rId49"/>
    <p:sldId id="324" r:id="rId50"/>
    <p:sldId id="325" r:id="rId51"/>
    <p:sldId id="326" r:id="rId52"/>
    <p:sldId id="275" r:id="rId53"/>
    <p:sldId id="276" r:id="rId54"/>
    <p:sldId id="289" r:id="rId55"/>
    <p:sldId id="290" r:id="rId56"/>
    <p:sldId id="277" r:id="rId57"/>
    <p:sldId id="364" r:id="rId58"/>
    <p:sldId id="327" r:id="rId59"/>
    <p:sldId id="366" r:id="rId60"/>
    <p:sldId id="367" r:id="rId61"/>
    <p:sldId id="368" r:id="rId62"/>
    <p:sldId id="369" r:id="rId63"/>
    <p:sldId id="370" r:id="rId64"/>
    <p:sldId id="371" r:id="rId65"/>
    <p:sldId id="372" r:id="rId66"/>
    <p:sldId id="373" r:id="rId67"/>
    <p:sldId id="374" r:id="rId68"/>
    <p:sldId id="375" r:id="rId69"/>
    <p:sldId id="376" r:id="rId70"/>
    <p:sldId id="377" r:id="rId71"/>
    <p:sldId id="378" r:id="rId72"/>
    <p:sldId id="380" r:id="rId73"/>
    <p:sldId id="381" r:id="rId74"/>
    <p:sldId id="382" r:id="rId75"/>
    <p:sldId id="383" r:id="rId76"/>
    <p:sldId id="362" r:id="rId77"/>
    <p:sldId id="379" r:id="rId78"/>
    <p:sldId id="363" r:id="rId7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47D"/>
    <a:srgbClr val="EF0707"/>
    <a:srgbClr val="ED5555"/>
    <a:srgbClr val="44D7FA"/>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086" autoAdjust="0"/>
  </p:normalViewPr>
  <p:slideViewPr>
    <p:cSldViewPr>
      <p:cViewPr>
        <p:scale>
          <a:sx n="50" d="100"/>
          <a:sy n="50" d="100"/>
        </p:scale>
        <p:origin x="-1956" y="-492"/>
      </p:cViewPr>
      <p:guideLst>
        <p:guide orient="horz" pos="2160"/>
        <p:guide pos="2880"/>
      </p:guideLst>
    </p:cSldViewPr>
  </p:slideViewPr>
  <p:outlineViewPr>
    <p:cViewPr>
      <p:scale>
        <a:sx n="33" d="100"/>
        <a:sy n="33" d="100"/>
      </p:scale>
      <p:origin x="0" y="108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al__ma_Sayfas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al__ma_Sayfas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chart>
    <c:title>
      <c:tx>
        <c:rich>
          <a:bodyPr/>
          <a:lstStyle/>
          <a:p>
            <a:pPr>
              <a:defRPr/>
            </a:pPr>
            <a:r>
              <a:rPr lang="tr-TR" dirty="0"/>
              <a:t>ANKSİYETENİN GÖRÜLME SIKLIĞI</a:t>
            </a:r>
          </a:p>
        </c:rich>
      </c:tx>
      <c:layout/>
    </c:title>
    <c:view3D>
      <c:rotX val="30"/>
      <c:perspective val="30"/>
    </c:view3D>
    <c:plotArea>
      <c:layout/>
      <c:pie3DChart>
        <c:varyColors val="1"/>
        <c:ser>
          <c:idx val="0"/>
          <c:order val="0"/>
          <c:tx>
            <c:strRef>
              <c:f>Sayfa1!$B$1</c:f>
              <c:strCache>
                <c:ptCount val="1"/>
                <c:pt idx="0">
                  <c:v>Satışlar</c:v>
                </c:pt>
              </c:strCache>
            </c:strRef>
          </c:tx>
          <c:explosion val="28"/>
          <c:dPt>
            <c:idx val="0"/>
            <c:explosion val="12"/>
          </c:dPt>
          <c:dLbls>
            <c:showPercent val="1"/>
          </c:dLbls>
          <c:cat>
            <c:strRef>
              <c:f>Sayfa1!$A$2:$A$3</c:f>
              <c:strCache>
                <c:ptCount val="2"/>
                <c:pt idx="0">
                  <c:v>Erkekler</c:v>
                </c:pt>
                <c:pt idx="1">
                  <c:v>Kadınlar</c:v>
                </c:pt>
              </c:strCache>
            </c:strRef>
          </c:cat>
          <c:val>
            <c:numRef>
              <c:f>Sayfa1!$B$2:$B$3</c:f>
              <c:numCache>
                <c:formatCode>General</c:formatCode>
                <c:ptCount val="2"/>
                <c:pt idx="0">
                  <c:v>33.300000000000004</c:v>
                </c:pt>
                <c:pt idx="1">
                  <c:v>66.599999999999994</c:v>
                </c:pt>
              </c:numCache>
            </c:numRef>
          </c:val>
        </c:ser>
        <c:dLbls>
          <c:showPercent val="1"/>
        </c:dLbls>
      </c:pie3DChart>
    </c:plotArea>
    <c:legend>
      <c:legendPos val="t"/>
      <c:layout/>
    </c:legend>
    <c:plotVisOnly val="1"/>
  </c:chart>
  <c:txPr>
    <a:bodyPr/>
    <a:lstStyle/>
    <a:p>
      <a:pPr>
        <a:defRPr sz="1800"/>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tr-TR"/>
  <c:chart>
    <c:view3D>
      <c:rAngAx val="1"/>
    </c:view3D>
    <c:plotArea>
      <c:layout/>
      <c:bar3DChart>
        <c:barDir val="col"/>
        <c:grouping val="clustered"/>
        <c:ser>
          <c:idx val="0"/>
          <c:order val="0"/>
          <c:tx>
            <c:strRef>
              <c:f>Sayfa1!$B$1</c:f>
              <c:strCache>
                <c:ptCount val="1"/>
                <c:pt idx="0">
                  <c:v>Seri 1</c:v>
                </c:pt>
              </c:strCache>
            </c:strRef>
          </c:tx>
          <c:cat>
            <c:strRef>
              <c:f>Sayfa1!$A$2:$A$5</c:f>
              <c:strCache>
                <c:ptCount val="4"/>
                <c:pt idx="0">
                  <c:v>Kategori 1</c:v>
                </c:pt>
                <c:pt idx="1">
                  <c:v>Kategori 2</c:v>
                </c:pt>
                <c:pt idx="2">
                  <c:v>Kategori 3</c:v>
                </c:pt>
                <c:pt idx="3">
                  <c:v>Kategori 4</c:v>
                </c:pt>
              </c:strCache>
            </c:strRef>
          </c:cat>
          <c:val>
            <c:numRef>
              <c:f>Sayfa1!$B$2:$B$5</c:f>
              <c:numCache>
                <c:formatCode>General</c:formatCode>
                <c:ptCount val="4"/>
                <c:pt idx="0">
                  <c:v>4.3</c:v>
                </c:pt>
                <c:pt idx="1">
                  <c:v>2.5</c:v>
                </c:pt>
                <c:pt idx="2">
                  <c:v>3.5</c:v>
                </c:pt>
                <c:pt idx="3">
                  <c:v>4.5</c:v>
                </c:pt>
              </c:numCache>
            </c:numRef>
          </c:val>
        </c:ser>
        <c:ser>
          <c:idx val="1"/>
          <c:order val="1"/>
          <c:tx>
            <c:strRef>
              <c:f>Sayfa1!$C$1</c:f>
              <c:strCache>
                <c:ptCount val="1"/>
                <c:pt idx="0">
                  <c:v>Seri 2</c:v>
                </c:pt>
              </c:strCache>
            </c:strRef>
          </c:tx>
          <c:cat>
            <c:strRef>
              <c:f>Sayfa1!$A$2:$A$5</c:f>
              <c:strCache>
                <c:ptCount val="4"/>
                <c:pt idx="0">
                  <c:v>Kategori 1</c:v>
                </c:pt>
                <c:pt idx="1">
                  <c:v>Kategori 2</c:v>
                </c:pt>
                <c:pt idx="2">
                  <c:v>Kategori 3</c:v>
                </c:pt>
                <c:pt idx="3">
                  <c:v>Kategori 4</c:v>
                </c:pt>
              </c:strCache>
            </c:strRef>
          </c:cat>
          <c:val>
            <c:numRef>
              <c:f>Sayfa1!$C$2:$C$5</c:f>
              <c:numCache>
                <c:formatCode>General</c:formatCode>
                <c:ptCount val="4"/>
                <c:pt idx="0">
                  <c:v>2.4</c:v>
                </c:pt>
                <c:pt idx="1">
                  <c:v>4.4000000000000004</c:v>
                </c:pt>
                <c:pt idx="2">
                  <c:v>1.8</c:v>
                </c:pt>
                <c:pt idx="3">
                  <c:v>2.8</c:v>
                </c:pt>
              </c:numCache>
            </c:numRef>
          </c:val>
        </c:ser>
        <c:ser>
          <c:idx val="2"/>
          <c:order val="2"/>
          <c:tx>
            <c:strRef>
              <c:f>Sayfa1!$D$1</c:f>
              <c:strCache>
                <c:ptCount val="1"/>
                <c:pt idx="0">
                  <c:v>Seri 3</c:v>
                </c:pt>
              </c:strCache>
            </c:strRef>
          </c:tx>
          <c:cat>
            <c:strRef>
              <c:f>Sayfa1!$A$2:$A$5</c:f>
              <c:strCache>
                <c:ptCount val="4"/>
                <c:pt idx="0">
                  <c:v>Kategori 1</c:v>
                </c:pt>
                <c:pt idx="1">
                  <c:v>Kategori 2</c:v>
                </c:pt>
                <c:pt idx="2">
                  <c:v>Kategori 3</c:v>
                </c:pt>
                <c:pt idx="3">
                  <c:v>Kategori 4</c:v>
                </c:pt>
              </c:strCache>
            </c:strRef>
          </c:cat>
          <c:val>
            <c:numRef>
              <c:f>Sayfa1!$D$2:$D$5</c:f>
              <c:numCache>
                <c:formatCode>General</c:formatCode>
                <c:ptCount val="4"/>
                <c:pt idx="0">
                  <c:v>2</c:v>
                </c:pt>
                <c:pt idx="1">
                  <c:v>2</c:v>
                </c:pt>
                <c:pt idx="2">
                  <c:v>3</c:v>
                </c:pt>
                <c:pt idx="3">
                  <c:v>5</c:v>
                </c:pt>
              </c:numCache>
            </c:numRef>
          </c:val>
        </c:ser>
        <c:shape val="pyramid"/>
        <c:axId val="106133760"/>
        <c:axId val="106147840"/>
        <c:axId val="0"/>
      </c:bar3DChart>
      <c:catAx>
        <c:axId val="106133760"/>
        <c:scaling>
          <c:orientation val="minMax"/>
        </c:scaling>
        <c:delete val="1"/>
        <c:axPos val="b"/>
        <c:tickLblPos val="nextTo"/>
        <c:crossAx val="106147840"/>
        <c:crosses val="autoZero"/>
        <c:auto val="1"/>
        <c:lblAlgn val="ctr"/>
        <c:lblOffset val="100"/>
      </c:catAx>
      <c:valAx>
        <c:axId val="106147840"/>
        <c:scaling>
          <c:orientation val="minMax"/>
        </c:scaling>
        <c:axPos val="l"/>
        <c:majorGridlines/>
        <c:numFmt formatCode="General" sourceLinked="1"/>
        <c:tickLblPos val="nextTo"/>
        <c:crossAx val="106133760"/>
        <c:crosses val="autoZero"/>
        <c:crossBetween val="between"/>
      </c:valAx>
    </c:plotArea>
    <c:plotVisOnly val="1"/>
  </c:chart>
  <c:txPr>
    <a:bodyPr/>
    <a:lstStyle/>
    <a:p>
      <a:pPr>
        <a:defRPr sz="1800"/>
      </a:pPr>
      <a:endParaRPr lang="tr-T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2EA5A-6DC0-4D3D-BADA-8F6EFA0023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tr-TR"/>
        </a:p>
      </dgm:t>
    </dgm:pt>
    <dgm:pt modelId="{E5B92878-9D1A-4E67-9FA0-5FEF19981FC4}">
      <dgm:prSet phldrT="[Metin]"/>
      <dgm:spPr/>
      <dgm:t>
        <a:bodyPr/>
        <a:lstStyle/>
        <a:p>
          <a:r>
            <a:rPr lang="tr-TR" dirty="0" smtClean="0"/>
            <a:t>korku</a:t>
          </a:r>
          <a:endParaRPr lang="tr-TR" dirty="0"/>
        </a:p>
      </dgm:t>
    </dgm:pt>
    <dgm:pt modelId="{567A3415-C702-4296-8192-EA05CE86AC55}" type="parTrans" cxnId="{2B7CC8B3-AE1C-4162-BE5A-845D16B7FFA7}">
      <dgm:prSet/>
      <dgm:spPr/>
      <dgm:t>
        <a:bodyPr/>
        <a:lstStyle/>
        <a:p>
          <a:endParaRPr lang="tr-TR"/>
        </a:p>
      </dgm:t>
    </dgm:pt>
    <dgm:pt modelId="{506B0A7D-1737-416A-B54D-9A58A4C162AA}" type="sibTrans" cxnId="{2B7CC8B3-AE1C-4162-BE5A-845D16B7FFA7}">
      <dgm:prSet/>
      <dgm:spPr/>
      <dgm:t>
        <a:bodyPr/>
        <a:lstStyle/>
        <a:p>
          <a:endParaRPr lang="tr-TR"/>
        </a:p>
      </dgm:t>
    </dgm:pt>
    <dgm:pt modelId="{304CC5E5-5051-4A48-9994-1249D7C0E89C}">
      <dgm:prSet phldrT="[Metin]"/>
      <dgm:spPr/>
      <dgm:t>
        <a:bodyPr/>
        <a:lstStyle/>
        <a:p>
          <a:r>
            <a:rPr lang="tr-TR" dirty="0" smtClean="0"/>
            <a:t>terleme vb.</a:t>
          </a:r>
          <a:endParaRPr lang="tr-TR" dirty="0"/>
        </a:p>
      </dgm:t>
    </dgm:pt>
    <dgm:pt modelId="{86AB3778-3AC8-4EC9-97BE-99901CED7CB6}" type="parTrans" cxnId="{A6FA4AF7-E6B1-4019-888C-6A0691668E35}">
      <dgm:prSet/>
      <dgm:spPr/>
      <dgm:t>
        <a:bodyPr/>
        <a:lstStyle/>
        <a:p>
          <a:endParaRPr lang="tr-TR"/>
        </a:p>
      </dgm:t>
    </dgm:pt>
    <dgm:pt modelId="{CC32ABAA-4CB7-4E80-AC2C-CA185FAC53D1}" type="sibTrans" cxnId="{A6FA4AF7-E6B1-4019-888C-6A0691668E35}">
      <dgm:prSet/>
      <dgm:spPr/>
      <dgm:t>
        <a:bodyPr/>
        <a:lstStyle/>
        <a:p>
          <a:endParaRPr lang="tr-TR"/>
        </a:p>
      </dgm:t>
    </dgm:pt>
    <dgm:pt modelId="{14F49A3B-388E-4E57-B582-A13DC96B1683}">
      <dgm:prSet phldrT="[Metin]"/>
      <dgm:spPr/>
      <dgm:t>
        <a:bodyPr/>
        <a:lstStyle/>
        <a:p>
          <a:r>
            <a:rPr lang="tr-TR" dirty="0" smtClean="0"/>
            <a:t>endişe vb.</a:t>
          </a:r>
          <a:endParaRPr lang="tr-TR" dirty="0"/>
        </a:p>
      </dgm:t>
    </dgm:pt>
    <dgm:pt modelId="{39A7BF57-E160-4920-936C-8CEF8F58C7FF}" type="parTrans" cxnId="{25F652DC-F72A-40DC-A1C5-3D50B3DEF519}">
      <dgm:prSet/>
      <dgm:spPr/>
      <dgm:t>
        <a:bodyPr/>
        <a:lstStyle/>
        <a:p>
          <a:endParaRPr lang="tr-TR"/>
        </a:p>
      </dgm:t>
    </dgm:pt>
    <dgm:pt modelId="{F54A4F88-6528-4387-85EE-F1310CC10799}" type="sibTrans" cxnId="{25F652DC-F72A-40DC-A1C5-3D50B3DEF519}">
      <dgm:prSet/>
      <dgm:spPr/>
      <dgm:t>
        <a:bodyPr/>
        <a:lstStyle/>
        <a:p>
          <a:endParaRPr lang="tr-TR"/>
        </a:p>
      </dgm:t>
    </dgm:pt>
    <dgm:pt modelId="{D77122D8-8614-48E8-8582-2B5A10CDF7FB}">
      <dgm:prSet phldrT="[Metin]"/>
      <dgm:spPr/>
      <dgm:t>
        <a:bodyPr/>
        <a:lstStyle/>
        <a:p>
          <a:r>
            <a:rPr lang="tr-TR" dirty="0" smtClean="0"/>
            <a:t>ANKSİYETE</a:t>
          </a:r>
          <a:endParaRPr lang="tr-TR" dirty="0"/>
        </a:p>
      </dgm:t>
    </dgm:pt>
    <dgm:pt modelId="{9495BF91-8A0E-42A2-B840-E137D46EF641}" type="parTrans" cxnId="{A5BFF336-17E4-4D59-99F0-2206A7D3BE40}">
      <dgm:prSet/>
      <dgm:spPr/>
      <dgm:t>
        <a:bodyPr/>
        <a:lstStyle/>
        <a:p>
          <a:endParaRPr lang="tr-TR"/>
        </a:p>
      </dgm:t>
    </dgm:pt>
    <dgm:pt modelId="{8D42FAC5-43FA-4FD7-AEF6-9234C1C001FA}" type="sibTrans" cxnId="{A5BFF336-17E4-4D59-99F0-2206A7D3BE40}">
      <dgm:prSet/>
      <dgm:spPr/>
      <dgm:t>
        <a:bodyPr/>
        <a:lstStyle/>
        <a:p>
          <a:endParaRPr lang="tr-TR"/>
        </a:p>
      </dgm:t>
    </dgm:pt>
    <dgm:pt modelId="{0E8BE5D6-8288-4B9B-9C1E-4B4FFB829715}">
      <dgm:prSet phldrT="[Metin]"/>
      <dgm:spPr/>
      <dgm:t>
        <a:bodyPr/>
        <a:lstStyle/>
        <a:p>
          <a:r>
            <a:rPr lang="tr-TR" dirty="0" smtClean="0"/>
            <a:t>çarpıntı</a:t>
          </a:r>
          <a:endParaRPr lang="tr-TR" dirty="0"/>
        </a:p>
      </dgm:t>
    </dgm:pt>
    <dgm:pt modelId="{4C9A1DB9-5992-47F3-9CC6-AFE1FF60929A}" type="sibTrans" cxnId="{E3AD380D-B2D4-439D-93B6-D2F465089195}">
      <dgm:prSet/>
      <dgm:spPr/>
      <dgm:t>
        <a:bodyPr/>
        <a:lstStyle/>
        <a:p>
          <a:endParaRPr lang="tr-TR"/>
        </a:p>
      </dgm:t>
    </dgm:pt>
    <dgm:pt modelId="{3061AE5D-58A0-4667-B029-2A71B406C5A3}" type="parTrans" cxnId="{E3AD380D-B2D4-439D-93B6-D2F465089195}">
      <dgm:prSet/>
      <dgm:spPr/>
      <dgm:t>
        <a:bodyPr/>
        <a:lstStyle/>
        <a:p>
          <a:endParaRPr lang="tr-TR"/>
        </a:p>
      </dgm:t>
    </dgm:pt>
    <dgm:pt modelId="{62145E03-C0AE-4740-B0E3-30EDE2674D20}" type="pres">
      <dgm:prSet presAssocID="{FAD2EA5A-6DC0-4D3D-BADA-8F6EFA002332}" presName="diagram" presStyleCnt="0">
        <dgm:presLayoutVars>
          <dgm:dir/>
          <dgm:resizeHandles val="exact"/>
        </dgm:presLayoutVars>
      </dgm:prSet>
      <dgm:spPr/>
      <dgm:t>
        <a:bodyPr/>
        <a:lstStyle/>
        <a:p>
          <a:endParaRPr lang="tr-TR"/>
        </a:p>
      </dgm:t>
    </dgm:pt>
    <dgm:pt modelId="{93DB6B54-60EF-4883-BE1A-9A495F6A5E9F}" type="pres">
      <dgm:prSet presAssocID="{0E8BE5D6-8288-4B9B-9C1E-4B4FFB829715}" presName="node" presStyleLbl="node1" presStyleIdx="0" presStyleCnt="5">
        <dgm:presLayoutVars>
          <dgm:bulletEnabled val="1"/>
        </dgm:presLayoutVars>
      </dgm:prSet>
      <dgm:spPr/>
      <dgm:t>
        <a:bodyPr/>
        <a:lstStyle/>
        <a:p>
          <a:endParaRPr lang="tr-TR"/>
        </a:p>
      </dgm:t>
    </dgm:pt>
    <dgm:pt modelId="{9735DE69-2FBE-41AF-B53A-4276FF1065FD}" type="pres">
      <dgm:prSet presAssocID="{4C9A1DB9-5992-47F3-9CC6-AFE1FF60929A}" presName="sibTrans" presStyleCnt="0"/>
      <dgm:spPr/>
    </dgm:pt>
    <dgm:pt modelId="{88647F57-6474-4395-B201-67DDBB7873BC}" type="pres">
      <dgm:prSet presAssocID="{E5B92878-9D1A-4E67-9FA0-5FEF19981FC4}" presName="node" presStyleLbl="node1" presStyleIdx="1" presStyleCnt="5">
        <dgm:presLayoutVars>
          <dgm:bulletEnabled val="1"/>
        </dgm:presLayoutVars>
      </dgm:prSet>
      <dgm:spPr/>
      <dgm:t>
        <a:bodyPr/>
        <a:lstStyle/>
        <a:p>
          <a:endParaRPr lang="tr-TR"/>
        </a:p>
      </dgm:t>
    </dgm:pt>
    <dgm:pt modelId="{734981E6-7B4C-4F5F-8558-71DB916D6BA3}" type="pres">
      <dgm:prSet presAssocID="{506B0A7D-1737-416A-B54D-9A58A4C162AA}" presName="sibTrans" presStyleCnt="0"/>
      <dgm:spPr/>
    </dgm:pt>
    <dgm:pt modelId="{62169B07-FE76-4792-8EFD-0967F226AF2F}" type="pres">
      <dgm:prSet presAssocID="{304CC5E5-5051-4A48-9994-1249D7C0E89C}" presName="node" presStyleLbl="node1" presStyleIdx="2" presStyleCnt="5">
        <dgm:presLayoutVars>
          <dgm:bulletEnabled val="1"/>
        </dgm:presLayoutVars>
      </dgm:prSet>
      <dgm:spPr/>
      <dgm:t>
        <a:bodyPr/>
        <a:lstStyle/>
        <a:p>
          <a:endParaRPr lang="tr-TR"/>
        </a:p>
      </dgm:t>
    </dgm:pt>
    <dgm:pt modelId="{7F057550-E27E-4E2D-88A6-4E97A5C79371}" type="pres">
      <dgm:prSet presAssocID="{CC32ABAA-4CB7-4E80-AC2C-CA185FAC53D1}" presName="sibTrans" presStyleCnt="0"/>
      <dgm:spPr/>
    </dgm:pt>
    <dgm:pt modelId="{EF13408E-130B-4D6D-BCB5-51B8D3838DF9}" type="pres">
      <dgm:prSet presAssocID="{14F49A3B-388E-4E57-B582-A13DC96B1683}" presName="node" presStyleLbl="node1" presStyleIdx="3" presStyleCnt="5">
        <dgm:presLayoutVars>
          <dgm:bulletEnabled val="1"/>
        </dgm:presLayoutVars>
      </dgm:prSet>
      <dgm:spPr/>
      <dgm:t>
        <a:bodyPr/>
        <a:lstStyle/>
        <a:p>
          <a:endParaRPr lang="tr-TR"/>
        </a:p>
      </dgm:t>
    </dgm:pt>
    <dgm:pt modelId="{E2A8C906-777F-405C-A397-8F3FD5C8009E}" type="pres">
      <dgm:prSet presAssocID="{F54A4F88-6528-4387-85EE-F1310CC10799}" presName="sibTrans" presStyleCnt="0"/>
      <dgm:spPr/>
    </dgm:pt>
    <dgm:pt modelId="{B6B7DFB3-CAFC-4B80-AFCF-14A8ADDFA7A1}" type="pres">
      <dgm:prSet presAssocID="{D77122D8-8614-48E8-8582-2B5A10CDF7FB}" presName="node" presStyleLbl="node1" presStyleIdx="4" presStyleCnt="5">
        <dgm:presLayoutVars>
          <dgm:bulletEnabled val="1"/>
        </dgm:presLayoutVars>
      </dgm:prSet>
      <dgm:spPr/>
      <dgm:t>
        <a:bodyPr/>
        <a:lstStyle/>
        <a:p>
          <a:endParaRPr lang="tr-TR"/>
        </a:p>
      </dgm:t>
    </dgm:pt>
  </dgm:ptLst>
  <dgm:cxnLst>
    <dgm:cxn modelId="{74456709-C99C-42C3-9424-1F1C03817633}" type="presOf" srcId="{14F49A3B-388E-4E57-B582-A13DC96B1683}" destId="{EF13408E-130B-4D6D-BCB5-51B8D3838DF9}" srcOrd="0" destOrd="0" presId="urn:microsoft.com/office/officeart/2005/8/layout/default"/>
    <dgm:cxn modelId="{E3AD380D-B2D4-439D-93B6-D2F465089195}" srcId="{FAD2EA5A-6DC0-4D3D-BADA-8F6EFA002332}" destId="{0E8BE5D6-8288-4B9B-9C1E-4B4FFB829715}" srcOrd="0" destOrd="0" parTransId="{3061AE5D-58A0-4667-B029-2A71B406C5A3}" sibTransId="{4C9A1DB9-5992-47F3-9CC6-AFE1FF60929A}"/>
    <dgm:cxn modelId="{A6FA4AF7-E6B1-4019-888C-6A0691668E35}" srcId="{FAD2EA5A-6DC0-4D3D-BADA-8F6EFA002332}" destId="{304CC5E5-5051-4A48-9994-1249D7C0E89C}" srcOrd="2" destOrd="0" parTransId="{86AB3778-3AC8-4EC9-97BE-99901CED7CB6}" sibTransId="{CC32ABAA-4CB7-4E80-AC2C-CA185FAC53D1}"/>
    <dgm:cxn modelId="{7A4B96A7-513D-4C90-B686-5E0D160CC6AA}" type="presOf" srcId="{D77122D8-8614-48E8-8582-2B5A10CDF7FB}" destId="{B6B7DFB3-CAFC-4B80-AFCF-14A8ADDFA7A1}" srcOrd="0" destOrd="0" presId="urn:microsoft.com/office/officeart/2005/8/layout/default"/>
    <dgm:cxn modelId="{A5BFF336-17E4-4D59-99F0-2206A7D3BE40}" srcId="{FAD2EA5A-6DC0-4D3D-BADA-8F6EFA002332}" destId="{D77122D8-8614-48E8-8582-2B5A10CDF7FB}" srcOrd="4" destOrd="0" parTransId="{9495BF91-8A0E-42A2-B840-E137D46EF641}" sibTransId="{8D42FAC5-43FA-4FD7-AEF6-9234C1C001FA}"/>
    <dgm:cxn modelId="{6E8B406B-F2BB-4690-B344-513ABBCC6C3E}" type="presOf" srcId="{304CC5E5-5051-4A48-9994-1249D7C0E89C}" destId="{62169B07-FE76-4792-8EFD-0967F226AF2F}" srcOrd="0" destOrd="0" presId="urn:microsoft.com/office/officeart/2005/8/layout/default"/>
    <dgm:cxn modelId="{07D76F9C-3939-4C28-AF14-FEF3708B0C8F}" type="presOf" srcId="{0E8BE5D6-8288-4B9B-9C1E-4B4FFB829715}" destId="{93DB6B54-60EF-4883-BE1A-9A495F6A5E9F}" srcOrd="0" destOrd="0" presId="urn:microsoft.com/office/officeart/2005/8/layout/default"/>
    <dgm:cxn modelId="{E71B1BC4-D4D7-4BAC-A3FD-2BCC8C454880}" type="presOf" srcId="{FAD2EA5A-6DC0-4D3D-BADA-8F6EFA002332}" destId="{62145E03-C0AE-4740-B0E3-30EDE2674D20}" srcOrd="0" destOrd="0" presId="urn:microsoft.com/office/officeart/2005/8/layout/default"/>
    <dgm:cxn modelId="{2B7CC8B3-AE1C-4162-BE5A-845D16B7FFA7}" srcId="{FAD2EA5A-6DC0-4D3D-BADA-8F6EFA002332}" destId="{E5B92878-9D1A-4E67-9FA0-5FEF19981FC4}" srcOrd="1" destOrd="0" parTransId="{567A3415-C702-4296-8192-EA05CE86AC55}" sibTransId="{506B0A7D-1737-416A-B54D-9A58A4C162AA}"/>
    <dgm:cxn modelId="{25F652DC-F72A-40DC-A1C5-3D50B3DEF519}" srcId="{FAD2EA5A-6DC0-4D3D-BADA-8F6EFA002332}" destId="{14F49A3B-388E-4E57-B582-A13DC96B1683}" srcOrd="3" destOrd="0" parTransId="{39A7BF57-E160-4920-936C-8CEF8F58C7FF}" sibTransId="{F54A4F88-6528-4387-85EE-F1310CC10799}"/>
    <dgm:cxn modelId="{2705F9C9-5C0D-4B39-805E-60E34E4CBEC3}" type="presOf" srcId="{E5B92878-9D1A-4E67-9FA0-5FEF19981FC4}" destId="{88647F57-6474-4395-B201-67DDBB7873BC}" srcOrd="0" destOrd="0" presId="urn:microsoft.com/office/officeart/2005/8/layout/default"/>
    <dgm:cxn modelId="{D60D0AB2-464E-428A-B4FD-90914351C7E8}" type="presParOf" srcId="{62145E03-C0AE-4740-B0E3-30EDE2674D20}" destId="{93DB6B54-60EF-4883-BE1A-9A495F6A5E9F}" srcOrd="0" destOrd="0" presId="urn:microsoft.com/office/officeart/2005/8/layout/default"/>
    <dgm:cxn modelId="{A155110F-A589-4CC3-8B8E-39169060984D}" type="presParOf" srcId="{62145E03-C0AE-4740-B0E3-30EDE2674D20}" destId="{9735DE69-2FBE-41AF-B53A-4276FF1065FD}" srcOrd="1" destOrd="0" presId="urn:microsoft.com/office/officeart/2005/8/layout/default"/>
    <dgm:cxn modelId="{78CA83B0-23D1-4FBA-90A4-129540F3B771}" type="presParOf" srcId="{62145E03-C0AE-4740-B0E3-30EDE2674D20}" destId="{88647F57-6474-4395-B201-67DDBB7873BC}" srcOrd="2" destOrd="0" presId="urn:microsoft.com/office/officeart/2005/8/layout/default"/>
    <dgm:cxn modelId="{9D1999FC-97A4-4D59-8E03-ED966A074953}" type="presParOf" srcId="{62145E03-C0AE-4740-B0E3-30EDE2674D20}" destId="{734981E6-7B4C-4F5F-8558-71DB916D6BA3}" srcOrd="3" destOrd="0" presId="urn:microsoft.com/office/officeart/2005/8/layout/default"/>
    <dgm:cxn modelId="{499808DC-9E1F-45C7-A05E-D5018F09324A}" type="presParOf" srcId="{62145E03-C0AE-4740-B0E3-30EDE2674D20}" destId="{62169B07-FE76-4792-8EFD-0967F226AF2F}" srcOrd="4" destOrd="0" presId="urn:microsoft.com/office/officeart/2005/8/layout/default"/>
    <dgm:cxn modelId="{814D6BCF-C9C3-41B4-B772-83C23C490B36}" type="presParOf" srcId="{62145E03-C0AE-4740-B0E3-30EDE2674D20}" destId="{7F057550-E27E-4E2D-88A6-4E97A5C79371}" srcOrd="5" destOrd="0" presId="urn:microsoft.com/office/officeart/2005/8/layout/default"/>
    <dgm:cxn modelId="{91299AF8-28DD-41E2-88FC-363C3A80EF7B}" type="presParOf" srcId="{62145E03-C0AE-4740-B0E3-30EDE2674D20}" destId="{EF13408E-130B-4D6D-BCB5-51B8D3838DF9}" srcOrd="6" destOrd="0" presId="urn:microsoft.com/office/officeart/2005/8/layout/default"/>
    <dgm:cxn modelId="{216A21C8-EA36-416C-8DC0-B1FF63D47DED}" type="presParOf" srcId="{62145E03-C0AE-4740-B0E3-30EDE2674D20}" destId="{E2A8C906-777F-405C-A397-8F3FD5C8009E}" srcOrd="7" destOrd="0" presId="urn:microsoft.com/office/officeart/2005/8/layout/default"/>
    <dgm:cxn modelId="{54911D26-8626-4F48-9670-EDC5FFB88100}" type="presParOf" srcId="{62145E03-C0AE-4740-B0E3-30EDE2674D20}" destId="{B6B7DFB3-CAFC-4B80-AFCF-14A8ADDFA7A1}" srcOrd="8" destOrd="0" presId="urn:microsoft.com/office/officeart/2005/8/layout/default"/>
  </dgm:cxnLst>
  <dgm:bg/>
  <dgm:whole/>
</dgm:dataModel>
</file>

<file path=ppt/diagrams/data10.xml><?xml version="1.0" encoding="utf-8"?>
<dgm:dataModel xmlns:dgm="http://schemas.openxmlformats.org/drawingml/2006/diagram" xmlns:a="http://schemas.openxmlformats.org/drawingml/2006/main">
  <dgm:ptLst>
    <dgm:pt modelId="{C0407F15-50DB-48CC-9CD1-519C6B1E475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4F9BA2F0-7AC1-427B-9990-39D3C9E18D5C}">
      <dgm:prSet phldrT="[Metin]"/>
      <dgm:spPr/>
      <dgm:t>
        <a:bodyPr/>
        <a:lstStyle/>
        <a:p>
          <a:r>
            <a:rPr lang="tr-TR" sz="1800" dirty="0" smtClean="0"/>
            <a:t>DEPRESYON</a:t>
          </a:r>
          <a:endParaRPr lang="tr-TR" sz="1800" dirty="0"/>
        </a:p>
      </dgm:t>
    </dgm:pt>
    <dgm:pt modelId="{192F94BB-694D-488E-A3DC-B470E36D01D2}" type="parTrans" cxnId="{10FA228F-1ED2-4E40-903E-A24F5B52753A}">
      <dgm:prSet/>
      <dgm:spPr/>
      <dgm:t>
        <a:bodyPr/>
        <a:lstStyle/>
        <a:p>
          <a:endParaRPr lang="tr-TR"/>
        </a:p>
      </dgm:t>
    </dgm:pt>
    <dgm:pt modelId="{06B5F3D8-EBDA-4976-9159-8354E436F46F}" type="sibTrans" cxnId="{10FA228F-1ED2-4E40-903E-A24F5B52753A}">
      <dgm:prSet/>
      <dgm:spPr/>
      <dgm:t>
        <a:bodyPr/>
        <a:lstStyle/>
        <a:p>
          <a:endParaRPr lang="tr-TR"/>
        </a:p>
      </dgm:t>
    </dgm:pt>
    <dgm:pt modelId="{64A27AE7-FA63-4FFE-B411-722BC9E90433}">
      <dgm:prSet phldrT="[Metin]" custT="1"/>
      <dgm:spPr/>
      <dgm:t>
        <a:bodyPr/>
        <a:lstStyle/>
        <a:p>
          <a:r>
            <a:rPr lang="tr-TR" sz="1800" dirty="0" smtClean="0"/>
            <a:t>Olumsuz duygudurum</a:t>
          </a:r>
          <a:endParaRPr lang="tr-TR" sz="1800" dirty="0"/>
        </a:p>
      </dgm:t>
    </dgm:pt>
    <dgm:pt modelId="{6E5BA686-AC99-4741-B95C-88267BC3C3C3}" type="parTrans" cxnId="{16B2AB78-0749-418F-9246-68EDBAA816FC}">
      <dgm:prSet/>
      <dgm:spPr/>
      <dgm:t>
        <a:bodyPr/>
        <a:lstStyle/>
        <a:p>
          <a:endParaRPr lang="tr-TR"/>
        </a:p>
      </dgm:t>
    </dgm:pt>
    <dgm:pt modelId="{D8B648D1-B9C0-4BD5-870C-C19B8EF0E6F1}" type="sibTrans" cxnId="{16B2AB78-0749-418F-9246-68EDBAA816FC}">
      <dgm:prSet/>
      <dgm:spPr/>
      <dgm:t>
        <a:bodyPr/>
        <a:lstStyle/>
        <a:p>
          <a:endParaRPr lang="tr-TR"/>
        </a:p>
      </dgm:t>
    </dgm:pt>
    <dgm:pt modelId="{E586AEEB-3D51-4606-97CF-1D797A6D2246}">
      <dgm:prSet phldrT="[Metin]" custT="1"/>
      <dgm:spPr/>
      <dgm:t>
        <a:bodyPr/>
        <a:lstStyle/>
        <a:p>
          <a:r>
            <a:rPr lang="tr-TR" sz="1800" dirty="0" smtClean="0"/>
            <a:t>Hayattan zevk alamama</a:t>
          </a:r>
          <a:endParaRPr lang="tr-TR" sz="1800" dirty="0"/>
        </a:p>
      </dgm:t>
    </dgm:pt>
    <dgm:pt modelId="{4044FE24-C1F9-4E13-BEC8-C5B648E4A4EA}" type="parTrans" cxnId="{95E5D683-2D22-4E41-9E94-B2BD1790BD75}">
      <dgm:prSet/>
      <dgm:spPr/>
      <dgm:t>
        <a:bodyPr/>
        <a:lstStyle/>
        <a:p>
          <a:endParaRPr lang="tr-TR"/>
        </a:p>
      </dgm:t>
    </dgm:pt>
    <dgm:pt modelId="{CA7302EB-65E4-4A3D-9771-BF2DEDD93129}" type="sibTrans" cxnId="{95E5D683-2D22-4E41-9E94-B2BD1790BD75}">
      <dgm:prSet/>
      <dgm:spPr/>
      <dgm:t>
        <a:bodyPr/>
        <a:lstStyle/>
        <a:p>
          <a:endParaRPr lang="tr-TR"/>
        </a:p>
      </dgm:t>
    </dgm:pt>
    <dgm:pt modelId="{228C9F1D-9A21-4AA1-A1C5-F12ED29A4C38}">
      <dgm:prSet phldrT="[Metin]"/>
      <dgm:spPr/>
      <dgm:t>
        <a:bodyPr/>
        <a:lstStyle/>
        <a:p>
          <a:r>
            <a:rPr lang="tr-TR" sz="1800" dirty="0" smtClean="0"/>
            <a:t>ANKSİYETE</a:t>
          </a:r>
          <a:endParaRPr lang="tr-TR" sz="1800" dirty="0"/>
        </a:p>
      </dgm:t>
    </dgm:pt>
    <dgm:pt modelId="{849261D7-D958-41AD-A530-8207154B6AFE}" type="parTrans" cxnId="{A11ADB7A-F5F0-4DBD-8545-1F58683539C4}">
      <dgm:prSet/>
      <dgm:spPr/>
      <dgm:t>
        <a:bodyPr/>
        <a:lstStyle/>
        <a:p>
          <a:endParaRPr lang="tr-TR"/>
        </a:p>
      </dgm:t>
    </dgm:pt>
    <dgm:pt modelId="{C4A9F77F-5E1D-45A8-ACAC-410DA9DC2161}" type="sibTrans" cxnId="{A11ADB7A-F5F0-4DBD-8545-1F58683539C4}">
      <dgm:prSet/>
      <dgm:spPr/>
      <dgm:t>
        <a:bodyPr/>
        <a:lstStyle/>
        <a:p>
          <a:endParaRPr lang="tr-TR"/>
        </a:p>
      </dgm:t>
    </dgm:pt>
    <dgm:pt modelId="{6A4D6803-FD69-4981-AE24-3D44ECCD958C}">
      <dgm:prSet phldrT="[Metin]" custT="1"/>
      <dgm:spPr/>
      <dgm:t>
        <a:bodyPr/>
        <a:lstStyle/>
        <a:p>
          <a:r>
            <a:rPr lang="tr-TR" sz="1800" dirty="0" smtClean="0"/>
            <a:t>Gerilim hissi</a:t>
          </a:r>
          <a:endParaRPr lang="tr-TR" sz="1800" dirty="0"/>
        </a:p>
      </dgm:t>
    </dgm:pt>
    <dgm:pt modelId="{9BE36A2A-62FD-4EC1-8B58-EADF46A5E31E}" type="parTrans" cxnId="{4A23A020-955E-4F1A-BE40-CF5706F6F514}">
      <dgm:prSet/>
      <dgm:spPr/>
      <dgm:t>
        <a:bodyPr/>
        <a:lstStyle/>
        <a:p>
          <a:endParaRPr lang="tr-TR"/>
        </a:p>
      </dgm:t>
    </dgm:pt>
    <dgm:pt modelId="{E5FEB9D1-D1E1-481F-902E-8587331CA575}" type="sibTrans" cxnId="{4A23A020-955E-4F1A-BE40-CF5706F6F514}">
      <dgm:prSet/>
      <dgm:spPr/>
      <dgm:t>
        <a:bodyPr/>
        <a:lstStyle/>
        <a:p>
          <a:endParaRPr lang="tr-TR"/>
        </a:p>
      </dgm:t>
    </dgm:pt>
    <dgm:pt modelId="{88902AA7-4878-426C-9CDA-178E530A28E8}">
      <dgm:prSet phldrT="[Metin]"/>
      <dgm:spPr/>
      <dgm:t>
        <a:bodyPr/>
        <a:lstStyle/>
        <a:p>
          <a:r>
            <a:rPr lang="tr-TR" dirty="0" smtClean="0"/>
            <a:t>ORTAK NOKTALARI</a:t>
          </a:r>
          <a:endParaRPr lang="tr-TR" dirty="0"/>
        </a:p>
      </dgm:t>
    </dgm:pt>
    <dgm:pt modelId="{63CAFF03-9301-41A9-92E3-2E7ADC044747}" type="parTrans" cxnId="{8522E637-A23C-454A-86BA-F33EDE2550C6}">
      <dgm:prSet/>
      <dgm:spPr/>
      <dgm:t>
        <a:bodyPr/>
        <a:lstStyle/>
        <a:p>
          <a:endParaRPr lang="tr-TR"/>
        </a:p>
      </dgm:t>
    </dgm:pt>
    <dgm:pt modelId="{CB11D517-18B1-420A-9FE0-114E525DC359}" type="sibTrans" cxnId="{8522E637-A23C-454A-86BA-F33EDE2550C6}">
      <dgm:prSet/>
      <dgm:spPr/>
      <dgm:t>
        <a:bodyPr/>
        <a:lstStyle/>
        <a:p>
          <a:endParaRPr lang="tr-TR"/>
        </a:p>
      </dgm:t>
    </dgm:pt>
    <dgm:pt modelId="{B03A7939-FBF0-47C5-B736-613FF8A71CE4}">
      <dgm:prSet phldrT="[Metin]"/>
      <dgm:spPr/>
      <dgm:t>
        <a:bodyPr/>
        <a:lstStyle/>
        <a:p>
          <a:r>
            <a:rPr lang="tr-TR" dirty="0" smtClean="0"/>
            <a:t>OLUMSUZ DUYGULANIM</a:t>
          </a:r>
          <a:endParaRPr lang="tr-TR" dirty="0"/>
        </a:p>
      </dgm:t>
    </dgm:pt>
    <dgm:pt modelId="{9EC5247C-449A-4130-8A11-CEE9A2157D05}" type="parTrans" cxnId="{84B72B77-0E69-45FB-83AC-D87226D3AD84}">
      <dgm:prSet/>
      <dgm:spPr/>
      <dgm:t>
        <a:bodyPr/>
        <a:lstStyle/>
        <a:p>
          <a:endParaRPr lang="tr-TR"/>
        </a:p>
      </dgm:t>
    </dgm:pt>
    <dgm:pt modelId="{C718921D-DD9B-4BCC-93CD-A3DB29D9B653}" type="sibTrans" cxnId="{84B72B77-0E69-45FB-83AC-D87226D3AD84}">
      <dgm:prSet/>
      <dgm:spPr/>
      <dgm:t>
        <a:bodyPr/>
        <a:lstStyle/>
        <a:p>
          <a:endParaRPr lang="tr-TR"/>
        </a:p>
      </dgm:t>
    </dgm:pt>
    <dgm:pt modelId="{1ED1F91D-BEAB-4D74-BAAE-8D184B857C35}">
      <dgm:prSet phldrT="[Metin]"/>
      <dgm:spPr/>
      <dgm:t>
        <a:bodyPr/>
        <a:lstStyle/>
        <a:p>
          <a:r>
            <a:rPr lang="tr-TR" dirty="0" smtClean="0"/>
            <a:t>DEĞERSİZLİK</a:t>
          </a:r>
          <a:endParaRPr lang="tr-TR" dirty="0"/>
        </a:p>
      </dgm:t>
    </dgm:pt>
    <dgm:pt modelId="{E7370F4A-9BF9-4F20-A0E1-C1B121F24AE6}" type="parTrans" cxnId="{CC4F025C-5DD8-4ECA-AFE6-9A305ACA01A4}">
      <dgm:prSet/>
      <dgm:spPr/>
      <dgm:t>
        <a:bodyPr/>
        <a:lstStyle/>
        <a:p>
          <a:endParaRPr lang="tr-TR"/>
        </a:p>
      </dgm:t>
    </dgm:pt>
    <dgm:pt modelId="{200AB1B6-8F2C-454B-B89A-D39786F46F3A}" type="sibTrans" cxnId="{CC4F025C-5DD8-4ECA-AFE6-9A305ACA01A4}">
      <dgm:prSet/>
      <dgm:spPr/>
      <dgm:t>
        <a:bodyPr/>
        <a:lstStyle/>
        <a:p>
          <a:endParaRPr lang="tr-TR"/>
        </a:p>
      </dgm:t>
    </dgm:pt>
    <dgm:pt modelId="{2688895F-3385-4C35-B861-D62408F94181}">
      <dgm:prSet phldrT="[Metin]"/>
      <dgm:spPr/>
      <dgm:t>
        <a:bodyPr/>
        <a:lstStyle/>
        <a:p>
          <a:r>
            <a:rPr lang="tr-TR" dirty="0" smtClean="0"/>
            <a:t>REDDEDİLMİŞLİK</a:t>
          </a:r>
          <a:endParaRPr lang="tr-TR" dirty="0"/>
        </a:p>
      </dgm:t>
    </dgm:pt>
    <dgm:pt modelId="{A4029B6D-675E-495C-8F3A-900C64AA3F38}" type="parTrans" cxnId="{6B53516C-0702-4D8F-9F09-E7BFEB75EE86}">
      <dgm:prSet/>
      <dgm:spPr/>
      <dgm:t>
        <a:bodyPr/>
        <a:lstStyle/>
        <a:p>
          <a:endParaRPr lang="tr-TR"/>
        </a:p>
      </dgm:t>
    </dgm:pt>
    <dgm:pt modelId="{C9D99169-03E8-4F60-ADC0-F536D9A53C22}" type="sibTrans" cxnId="{6B53516C-0702-4D8F-9F09-E7BFEB75EE86}">
      <dgm:prSet/>
      <dgm:spPr/>
      <dgm:t>
        <a:bodyPr/>
        <a:lstStyle/>
        <a:p>
          <a:endParaRPr lang="tr-TR"/>
        </a:p>
      </dgm:t>
    </dgm:pt>
    <dgm:pt modelId="{9AC4EC90-64F5-4B51-8474-521F542F692E}">
      <dgm:prSet phldrT="[Metin]"/>
      <dgm:spPr/>
      <dgm:t>
        <a:bodyPr/>
        <a:lstStyle/>
        <a:p>
          <a:r>
            <a:rPr lang="tr-TR" dirty="0" smtClean="0"/>
            <a:t>ELEŞTİRİYE KAPALILIK</a:t>
          </a:r>
          <a:endParaRPr lang="tr-TR" dirty="0"/>
        </a:p>
      </dgm:t>
    </dgm:pt>
    <dgm:pt modelId="{77324B23-3602-4462-9E4E-43EA90C8EE6B}" type="parTrans" cxnId="{87E478E0-769F-41E8-92F9-ED5F6CB53F08}">
      <dgm:prSet/>
      <dgm:spPr/>
      <dgm:t>
        <a:bodyPr/>
        <a:lstStyle/>
        <a:p>
          <a:endParaRPr lang="tr-TR"/>
        </a:p>
      </dgm:t>
    </dgm:pt>
    <dgm:pt modelId="{3B08CCED-B75B-4946-994F-EF9E364ED97E}" type="sibTrans" cxnId="{87E478E0-769F-41E8-92F9-ED5F6CB53F08}">
      <dgm:prSet/>
      <dgm:spPr/>
      <dgm:t>
        <a:bodyPr/>
        <a:lstStyle/>
        <a:p>
          <a:endParaRPr lang="tr-TR"/>
        </a:p>
      </dgm:t>
    </dgm:pt>
    <dgm:pt modelId="{682C38DB-BF9D-4A7E-871C-3EA3EA9838DF}">
      <dgm:prSet phldrT="[Metin]"/>
      <dgm:spPr/>
      <dgm:t>
        <a:bodyPr/>
        <a:lstStyle/>
        <a:p>
          <a:r>
            <a:rPr lang="tr-TR" dirty="0" smtClean="0"/>
            <a:t>UYKU,YEME BZK.</a:t>
          </a:r>
          <a:endParaRPr lang="tr-TR" dirty="0"/>
        </a:p>
      </dgm:t>
    </dgm:pt>
    <dgm:pt modelId="{AA6F35C3-FAEC-4077-83CC-889CA96B032F}" type="parTrans" cxnId="{06D5F02D-B56F-4DD9-BD3E-E0CEEAFF4426}">
      <dgm:prSet/>
      <dgm:spPr/>
      <dgm:t>
        <a:bodyPr/>
        <a:lstStyle/>
        <a:p>
          <a:endParaRPr lang="tr-TR"/>
        </a:p>
      </dgm:t>
    </dgm:pt>
    <dgm:pt modelId="{194212FC-CA22-4FF6-95D1-CCE17FE392A9}" type="sibTrans" cxnId="{06D5F02D-B56F-4DD9-BD3E-E0CEEAFF4426}">
      <dgm:prSet/>
      <dgm:spPr/>
      <dgm:t>
        <a:bodyPr/>
        <a:lstStyle/>
        <a:p>
          <a:endParaRPr lang="tr-TR"/>
        </a:p>
      </dgm:t>
    </dgm:pt>
    <dgm:pt modelId="{51B26B22-92D2-4E29-AFC8-CA58772D5C7C}">
      <dgm:prSet phldrT="[Metin]"/>
      <dgm:spPr/>
      <dgm:t>
        <a:bodyPr/>
        <a:lstStyle/>
        <a:p>
          <a:r>
            <a:rPr lang="tr-TR" dirty="0" smtClean="0"/>
            <a:t>SOSYAL HUZURSUZLUK</a:t>
          </a:r>
          <a:endParaRPr lang="tr-TR" dirty="0"/>
        </a:p>
      </dgm:t>
    </dgm:pt>
    <dgm:pt modelId="{20A31D97-9B9E-465D-8724-9AFA94ABDEB2}" type="parTrans" cxnId="{5392B3B7-9ACA-487E-9FA2-5FF6FCF4804C}">
      <dgm:prSet/>
      <dgm:spPr/>
      <dgm:t>
        <a:bodyPr/>
        <a:lstStyle/>
        <a:p>
          <a:endParaRPr lang="tr-TR"/>
        </a:p>
      </dgm:t>
    </dgm:pt>
    <dgm:pt modelId="{4F8567BC-43CD-4E59-B0DB-882A1D3F9409}" type="sibTrans" cxnId="{5392B3B7-9ACA-487E-9FA2-5FF6FCF4804C}">
      <dgm:prSet/>
      <dgm:spPr/>
      <dgm:t>
        <a:bodyPr/>
        <a:lstStyle/>
        <a:p>
          <a:endParaRPr lang="tr-TR"/>
        </a:p>
      </dgm:t>
    </dgm:pt>
    <dgm:pt modelId="{518E721D-75A0-4AB6-884D-3B8D9F3D2EB1}">
      <dgm:prSet phldrT="[Metin]" custT="1"/>
      <dgm:spPr/>
      <dgm:t>
        <a:bodyPr/>
        <a:lstStyle/>
        <a:p>
          <a:endParaRPr lang="tr-TR" sz="1800" dirty="0"/>
        </a:p>
      </dgm:t>
    </dgm:pt>
    <dgm:pt modelId="{319C2861-F617-45AC-96E1-C4FFA7339427}" type="parTrans" cxnId="{417BCAF5-961C-4F54-8AAB-3A40B789A978}">
      <dgm:prSet/>
      <dgm:spPr/>
      <dgm:t>
        <a:bodyPr/>
        <a:lstStyle/>
        <a:p>
          <a:endParaRPr lang="tr-TR"/>
        </a:p>
      </dgm:t>
    </dgm:pt>
    <dgm:pt modelId="{D5432B75-DC64-4FBD-964D-C167C53703EA}" type="sibTrans" cxnId="{417BCAF5-961C-4F54-8AAB-3A40B789A978}">
      <dgm:prSet/>
      <dgm:spPr/>
      <dgm:t>
        <a:bodyPr/>
        <a:lstStyle/>
        <a:p>
          <a:endParaRPr lang="tr-TR"/>
        </a:p>
      </dgm:t>
    </dgm:pt>
    <dgm:pt modelId="{5E397C83-AF8C-469A-A0F3-57A73CBC488B}">
      <dgm:prSet phldrT="[Metin]" custT="1"/>
      <dgm:spPr/>
      <dgm:t>
        <a:bodyPr/>
        <a:lstStyle/>
        <a:p>
          <a:endParaRPr lang="tr-TR" sz="1800" dirty="0"/>
        </a:p>
      </dgm:t>
    </dgm:pt>
    <dgm:pt modelId="{C5186AFE-8619-4EE0-A0D3-C9421C47F4F7}" type="parTrans" cxnId="{B203BE0C-4B1D-4CD9-A205-3C1DF14FFE44}">
      <dgm:prSet/>
      <dgm:spPr/>
      <dgm:t>
        <a:bodyPr/>
        <a:lstStyle/>
        <a:p>
          <a:endParaRPr lang="tr-TR"/>
        </a:p>
      </dgm:t>
    </dgm:pt>
    <dgm:pt modelId="{E96DEC4A-936A-41BF-A0DE-CA1D8C1DC2DD}" type="sibTrans" cxnId="{B203BE0C-4B1D-4CD9-A205-3C1DF14FFE44}">
      <dgm:prSet/>
      <dgm:spPr/>
      <dgm:t>
        <a:bodyPr/>
        <a:lstStyle/>
        <a:p>
          <a:endParaRPr lang="tr-TR"/>
        </a:p>
      </dgm:t>
    </dgm:pt>
    <dgm:pt modelId="{2B20DDFD-CA52-4343-B302-A577CB4C02AB}">
      <dgm:prSet phldrT="[Metin]" custT="1"/>
      <dgm:spPr/>
      <dgm:t>
        <a:bodyPr/>
        <a:lstStyle/>
        <a:p>
          <a:endParaRPr lang="tr-TR" sz="1800" dirty="0"/>
        </a:p>
      </dgm:t>
    </dgm:pt>
    <dgm:pt modelId="{B6C88940-0277-45AB-B415-011E9B76910F}" type="parTrans" cxnId="{FAC2318C-5921-456E-95FA-0891319C5535}">
      <dgm:prSet/>
      <dgm:spPr/>
      <dgm:t>
        <a:bodyPr/>
        <a:lstStyle/>
        <a:p>
          <a:endParaRPr lang="tr-TR"/>
        </a:p>
      </dgm:t>
    </dgm:pt>
    <dgm:pt modelId="{C368B917-641F-4CA2-B733-9C063A7B5319}" type="sibTrans" cxnId="{FAC2318C-5921-456E-95FA-0891319C5535}">
      <dgm:prSet/>
      <dgm:spPr/>
      <dgm:t>
        <a:bodyPr/>
        <a:lstStyle/>
        <a:p>
          <a:endParaRPr lang="tr-TR"/>
        </a:p>
      </dgm:t>
    </dgm:pt>
    <dgm:pt modelId="{FCA61095-1E67-4DA9-BF18-4F10EB2B523B}">
      <dgm:prSet phldrT="[Metin]" custT="1"/>
      <dgm:spPr/>
      <dgm:t>
        <a:bodyPr/>
        <a:lstStyle/>
        <a:p>
          <a:r>
            <a:rPr lang="tr-TR" sz="1800" dirty="0" smtClean="0"/>
            <a:t>Uyarılmışlık </a:t>
          </a:r>
          <a:endParaRPr lang="tr-TR" sz="1800" dirty="0"/>
        </a:p>
      </dgm:t>
    </dgm:pt>
    <dgm:pt modelId="{F4C843E8-2417-4749-951B-49E8F8729706}" type="parTrans" cxnId="{A50A1EF7-F6D9-466D-9AB8-6B4DF5F6A2ED}">
      <dgm:prSet/>
      <dgm:spPr/>
      <dgm:t>
        <a:bodyPr/>
        <a:lstStyle/>
        <a:p>
          <a:endParaRPr lang="tr-TR"/>
        </a:p>
      </dgm:t>
    </dgm:pt>
    <dgm:pt modelId="{0E7B2A43-A8DA-4B37-BD60-B4F7CBAF4610}" type="sibTrans" cxnId="{A50A1EF7-F6D9-466D-9AB8-6B4DF5F6A2ED}">
      <dgm:prSet/>
      <dgm:spPr/>
      <dgm:t>
        <a:bodyPr/>
        <a:lstStyle/>
        <a:p>
          <a:endParaRPr lang="tr-TR"/>
        </a:p>
      </dgm:t>
    </dgm:pt>
    <dgm:pt modelId="{03EA5F4B-68E1-4908-A3CB-09F5BA6AC32A}">
      <dgm:prSet phldrT="[Metin]" custT="1"/>
      <dgm:spPr/>
      <dgm:t>
        <a:bodyPr/>
        <a:lstStyle/>
        <a:p>
          <a:endParaRPr lang="tr-TR" sz="1800" dirty="0"/>
        </a:p>
      </dgm:t>
    </dgm:pt>
    <dgm:pt modelId="{EEF17235-AC27-4293-AC70-3D83E8F158CE}" type="parTrans" cxnId="{8D802C4B-87B8-4A35-98D2-3AD512F2E804}">
      <dgm:prSet/>
      <dgm:spPr/>
      <dgm:t>
        <a:bodyPr/>
        <a:lstStyle/>
        <a:p>
          <a:endParaRPr lang="tr-TR"/>
        </a:p>
      </dgm:t>
    </dgm:pt>
    <dgm:pt modelId="{95EBF950-6B62-457E-A113-3473004B08B8}" type="sibTrans" cxnId="{8D802C4B-87B8-4A35-98D2-3AD512F2E804}">
      <dgm:prSet/>
      <dgm:spPr/>
      <dgm:t>
        <a:bodyPr/>
        <a:lstStyle/>
        <a:p>
          <a:endParaRPr lang="tr-TR"/>
        </a:p>
      </dgm:t>
    </dgm:pt>
    <dgm:pt modelId="{03329481-E9EB-4ACC-8C6A-698754215A23}" type="pres">
      <dgm:prSet presAssocID="{C0407F15-50DB-48CC-9CD1-519C6B1E4753}" presName="Name0" presStyleCnt="0">
        <dgm:presLayoutVars>
          <dgm:dir/>
          <dgm:resizeHandles val="exact"/>
        </dgm:presLayoutVars>
      </dgm:prSet>
      <dgm:spPr/>
      <dgm:t>
        <a:bodyPr/>
        <a:lstStyle/>
        <a:p>
          <a:endParaRPr lang="tr-TR"/>
        </a:p>
      </dgm:t>
    </dgm:pt>
    <dgm:pt modelId="{3951427A-156C-42B6-A847-81F5FB27B8E1}" type="pres">
      <dgm:prSet presAssocID="{4F9BA2F0-7AC1-427B-9990-39D3C9E18D5C}" presName="node" presStyleLbl="node1" presStyleIdx="0" presStyleCnt="3">
        <dgm:presLayoutVars>
          <dgm:bulletEnabled val="1"/>
        </dgm:presLayoutVars>
      </dgm:prSet>
      <dgm:spPr/>
      <dgm:t>
        <a:bodyPr/>
        <a:lstStyle/>
        <a:p>
          <a:endParaRPr lang="tr-TR"/>
        </a:p>
      </dgm:t>
    </dgm:pt>
    <dgm:pt modelId="{F0B76512-FF37-4A93-9898-80009EF26743}" type="pres">
      <dgm:prSet presAssocID="{06B5F3D8-EBDA-4976-9159-8354E436F46F}" presName="sibTrans" presStyleCnt="0"/>
      <dgm:spPr/>
    </dgm:pt>
    <dgm:pt modelId="{AAE1B795-AF44-4FB2-9D1F-05D50F56B8F8}" type="pres">
      <dgm:prSet presAssocID="{228C9F1D-9A21-4AA1-A1C5-F12ED29A4C38}" presName="node" presStyleLbl="node1" presStyleIdx="1" presStyleCnt="3">
        <dgm:presLayoutVars>
          <dgm:bulletEnabled val="1"/>
        </dgm:presLayoutVars>
      </dgm:prSet>
      <dgm:spPr/>
      <dgm:t>
        <a:bodyPr/>
        <a:lstStyle/>
        <a:p>
          <a:endParaRPr lang="tr-TR"/>
        </a:p>
      </dgm:t>
    </dgm:pt>
    <dgm:pt modelId="{802DE6D8-1A5B-4D38-AE49-6FF7EDBA88A8}" type="pres">
      <dgm:prSet presAssocID="{C4A9F77F-5E1D-45A8-ACAC-410DA9DC2161}" presName="sibTrans" presStyleCnt="0"/>
      <dgm:spPr/>
    </dgm:pt>
    <dgm:pt modelId="{C6EF58CA-3BB1-4136-BA3E-536F8AC66FB4}" type="pres">
      <dgm:prSet presAssocID="{88902AA7-4878-426C-9CDA-178E530A28E8}" presName="node" presStyleLbl="node1" presStyleIdx="2" presStyleCnt="3">
        <dgm:presLayoutVars>
          <dgm:bulletEnabled val="1"/>
        </dgm:presLayoutVars>
      </dgm:prSet>
      <dgm:spPr/>
      <dgm:t>
        <a:bodyPr/>
        <a:lstStyle/>
        <a:p>
          <a:endParaRPr lang="tr-TR"/>
        </a:p>
      </dgm:t>
    </dgm:pt>
  </dgm:ptLst>
  <dgm:cxnLst>
    <dgm:cxn modelId="{CC4F025C-5DD8-4ECA-AFE6-9A305ACA01A4}" srcId="{88902AA7-4878-426C-9CDA-178E530A28E8}" destId="{1ED1F91D-BEAB-4D74-BAAE-8D184B857C35}" srcOrd="1" destOrd="0" parTransId="{E7370F4A-9BF9-4F20-A0E1-C1B121F24AE6}" sibTransId="{200AB1B6-8F2C-454B-B89A-D39786F46F3A}"/>
    <dgm:cxn modelId="{4A23A020-955E-4F1A-BE40-CF5706F6F514}" srcId="{228C9F1D-9A21-4AA1-A1C5-F12ED29A4C38}" destId="{6A4D6803-FD69-4981-AE24-3D44ECCD958C}" srcOrd="3" destOrd="0" parTransId="{9BE36A2A-62FD-4EC1-8B58-EADF46A5E31E}" sibTransId="{E5FEB9D1-D1E1-481F-902E-8587331CA575}"/>
    <dgm:cxn modelId="{95E5D683-2D22-4E41-9E94-B2BD1790BD75}" srcId="{4F9BA2F0-7AC1-427B-9990-39D3C9E18D5C}" destId="{E586AEEB-3D51-4606-97CF-1D797A6D2246}" srcOrd="3" destOrd="0" parTransId="{4044FE24-C1F9-4E13-BEC8-C5B648E4A4EA}" sibTransId="{CA7302EB-65E4-4A3D-9771-BF2DEDD93129}"/>
    <dgm:cxn modelId="{9349D51E-6920-41D0-928D-65E533DDC8B5}" type="presOf" srcId="{2688895F-3385-4C35-B861-D62408F94181}" destId="{C6EF58CA-3BB1-4136-BA3E-536F8AC66FB4}" srcOrd="0" destOrd="3" presId="urn:microsoft.com/office/officeart/2005/8/layout/hList6"/>
    <dgm:cxn modelId="{FAC2318C-5921-456E-95FA-0891319C5535}" srcId="{228C9F1D-9A21-4AA1-A1C5-F12ED29A4C38}" destId="{2B20DDFD-CA52-4343-B302-A577CB4C02AB}" srcOrd="0" destOrd="0" parTransId="{B6C88940-0277-45AB-B415-011E9B76910F}" sibTransId="{C368B917-641F-4CA2-B733-9C063A7B5319}"/>
    <dgm:cxn modelId="{A50A1EF7-F6D9-466D-9AB8-6B4DF5F6A2ED}" srcId="{228C9F1D-9A21-4AA1-A1C5-F12ED29A4C38}" destId="{FCA61095-1E67-4DA9-BF18-4F10EB2B523B}" srcOrd="1" destOrd="0" parTransId="{F4C843E8-2417-4749-951B-49E8F8729706}" sibTransId="{0E7B2A43-A8DA-4B37-BD60-B4F7CBAF4610}"/>
    <dgm:cxn modelId="{1FD9B0C9-4616-4EA8-824E-82046A0BE3B0}" type="presOf" srcId="{2B20DDFD-CA52-4343-B302-A577CB4C02AB}" destId="{AAE1B795-AF44-4FB2-9D1F-05D50F56B8F8}" srcOrd="0" destOrd="1" presId="urn:microsoft.com/office/officeart/2005/8/layout/hList6"/>
    <dgm:cxn modelId="{2A8AC812-98A6-4D58-998A-4EDAFAF3D041}" type="presOf" srcId="{228C9F1D-9A21-4AA1-A1C5-F12ED29A4C38}" destId="{AAE1B795-AF44-4FB2-9D1F-05D50F56B8F8}" srcOrd="0" destOrd="0" presId="urn:microsoft.com/office/officeart/2005/8/layout/hList6"/>
    <dgm:cxn modelId="{84B72B77-0E69-45FB-83AC-D87226D3AD84}" srcId="{88902AA7-4878-426C-9CDA-178E530A28E8}" destId="{B03A7939-FBF0-47C5-B736-613FF8A71CE4}" srcOrd="0" destOrd="0" parTransId="{9EC5247C-449A-4130-8A11-CEE9A2157D05}" sibTransId="{C718921D-DD9B-4BCC-93CD-A3DB29D9B653}"/>
    <dgm:cxn modelId="{8522E637-A23C-454A-86BA-F33EDE2550C6}" srcId="{C0407F15-50DB-48CC-9CD1-519C6B1E4753}" destId="{88902AA7-4878-426C-9CDA-178E530A28E8}" srcOrd="2" destOrd="0" parTransId="{63CAFF03-9301-41A9-92E3-2E7ADC044747}" sibTransId="{CB11D517-18B1-420A-9FE0-114E525DC359}"/>
    <dgm:cxn modelId="{32DF26E7-05AC-4873-BE8B-0F52ED4A7547}" type="presOf" srcId="{C0407F15-50DB-48CC-9CD1-519C6B1E4753}" destId="{03329481-E9EB-4ACC-8C6A-698754215A23}" srcOrd="0" destOrd="0" presId="urn:microsoft.com/office/officeart/2005/8/layout/hList6"/>
    <dgm:cxn modelId="{6A2DD490-1E55-47B2-AEAF-57003EC9C84C}" type="presOf" srcId="{51B26B22-92D2-4E29-AFC8-CA58772D5C7C}" destId="{C6EF58CA-3BB1-4136-BA3E-536F8AC66FB4}" srcOrd="0" destOrd="6" presId="urn:microsoft.com/office/officeart/2005/8/layout/hList6"/>
    <dgm:cxn modelId="{16B2AB78-0749-418F-9246-68EDBAA816FC}" srcId="{4F9BA2F0-7AC1-427B-9990-39D3C9E18D5C}" destId="{64A27AE7-FA63-4FFE-B411-722BC9E90433}" srcOrd="1" destOrd="0" parTransId="{6E5BA686-AC99-4741-B95C-88267BC3C3C3}" sibTransId="{D8B648D1-B9C0-4BD5-870C-C19B8EF0E6F1}"/>
    <dgm:cxn modelId="{6D902780-603D-45C6-8424-D2B2D0C5A972}" type="presOf" srcId="{4F9BA2F0-7AC1-427B-9990-39D3C9E18D5C}" destId="{3951427A-156C-42B6-A847-81F5FB27B8E1}" srcOrd="0" destOrd="0" presId="urn:microsoft.com/office/officeart/2005/8/layout/hList6"/>
    <dgm:cxn modelId="{B203BE0C-4B1D-4CD9-A205-3C1DF14FFE44}" srcId="{4F9BA2F0-7AC1-427B-9990-39D3C9E18D5C}" destId="{5E397C83-AF8C-469A-A0F3-57A73CBC488B}" srcOrd="0" destOrd="0" parTransId="{C5186AFE-8619-4EE0-A0D3-C9421C47F4F7}" sibTransId="{E96DEC4A-936A-41BF-A0DE-CA1D8C1DC2DD}"/>
    <dgm:cxn modelId="{06D5F02D-B56F-4DD9-BD3E-E0CEEAFF4426}" srcId="{88902AA7-4878-426C-9CDA-178E530A28E8}" destId="{682C38DB-BF9D-4A7E-871C-3EA3EA9838DF}" srcOrd="4" destOrd="0" parTransId="{AA6F35C3-FAEC-4077-83CC-889CA96B032F}" sibTransId="{194212FC-CA22-4FF6-95D1-CCE17FE392A9}"/>
    <dgm:cxn modelId="{87E478E0-769F-41E8-92F9-ED5F6CB53F08}" srcId="{88902AA7-4878-426C-9CDA-178E530A28E8}" destId="{9AC4EC90-64F5-4B51-8474-521F542F692E}" srcOrd="3" destOrd="0" parTransId="{77324B23-3602-4462-9E4E-43EA90C8EE6B}" sibTransId="{3B08CCED-B75B-4946-994F-EF9E364ED97E}"/>
    <dgm:cxn modelId="{7547065B-F61D-4FD9-A6D5-9A528E56B194}" type="presOf" srcId="{682C38DB-BF9D-4A7E-871C-3EA3EA9838DF}" destId="{C6EF58CA-3BB1-4136-BA3E-536F8AC66FB4}" srcOrd="0" destOrd="5" presId="urn:microsoft.com/office/officeart/2005/8/layout/hList6"/>
    <dgm:cxn modelId="{6B53516C-0702-4D8F-9F09-E7BFEB75EE86}" srcId="{88902AA7-4878-426C-9CDA-178E530A28E8}" destId="{2688895F-3385-4C35-B861-D62408F94181}" srcOrd="2" destOrd="0" parTransId="{A4029B6D-675E-495C-8F3A-900C64AA3F38}" sibTransId="{C9D99169-03E8-4F60-ADC0-F536D9A53C22}"/>
    <dgm:cxn modelId="{417BCAF5-961C-4F54-8AAB-3A40B789A978}" srcId="{4F9BA2F0-7AC1-427B-9990-39D3C9E18D5C}" destId="{518E721D-75A0-4AB6-884D-3B8D9F3D2EB1}" srcOrd="2" destOrd="0" parTransId="{319C2861-F617-45AC-96E1-C4FFA7339427}" sibTransId="{D5432B75-DC64-4FBD-964D-C167C53703EA}"/>
    <dgm:cxn modelId="{5392B3B7-9ACA-487E-9FA2-5FF6FCF4804C}" srcId="{88902AA7-4878-426C-9CDA-178E530A28E8}" destId="{51B26B22-92D2-4E29-AFC8-CA58772D5C7C}" srcOrd="5" destOrd="0" parTransId="{20A31D97-9B9E-465D-8724-9AFA94ABDEB2}" sibTransId="{4F8567BC-43CD-4E59-B0DB-882A1D3F9409}"/>
    <dgm:cxn modelId="{A11ADB7A-F5F0-4DBD-8545-1F58683539C4}" srcId="{C0407F15-50DB-48CC-9CD1-519C6B1E4753}" destId="{228C9F1D-9A21-4AA1-A1C5-F12ED29A4C38}" srcOrd="1" destOrd="0" parTransId="{849261D7-D958-41AD-A530-8207154B6AFE}" sibTransId="{C4A9F77F-5E1D-45A8-ACAC-410DA9DC2161}"/>
    <dgm:cxn modelId="{3FBBEA24-3BC8-4B3E-B84A-3F2ED057A362}" type="presOf" srcId="{B03A7939-FBF0-47C5-B736-613FF8A71CE4}" destId="{C6EF58CA-3BB1-4136-BA3E-536F8AC66FB4}" srcOrd="0" destOrd="1" presId="urn:microsoft.com/office/officeart/2005/8/layout/hList6"/>
    <dgm:cxn modelId="{5943E5BE-853A-403C-9EC3-7E368757E308}" type="presOf" srcId="{64A27AE7-FA63-4FFE-B411-722BC9E90433}" destId="{3951427A-156C-42B6-A847-81F5FB27B8E1}" srcOrd="0" destOrd="2" presId="urn:microsoft.com/office/officeart/2005/8/layout/hList6"/>
    <dgm:cxn modelId="{527E1F1F-C341-4B17-B24F-9A031DC6625D}" type="presOf" srcId="{88902AA7-4878-426C-9CDA-178E530A28E8}" destId="{C6EF58CA-3BB1-4136-BA3E-536F8AC66FB4}" srcOrd="0" destOrd="0" presId="urn:microsoft.com/office/officeart/2005/8/layout/hList6"/>
    <dgm:cxn modelId="{D1E2BC53-F313-4D01-874D-6F06EFB069C7}" type="presOf" srcId="{9AC4EC90-64F5-4B51-8474-521F542F692E}" destId="{C6EF58CA-3BB1-4136-BA3E-536F8AC66FB4}" srcOrd="0" destOrd="4" presId="urn:microsoft.com/office/officeart/2005/8/layout/hList6"/>
    <dgm:cxn modelId="{ABFB0C9E-51D8-48A6-AA59-327D59A7A9A5}" type="presOf" srcId="{03EA5F4B-68E1-4908-A3CB-09F5BA6AC32A}" destId="{AAE1B795-AF44-4FB2-9D1F-05D50F56B8F8}" srcOrd="0" destOrd="3" presId="urn:microsoft.com/office/officeart/2005/8/layout/hList6"/>
    <dgm:cxn modelId="{73F7E8F0-ABD1-4278-99B0-A8024F9BFB93}" type="presOf" srcId="{5E397C83-AF8C-469A-A0F3-57A73CBC488B}" destId="{3951427A-156C-42B6-A847-81F5FB27B8E1}" srcOrd="0" destOrd="1" presId="urn:microsoft.com/office/officeart/2005/8/layout/hList6"/>
    <dgm:cxn modelId="{10FA228F-1ED2-4E40-903E-A24F5B52753A}" srcId="{C0407F15-50DB-48CC-9CD1-519C6B1E4753}" destId="{4F9BA2F0-7AC1-427B-9990-39D3C9E18D5C}" srcOrd="0" destOrd="0" parTransId="{192F94BB-694D-488E-A3DC-B470E36D01D2}" sibTransId="{06B5F3D8-EBDA-4976-9159-8354E436F46F}"/>
    <dgm:cxn modelId="{9280475E-A876-41A5-8354-FCA6B7C57281}" type="presOf" srcId="{518E721D-75A0-4AB6-884D-3B8D9F3D2EB1}" destId="{3951427A-156C-42B6-A847-81F5FB27B8E1}" srcOrd="0" destOrd="3" presId="urn:microsoft.com/office/officeart/2005/8/layout/hList6"/>
    <dgm:cxn modelId="{8D802C4B-87B8-4A35-98D2-3AD512F2E804}" srcId="{228C9F1D-9A21-4AA1-A1C5-F12ED29A4C38}" destId="{03EA5F4B-68E1-4908-A3CB-09F5BA6AC32A}" srcOrd="2" destOrd="0" parTransId="{EEF17235-AC27-4293-AC70-3D83E8F158CE}" sibTransId="{95EBF950-6B62-457E-A113-3473004B08B8}"/>
    <dgm:cxn modelId="{07A29C26-A6AC-4D87-89E2-64F708766D28}" type="presOf" srcId="{FCA61095-1E67-4DA9-BF18-4F10EB2B523B}" destId="{AAE1B795-AF44-4FB2-9D1F-05D50F56B8F8}" srcOrd="0" destOrd="2" presId="urn:microsoft.com/office/officeart/2005/8/layout/hList6"/>
    <dgm:cxn modelId="{152297A0-D707-4DCA-8891-C08BA6B57FB5}" type="presOf" srcId="{E586AEEB-3D51-4606-97CF-1D797A6D2246}" destId="{3951427A-156C-42B6-A847-81F5FB27B8E1}" srcOrd="0" destOrd="4" presId="urn:microsoft.com/office/officeart/2005/8/layout/hList6"/>
    <dgm:cxn modelId="{B12FAA1F-5E04-4190-B1E2-737322885B88}" type="presOf" srcId="{1ED1F91D-BEAB-4D74-BAAE-8D184B857C35}" destId="{C6EF58CA-3BB1-4136-BA3E-536F8AC66FB4}" srcOrd="0" destOrd="2" presId="urn:microsoft.com/office/officeart/2005/8/layout/hList6"/>
    <dgm:cxn modelId="{D2D70161-54A9-42FE-9040-AE9BBB32D502}" type="presOf" srcId="{6A4D6803-FD69-4981-AE24-3D44ECCD958C}" destId="{AAE1B795-AF44-4FB2-9D1F-05D50F56B8F8}" srcOrd="0" destOrd="4" presId="urn:microsoft.com/office/officeart/2005/8/layout/hList6"/>
    <dgm:cxn modelId="{9421DFEB-2F00-4EC3-AD5F-0219AB3B634F}" type="presParOf" srcId="{03329481-E9EB-4ACC-8C6A-698754215A23}" destId="{3951427A-156C-42B6-A847-81F5FB27B8E1}" srcOrd="0" destOrd="0" presId="urn:microsoft.com/office/officeart/2005/8/layout/hList6"/>
    <dgm:cxn modelId="{4145E6EF-1A14-4BCC-ACA0-342D67C524AF}" type="presParOf" srcId="{03329481-E9EB-4ACC-8C6A-698754215A23}" destId="{F0B76512-FF37-4A93-9898-80009EF26743}" srcOrd="1" destOrd="0" presId="urn:microsoft.com/office/officeart/2005/8/layout/hList6"/>
    <dgm:cxn modelId="{8F180CDB-1320-4086-9A26-5E64F3C88387}" type="presParOf" srcId="{03329481-E9EB-4ACC-8C6A-698754215A23}" destId="{AAE1B795-AF44-4FB2-9D1F-05D50F56B8F8}" srcOrd="2" destOrd="0" presId="urn:microsoft.com/office/officeart/2005/8/layout/hList6"/>
    <dgm:cxn modelId="{8BA39D0A-EE73-4F99-9C4A-C8AD2829CB42}" type="presParOf" srcId="{03329481-E9EB-4ACC-8C6A-698754215A23}" destId="{802DE6D8-1A5B-4D38-AE49-6FF7EDBA88A8}" srcOrd="3" destOrd="0" presId="urn:microsoft.com/office/officeart/2005/8/layout/hList6"/>
    <dgm:cxn modelId="{E8447721-0C5F-4B56-928F-2C6704DF4563}" type="presParOf" srcId="{03329481-E9EB-4ACC-8C6A-698754215A23}" destId="{C6EF58CA-3BB1-4136-BA3E-536F8AC66FB4}" srcOrd="4" destOrd="0" presId="urn:microsoft.com/office/officeart/2005/8/layout/hList6"/>
  </dgm:cxnLst>
  <dgm:bg/>
  <dgm:whole/>
</dgm:dataModel>
</file>

<file path=ppt/diagrams/data2.xml><?xml version="1.0" encoding="utf-8"?>
<dgm:dataModel xmlns:dgm="http://schemas.openxmlformats.org/drawingml/2006/diagram" xmlns:a="http://schemas.openxmlformats.org/drawingml/2006/main">
  <dgm:ptLst>
    <dgm:pt modelId="{558AC734-4238-46E2-A7EC-53BC26F6D42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820E69C8-A376-4F8F-B673-52C7BF4DAF7A}">
      <dgm:prSet phldrT="[Metin]"/>
      <dgm:spPr/>
      <dgm:t>
        <a:bodyPr/>
        <a:lstStyle/>
        <a:p>
          <a:r>
            <a:rPr lang="tr-TR" dirty="0" smtClean="0"/>
            <a:t>TOPLUMDA</a:t>
          </a:r>
          <a:endParaRPr lang="tr-TR" dirty="0"/>
        </a:p>
      </dgm:t>
    </dgm:pt>
    <dgm:pt modelId="{CC2744E5-AB4D-4B0C-8DBF-E357D4ABB302}" type="parTrans" cxnId="{4DAD09EF-811D-450F-B042-B44915056D0E}">
      <dgm:prSet/>
      <dgm:spPr/>
      <dgm:t>
        <a:bodyPr/>
        <a:lstStyle/>
        <a:p>
          <a:endParaRPr lang="tr-TR"/>
        </a:p>
      </dgm:t>
    </dgm:pt>
    <dgm:pt modelId="{B6F94FC6-2CB6-4FCE-AAE0-20E8279EEE58}" type="sibTrans" cxnId="{4DAD09EF-811D-450F-B042-B44915056D0E}">
      <dgm:prSet/>
      <dgm:spPr/>
      <dgm:t>
        <a:bodyPr/>
        <a:lstStyle/>
        <a:p>
          <a:endParaRPr lang="tr-TR"/>
        </a:p>
      </dgm:t>
    </dgm:pt>
    <dgm:pt modelId="{BFFAA39E-E2F4-4A56-9F3E-41918C580579}">
      <dgm:prSet phldrT="[Metin]"/>
      <dgm:spPr/>
      <dgm:t>
        <a:bodyPr/>
        <a:lstStyle/>
        <a:p>
          <a:r>
            <a:rPr lang="tr-TR" dirty="0" smtClean="0"/>
            <a:t>Her 5 kişiden biri</a:t>
          </a:r>
          <a:endParaRPr lang="tr-TR" dirty="0"/>
        </a:p>
      </dgm:t>
    </dgm:pt>
    <dgm:pt modelId="{84DA3FC8-CF1E-4FD3-9027-12188E1888FB}" type="parTrans" cxnId="{A7F07CC3-5F7D-4311-84E2-94E4FAD3F385}">
      <dgm:prSet/>
      <dgm:spPr/>
      <dgm:t>
        <a:bodyPr/>
        <a:lstStyle/>
        <a:p>
          <a:endParaRPr lang="tr-TR"/>
        </a:p>
      </dgm:t>
    </dgm:pt>
    <dgm:pt modelId="{F3F0A145-024C-419F-A341-902DA6B410FC}" type="sibTrans" cxnId="{A7F07CC3-5F7D-4311-84E2-94E4FAD3F385}">
      <dgm:prSet/>
      <dgm:spPr/>
      <dgm:t>
        <a:bodyPr/>
        <a:lstStyle/>
        <a:p>
          <a:endParaRPr lang="tr-TR"/>
        </a:p>
      </dgm:t>
    </dgm:pt>
    <dgm:pt modelId="{A9517892-FA58-4A2E-A3D3-E53FDC57AB0C}">
      <dgm:prSet phldrT="[Metin]"/>
      <dgm:spPr/>
      <dgm:t>
        <a:bodyPr/>
        <a:lstStyle/>
        <a:p>
          <a:r>
            <a:rPr lang="tr-TR" dirty="0" smtClean="0"/>
            <a:t>1.BASAMAK SAĞLIK KURULUŞU</a:t>
          </a:r>
          <a:endParaRPr lang="tr-TR" dirty="0"/>
        </a:p>
      </dgm:t>
    </dgm:pt>
    <dgm:pt modelId="{3D438B36-62E1-469B-8329-6D135BF0D6AA}" type="parTrans" cxnId="{FCEC2906-4827-463A-8026-0327DCB7ACBC}">
      <dgm:prSet/>
      <dgm:spPr/>
      <dgm:t>
        <a:bodyPr/>
        <a:lstStyle/>
        <a:p>
          <a:endParaRPr lang="tr-TR"/>
        </a:p>
      </dgm:t>
    </dgm:pt>
    <dgm:pt modelId="{D5DF5588-1FAF-4FBD-BED6-B48D3F352710}" type="sibTrans" cxnId="{FCEC2906-4827-463A-8026-0327DCB7ACBC}">
      <dgm:prSet/>
      <dgm:spPr/>
      <dgm:t>
        <a:bodyPr/>
        <a:lstStyle/>
        <a:p>
          <a:endParaRPr lang="tr-TR"/>
        </a:p>
      </dgm:t>
    </dgm:pt>
    <dgm:pt modelId="{64924DEF-9A40-425A-9120-4E696D79BD30}">
      <dgm:prSet phldrT="[Metin]"/>
      <dgm:spPr/>
      <dgm:t>
        <a:bodyPr/>
        <a:lstStyle/>
        <a:p>
          <a:r>
            <a:rPr lang="tr-TR" dirty="0" smtClean="0"/>
            <a:t>Her 3 kişiden biri</a:t>
          </a:r>
          <a:endParaRPr lang="tr-TR" dirty="0"/>
        </a:p>
      </dgm:t>
    </dgm:pt>
    <dgm:pt modelId="{33BEC33D-6773-4B27-93CF-66B699338B44}" type="parTrans" cxnId="{E8072CB4-AEFB-4214-9562-82B5AD9393BC}">
      <dgm:prSet/>
      <dgm:spPr/>
      <dgm:t>
        <a:bodyPr/>
        <a:lstStyle/>
        <a:p>
          <a:endParaRPr lang="tr-TR"/>
        </a:p>
      </dgm:t>
    </dgm:pt>
    <dgm:pt modelId="{0D084E9A-D9A3-4587-8EEB-C66301494A00}" type="sibTrans" cxnId="{E8072CB4-AEFB-4214-9562-82B5AD9393BC}">
      <dgm:prSet/>
      <dgm:spPr/>
      <dgm:t>
        <a:bodyPr/>
        <a:lstStyle/>
        <a:p>
          <a:endParaRPr lang="tr-TR"/>
        </a:p>
      </dgm:t>
    </dgm:pt>
    <dgm:pt modelId="{4D0E4B15-E281-4C63-A990-68C11BF4C3D0}" type="pres">
      <dgm:prSet presAssocID="{558AC734-4238-46E2-A7EC-53BC26F6D42A}" presName="linearFlow" presStyleCnt="0">
        <dgm:presLayoutVars>
          <dgm:dir/>
          <dgm:animLvl val="lvl"/>
          <dgm:resizeHandles val="exact"/>
        </dgm:presLayoutVars>
      </dgm:prSet>
      <dgm:spPr/>
      <dgm:t>
        <a:bodyPr/>
        <a:lstStyle/>
        <a:p>
          <a:endParaRPr lang="tr-TR"/>
        </a:p>
      </dgm:t>
    </dgm:pt>
    <dgm:pt modelId="{73EA394F-C0AA-470B-B56E-BCCC03DEC426}" type="pres">
      <dgm:prSet presAssocID="{820E69C8-A376-4F8F-B673-52C7BF4DAF7A}" presName="composite" presStyleCnt="0"/>
      <dgm:spPr/>
    </dgm:pt>
    <dgm:pt modelId="{DE8D4D92-CD3D-4F7D-B275-7BAEED35A023}" type="pres">
      <dgm:prSet presAssocID="{820E69C8-A376-4F8F-B673-52C7BF4DAF7A}" presName="parentText" presStyleLbl="alignNode1" presStyleIdx="0" presStyleCnt="2">
        <dgm:presLayoutVars>
          <dgm:chMax val="1"/>
          <dgm:bulletEnabled val="1"/>
        </dgm:presLayoutVars>
      </dgm:prSet>
      <dgm:spPr/>
      <dgm:t>
        <a:bodyPr/>
        <a:lstStyle/>
        <a:p>
          <a:endParaRPr lang="tr-TR"/>
        </a:p>
      </dgm:t>
    </dgm:pt>
    <dgm:pt modelId="{5F92E7B8-66BD-444D-83B8-7D765FEF1ADF}" type="pres">
      <dgm:prSet presAssocID="{820E69C8-A376-4F8F-B673-52C7BF4DAF7A}" presName="descendantText" presStyleLbl="alignAcc1" presStyleIdx="0" presStyleCnt="2">
        <dgm:presLayoutVars>
          <dgm:bulletEnabled val="1"/>
        </dgm:presLayoutVars>
      </dgm:prSet>
      <dgm:spPr/>
      <dgm:t>
        <a:bodyPr/>
        <a:lstStyle/>
        <a:p>
          <a:endParaRPr lang="tr-TR"/>
        </a:p>
      </dgm:t>
    </dgm:pt>
    <dgm:pt modelId="{8F22F683-A6F3-4EF4-A603-66ECB8308EC4}" type="pres">
      <dgm:prSet presAssocID="{B6F94FC6-2CB6-4FCE-AAE0-20E8279EEE58}" presName="sp" presStyleCnt="0"/>
      <dgm:spPr/>
    </dgm:pt>
    <dgm:pt modelId="{7E147DF6-8AEF-419E-94DF-ADA03FA8BF0B}" type="pres">
      <dgm:prSet presAssocID="{A9517892-FA58-4A2E-A3D3-E53FDC57AB0C}" presName="composite" presStyleCnt="0"/>
      <dgm:spPr/>
    </dgm:pt>
    <dgm:pt modelId="{1EF5960E-E8F9-47EA-9ED6-03D766CB0820}" type="pres">
      <dgm:prSet presAssocID="{A9517892-FA58-4A2E-A3D3-E53FDC57AB0C}" presName="parentText" presStyleLbl="alignNode1" presStyleIdx="1" presStyleCnt="2">
        <dgm:presLayoutVars>
          <dgm:chMax val="1"/>
          <dgm:bulletEnabled val="1"/>
        </dgm:presLayoutVars>
      </dgm:prSet>
      <dgm:spPr/>
      <dgm:t>
        <a:bodyPr/>
        <a:lstStyle/>
        <a:p>
          <a:endParaRPr lang="tr-TR"/>
        </a:p>
      </dgm:t>
    </dgm:pt>
    <dgm:pt modelId="{C1609D67-C5D2-405F-A24F-6AE9B1B5AD3B}" type="pres">
      <dgm:prSet presAssocID="{A9517892-FA58-4A2E-A3D3-E53FDC57AB0C}" presName="descendantText" presStyleLbl="alignAcc1" presStyleIdx="1" presStyleCnt="2">
        <dgm:presLayoutVars>
          <dgm:bulletEnabled val="1"/>
        </dgm:presLayoutVars>
      </dgm:prSet>
      <dgm:spPr/>
      <dgm:t>
        <a:bodyPr/>
        <a:lstStyle/>
        <a:p>
          <a:endParaRPr lang="tr-TR"/>
        </a:p>
      </dgm:t>
    </dgm:pt>
  </dgm:ptLst>
  <dgm:cxnLst>
    <dgm:cxn modelId="{A7F07CC3-5F7D-4311-84E2-94E4FAD3F385}" srcId="{820E69C8-A376-4F8F-B673-52C7BF4DAF7A}" destId="{BFFAA39E-E2F4-4A56-9F3E-41918C580579}" srcOrd="0" destOrd="0" parTransId="{84DA3FC8-CF1E-4FD3-9027-12188E1888FB}" sibTransId="{F3F0A145-024C-419F-A341-902DA6B410FC}"/>
    <dgm:cxn modelId="{D4F1E49A-DA7B-43C1-82B0-0EA409EFA416}" type="presOf" srcId="{BFFAA39E-E2F4-4A56-9F3E-41918C580579}" destId="{5F92E7B8-66BD-444D-83B8-7D765FEF1ADF}" srcOrd="0" destOrd="0" presId="urn:microsoft.com/office/officeart/2005/8/layout/chevron2"/>
    <dgm:cxn modelId="{E8072CB4-AEFB-4214-9562-82B5AD9393BC}" srcId="{A9517892-FA58-4A2E-A3D3-E53FDC57AB0C}" destId="{64924DEF-9A40-425A-9120-4E696D79BD30}" srcOrd="0" destOrd="0" parTransId="{33BEC33D-6773-4B27-93CF-66B699338B44}" sibTransId="{0D084E9A-D9A3-4587-8EEB-C66301494A00}"/>
    <dgm:cxn modelId="{4DAD09EF-811D-450F-B042-B44915056D0E}" srcId="{558AC734-4238-46E2-A7EC-53BC26F6D42A}" destId="{820E69C8-A376-4F8F-B673-52C7BF4DAF7A}" srcOrd="0" destOrd="0" parTransId="{CC2744E5-AB4D-4B0C-8DBF-E357D4ABB302}" sibTransId="{B6F94FC6-2CB6-4FCE-AAE0-20E8279EEE58}"/>
    <dgm:cxn modelId="{591931CF-D5FB-4B44-9CAC-54E2A22AE60B}" type="presOf" srcId="{A9517892-FA58-4A2E-A3D3-E53FDC57AB0C}" destId="{1EF5960E-E8F9-47EA-9ED6-03D766CB0820}" srcOrd="0" destOrd="0" presId="urn:microsoft.com/office/officeart/2005/8/layout/chevron2"/>
    <dgm:cxn modelId="{767A385F-BD71-4DF8-A0B0-85DC3C3BF2F9}" type="presOf" srcId="{558AC734-4238-46E2-A7EC-53BC26F6D42A}" destId="{4D0E4B15-E281-4C63-A990-68C11BF4C3D0}" srcOrd="0" destOrd="0" presId="urn:microsoft.com/office/officeart/2005/8/layout/chevron2"/>
    <dgm:cxn modelId="{47919C1E-D2D8-40C5-B57E-4A3B53FA300C}" type="presOf" srcId="{64924DEF-9A40-425A-9120-4E696D79BD30}" destId="{C1609D67-C5D2-405F-A24F-6AE9B1B5AD3B}" srcOrd="0" destOrd="0" presId="urn:microsoft.com/office/officeart/2005/8/layout/chevron2"/>
    <dgm:cxn modelId="{ABE91CEB-49D8-4E57-93AF-4FD401BC48BB}" type="presOf" srcId="{820E69C8-A376-4F8F-B673-52C7BF4DAF7A}" destId="{DE8D4D92-CD3D-4F7D-B275-7BAEED35A023}" srcOrd="0" destOrd="0" presId="urn:microsoft.com/office/officeart/2005/8/layout/chevron2"/>
    <dgm:cxn modelId="{FCEC2906-4827-463A-8026-0327DCB7ACBC}" srcId="{558AC734-4238-46E2-A7EC-53BC26F6D42A}" destId="{A9517892-FA58-4A2E-A3D3-E53FDC57AB0C}" srcOrd="1" destOrd="0" parTransId="{3D438B36-62E1-469B-8329-6D135BF0D6AA}" sibTransId="{D5DF5588-1FAF-4FBD-BED6-B48D3F352710}"/>
    <dgm:cxn modelId="{A8E733DC-3838-4260-9F99-DC69DF7C14BF}" type="presParOf" srcId="{4D0E4B15-E281-4C63-A990-68C11BF4C3D0}" destId="{73EA394F-C0AA-470B-B56E-BCCC03DEC426}" srcOrd="0" destOrd="0" presId="urn:microsoft.com/office/officeart/2005/8/layout/chevron2"/>
    <dgm:cxn modelId="{57D38734-46C2-42DF-8A4D-B0CA53C723DC}" type="presParOf" srcId="{73EA394F-C0AA-470B-B56E-BCCC03DEC426}" destId="{DE8D4D92-CD3D-4F7D-B275-7BAEED35A023}" srcOrd="0" destOrd="0" presId="urn:microsoft.com/office/officeart/2005/8/layout/chevron2"/>
    <dgm:cxn modelId="{B6AD2A23-BD69-45E0-87E5-CDF00B9D0BAB}" type="presParOf" srcId="{73EA394F-C0AA-470B-B56E-BCCC03DEC426}" destId="{5F92E7B8-66BD-444D-83B8-7D765FEF1ADF}" srcOrd="1" destOrd="0" presId="urn:microsoft.com/office/officeart/2005/8/layout/chevron2"/>
    <dgm:cxn modelId="{9ED974CD-B736-4C4D-80F3-F8935878774A}" type="presParOf" srcId="{4D0E4B15-E281-4C63-A990-68C11BF4C3D0}" destId="{8F22F683-A6F3-4EF4-A603-66ECB8308EC4}" srcOrd="1" destOrd="0" presId="urn:microsoft.com/office/officeart/2005/8/layout/chevron2"/>
    <dgm:cxn modelId="{D34BE01B-92C1-49CA-AEE8-92AEFB89E4A1}" type="presParOf" srcId="{4D0E4B15-E281-4C63-A990-68C11BF4C3D0}" destId="{7E147DF6-8AEF-419E-94DF-ADA03FA8BF0B}" srcOrd="2" destOrd="0" presId="urn:microsoft.com/office/officeart/2005/8/layout/chevron2"/>
    <dgm:cxn modelId="{9D46BC9F-77A4-4D59-8E89-F89DE0560BDA}" type="presParOf" srcId="{7E147DF6-8AEF-419E-94DF-ADA03FA8BF0B}" destId="{1EF5960E-E8F9-47EA-9ED6-03D766CB0820}" srcOrd="0" destOrd="0" presId="urn:microsoft.com/office/officeart/2005/8/layout/chevron2"/>
    <dgm:cxn modelId="{F19CE46F-A003-49E3-85A7-8965123D5428}" type="presParOf" srcId="{7E147DF6-8AEF-419E-94DF-ADA03FA8BF0B}" destId="{C1609D67-C5D2-405F-A24F-6AE9B1B5AD3B}"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6DF6DFFA-23CE-4706-B1D6-B0A69EC69E7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tr-TR"/>
        </a:p>
      </dgm:t>
    </dgm:pt>
    <dgm:pt modelId="{36A85AF6-2E74-4C72-AE0D-8E0D6FE0638B}">
      <dgm:prSet phldrT="[Metin]"/>
      <dgm:spPr/>
      <dgm:t>
        <a:bodyPr/>
        <a:lstStyle/>
        <a:p>
          <a:r>
            <a:rPr lang="tr-TR" dirty="0" smtClean="0"/>
            <a:t>İntihar düşüncesi</a:t>
          </a:r>
          <a:endParaRPr lang="tr-TR" dirty="0"/>
        </a:p>
      </dgm:t>
    </dgm:pt>
    <dgm:pt modelId="{332ACE5E-E0DD-45B3-A6DF-D1F620D31195}" type="parTrans" cxnId="{E4EC59C6-EAE0-4E91-A02E-E3ACD42A3A0D}">
      <dgm:prSet/>
      <dgm:spPr/>
      <dgm:t>
        <a:bodyPr/>
        <a:lstStyle/>
        <a:p>
          <a:endParaRPr lang="tr-TR"/>
        </a:p>
      </dgm:t>
    </dgm:pt>
    <dgm:pt modelId="{58537570-19C6-49E7-879D-64843B75B6D4}" type="sibTrans" cxnId="{E4EC59C6-EAE0-4E91-A02E-E3ACD42A3A0D}">
      <dgm:prSet/>
      <dgm:spPr/>
      <dgm:t>
        <a:bodyPr/>
        <a:lstStyle/>
        <a:p>
          <a:endParaRPr lang="tr-TR" dirty="0"/>
        </a:p>
      </dgm:t>
    </dgm:pt>
    <dgm:pt modelId="{827A3546-650C-4BB8-AF2A-0F930EA01952}">
      <dgm:prSet phldrT="[Metin]"/>
      <dgm:spPr/>
      <dgm:t>
        <a:bodyPr/>
        <a:lstStyle/>
        <a:p>
          <a:r>
            <a:rPr lang="tr-TR" dirty="0" smtClean="0"/>
            <a:t>Alkol ve madde kullanımı</a:t>
          </a:r>
          <a:endParaRPr lang="tr-TR" dirty="0"/>
        </a:p>
      </dgm:t>
    </dgm:pt>
    <dgm:pt modelId="{A212FF07-3095-4EFD-830E-F650457FB168}" type="parTrans" cxnId="{F93D13D3-A758-4217-BF73-D34495E5A708}">
      <dgm:prSet/>
      <dgm:spPr/>
      <dgm:t>
        <a:bodyPr/>
        <a:lstStyle/>
        <a:p>
          <a:endParaRPr lang="tr-TR"/>
        </a:p>
      </dgm:t>
    </dgm:pt>
    <dgm:pt modelId="{F388346B-0DFD-4EF7-8B02-5F3C92AAE665}" type="sibTrans" cxnId="{F93D13D3-A758-4217-BF73-D34495E5A708}">
      <dgm:prSet/>
      <dgm:spPr/>
      <dgm:t>
        <a:bodyPr/>
        <a:lstStyle/>
        <a:p>
          <a:endParaRPr lang="tr-TR"/>
        </a:p>
      </dgm:t>
    </dgm:pt>
    <dgm:pt modelId="{2D03847F-9156-431B-A4CD-E1A29724452A}">
      <dgm:prSet phldrT="[Metin]"/>
      <dgm:spPr/>
      <dgm:t>
        <a:bodyPr/>
        <a:lstStyle/>
        <a:p>
          <a:r>
            <a:rPr lang="tr-TR" dirty="0" smtClean="0"/>
            <a:t>SSRI/SNRI/NaSSA grubu ilaçlara zayıf cevap bulunduğunda</a:t>
          </a:r>
          <a:endParaRPr lang="tr-TR" dirty="0"/>
        </a:p>
      </dgm:t>
    </dgm:pt>
    <dgm:pt modelId="{B6C50C23-01BF-440C-892B-DB12B65FA83D}" type="parTrans" cxnId="{A7CFA236-935A-48A5-AEF8-001D67BBB814}">
      <dgm:prSet/>
      <dgm:spPr/>
      <dgm:t>
        <a:bodyPr/>
        <a:lstStyle/>
        <a:p>
          <a:endParaRPr lang="tr-TR"/>
        </a:p>
      </dgm:t>
    </dgm:pt>
    <dgm:pt modelId="{0D56A805-A935-4820-A3D4-D7FEB9E6AF47}" type="sibTrans" cxnId="{A7CFA236-935A-48A5-AEF8-001D67BBB814}">
      <dgm:prSet/>
      <dgm:spPr/>
      <dgm:t>
        <a:bodyPr/>
        <a:lstStyle/>
        <a:p>
          <a:endParaRPr lang="tr-TR"/>
        </a:p>
      </dgm:t>
    </dgm:pt>
    <dgm:pt modelId="{DFDBD632-2FE8-45FF-991B-793FB879F7CE}">
      <dgm:prSet phldrT="[Metin]"/>
      <dgm:spPr/>
      <dgm:t>
        <a:bodyPr/>
        <a:lstStyle/>
        <a:p>
          <a:r>
            <a:rPr lang="tr-TR" dirty="0" smtClean="0"/>
            <a:t>İleri derecede kaçınma davranışları ve  işlevsellik kaybı</a:t>
          </a:r>
          <a:endParaRPr lang="tr-TR" dirty="0"/>
        </a:p>
      </dgm:t>
    </dgm:pt>
    <dgm:pt modelId="{80458FBA-94AE-4592-A1DC-B716B66DDA17}" type="parTrans" cxnId="{5A61B2DC-4D52-4737-8A3E-3EE2B7AE5882}">
      <dgm:prSet/>
      <dgm:spPr/>
      <dgm:t>
        <a:bodyPr/>
        <a:lstStyle/>
        <a:p>
          <a:endParaRPr lang="tr-TR"/>
        </a:p>
      </dgm:t>
    </dgm:pt>
    <dgm:pt modelId="{ADAE3CF5-0D16-4C63-99D1-0AEA01C3C8A0}" type="sibTrans" cxnId="{5A61B2DC-4D52-4737-8A3E-3EE2B7AE5882}">
      <dgm:prSet/>
      <dgm:spPr/>
      <dgm:t>
        <a:bodyPr/>
        <a:lstStyle/>
        <a:p>
          <a:endParaRPr lang="tr-TR"/>
        </a:p>
      </dgm:t>
    </dgm:pt>
    <dgm:pt modelId="{80CB40E7-5B8E-4353-9C28-59240ABB1702}">
      <dgm:prSet phldrT="[Metin]"/>
      <dgm:spPr/>
      <dgm:t>
        <a:bodyPr/>
        <a:lstStyle/>
        <a:p>
          <a:r>
            <a:rPr lang="tr-TR" dirty="0" smtClean="0"/>
            <a:t>Gebelik </a:t>
          </a:r>
          <a:endParaRPr lang="tr-TR" dirty="0"/>
        </a:p>
      </dgm:t>
    </dgm:pt>
    <dgm:pt modelId="{3342C1BE-8D03-4699-AE1D-28F25415747D}" type="sibTrans" cxnId="{2172146E-9562-429C-BB2F-2A9B72EE5C7B}">
      <dgm:prSet/>
      <dgm:spPr/>
      <dgm:t>
        <a:bodyPr/>
        <a:lstStyle/>
        <a:p>
          <a:endParaRPr lang="tr-TR"/>
        </a:p>
      </dgm:t>
    </dgm:pt>
    <dgm:pt modelId="{3750A7B3-FD09-43E1-99BD-7FA21914A282}" type="parTrans" cxnId="{2172146E-9562-429C-BB2F-2A9B72EE5C7B}">
      <dgm:prSet/>
      <dgm:spPr/>
      <dgm:t>
        <a:bodyPr/>
        <a:lstStyle/>
        <a:p>
          <a:endParaRPr lang="tr-TR"/>
        </a:p>
      </dgm:t>
    </dgm:pt>
    <dgm:pt modelId="{170C9D33-33EC-45BE-A900-0DAE7904032C}" type="pres">
      <dgm:prSet presAssocID="{6DF6DFFA-23CE-4706-B1D6-B0A69EC69E7D}" presName="Name0" presStyleCnt="0">
        <dgm:presLayoutVars>
          <dgm:dir/>
          <dgm:resizeHandles val="exact"/>
        </dgm:presLayoutVars>
      </dgm:prSet>
      <dgm:spPr/>
      <dgm:t>
        <a:bodyPr/>
        <a:lstStyle/>
        <a:p>
          <a:endParaRPr lang="tr-TR"/>
        </a:p>
      </dgm:t>
    </dgm:pt>
    <dgm:pt modelId="{00130B3E-FE19-4D43-8106-1C633D801AD0}" type="pres">
      <dgm:prSet presAssocID="{6DF6DFFA-23CE-4706-B1D6-B0A69EC69E7D}" presName="cycle" presStyleCnt="0"/>
      <dgm:spPr/>
    </dgm:pt>
    <dgm:pt modelId="{211524EE-72D2-4C2C-A448-0DEDDC96AE0C}" type="pres">
      <dgm:prSet presAssocID="{36A85AF6-2E74-4C72-AE0D-8E0D6FE0638B}" presName="nodeFirstNode" presStyleLbl="node1" presStyleIdx="0" presStyleCnt="5">
        <dgm:presLayoutVars>
          <dgm:bulletEnabled val="1"/>
        </dgm:presLayoutVars>
      </dgm:prSet>
      <dgm:spPr/>
      <dgm:t>
        <a:bodyPr/>
        <a:lstStyle/>
        <a:p>
          <a:endParaRPr lang="tr-TR"/>
        </a:p>
      </dgm:t>
    </dgm:pt>
    <dgm:pt modelId="{3D3C4F05-7B18-4883-BBBA-AE7330041AB5}" type="pres">
      <dgm:prSet presAssocID="{58537570-19C6-49E7-879D-64843B75B6D4}" presName="sibTransFirstNode" presStyleLbl="bgShp" presStyleIdx="0" presStyleCnt="1"/>
      <dgm:spPr/>
      <dgm:t>
        <a:bodyPr/>
        <a:lstStyle/>
        <a:p>
          <a:endParaRPr lang="tr-TR"/>
        </a:p>
      </dgm:t>
    </dgm:pt>
    <dgm:pt modelId="{2D87FEE9-3449-4BE9-82AC-D993DEEBFE15}" type="pres">
      <dgm:prSet presAssocID="{827A3546-650C-4BB8-AF2A-0F930EA01952}" presName="nodeFollowingNodes" presStyleLbl="node1" presStyleIdx="1" presStyleCnt="5">
        <dgm:presLayoutVars>
          <dgm:bulletEnabled val="1"/>
        </dgm:presLayoutVars>
      </dgm:prSet>
      <dgm:spPr/>
      <dgm:t>
        <a:bodyPr/>
        <a:lstStyle/>
        <a:p>
          <a:endParaRPr lang="tr-TR"/>
        </a:p>
      </dgm:t>
    </dgm:pt>
    <dgm:pt modelId="{FAB7646A-3969-4283-B813-0D524BEC720A}" type="pres">
      <dgm:prSet presAssocID="{80CB40E7-5B8E-4353-9C28-59240ABB1702}" presName="nodeFollowingNodes" presStyleLbl="node1" presStyleIdx="2" presStyleCnt="5">
        <dgm:presLayoutVars>
          <dgm:bulletEnabled val="1"/>
        </dgm:presLayoutVars>
      </dgm:prSet>
      <dgm:spPr/>
      <dgm:t>
        <a:bodyPr/>
        <a:lstStyle/>
        <a:p>
          <a:endParaRPr lang="tr-TR"/>
        </a:p>
      </dgm:t>
    </dgm:pt>
    <dgm:pt modelId="{2B97D55E-FFA6-4E23-BF40-05C941CA89AE}" type="pres">
      <dgm:prSet presAssocID="{2D03847F-9156-431B-A4CD-E1A29724452A}" presName="nodeFollowingNodes" presStyleLbl="node1" presStyleIdx="3" presStyleCnt="5">
        <dgm:presLayoutVars>
          <dgm:bulletEnabled val="1"/>
        </dgm:presLayoutVars>
      </dgm:prSet>
      <dgm:spPr/>
      <dgm:t>
        <a:bodyPr/>
        <a:lstStyle/>
        <a:p>
          <a:endParaRPr lang="tr-TR"/>
        </a:p>
      </dgm:t>
    </dgm:pt>
    <dgm:pt modelId="{6362FD0F-1E4B-418F-ACBF-0B4FEC9003E9}" type="pres">
      <dgm:prSet presAssocID="{DFDBD632-2FE8-45FF-991B-793FB879F7CE}" presName="nodeFollowingNodes" presStyleLbl="node1" presStyleIdx="4" presStyleCnt="5">
        <dgm:presLayoutVars>
          <dgm:bulletEnabled val="1"/>
        </dgm:presLayoutVars>
      </dgm:prSet>
      <dgm:spPr/>
      <dgm:t>
        <a:bodyPr/>
        <a:lstStyle/>
        <a:p>
          <a:endParaRPr lang="tr-TR"/>
        </a:p>
      </dgm:t>
    </dgm:pt>
  </dgm:ptLst>
  <dgm:cxnLst>
    <dgm:cxn modelId="{BEE40D1C-7928-4499-BDC5-0EA94FFFB7F2}" type="presOf" srcId="{58537570-19C6-49E7-879D-64843B75B6D4}" destId="{3D3C4F05-7B18-4883-BBBA-AE7330041AB5}" srcOrd="0" destOrd="0" presId="urn:microsoft.com/office/officeart/2005/8/layout/cycle3"/>
    <dgm:cxn modelId="{E4EC59C6-EAE0-4E91-A02E-E3ACD42A3A0D}" srcId="{6DF6DFFA-23CE-4706-B1D6-B0A69EC69E7D}" destId="{36A85AF6-2E74-4C72-AE0D-8E0D6FE0638B}" srcOrd="0" destOrd="0" parTransId="{332ACE5E-E0DD-45B3-A6DF-D1F620D31195}" sibTransId="{58537570-19C6-49E7-879D-64843B75B6D4}"/>
    <dgm:cxn modelId="{3BDC9621-10A0-4327-98B0-55EA1D525461}" type="presOf" srcId="{6DF6DFFA-23CE-4706-B1D6-B0A69EC69E7D}" destId="{170C9D33-33EC-45BE-A900-0DAE7904032C}" srcOrd="0" destOrd="0" presId="urn:microsoft.com/office/officeart/2005/8/layout/cycle3"/>
    <dgm:cxn modelId="{5A61B2DC-4D52-4737-8A3E-3EE2B7AE5882}" srcId="{6DF6DFFA-23CE-4706-B1D6-B0A69EC69E7D}" destId="{DFDBD632-2FE8-45FF-991B-793FB879F7CE}" srcOrd="4" destOrd="0" parTransId="{80458FBA-94AE-4592-A1DC-B716B66DDA17}" sibTransId="{ADAE3CF5-0D16-4C63-99D1-0AEA01C3C8A0}"/>
    <dgm:cxn modelId="{704068F0-61A7-48E4-8D39-9A8DCFD38EB2}" type="presOf" srcId="{36A85AF6-2E74-4C72-AE0D-8E0D6FE0638B}" destId="{211524EE-72D2-4C2C-A448-0DEDDC96AE0C}" srcOrd="0" destOrd="0" presId="urn:microsoft.com/office/officeart/2005/8/layout/cycle3"/>
    <dgm:cxn modelId="{A7CFA236-935A-48A5-AEF8-001D67BBB814}" srcId="{6DF6DFFA-23CE-4706-B1D6-B0A69EC69E7D}" destId="{2D03847F-9156-431B-A4CD-E1A29724452A}" srcOrd="3" destOrd="0" parTransId="{B6C50C23-01BF-440C-892B-DB12B65FA83D}" sibTransId="{0D56A805-A935-4820-A3D4-D7FEB9E6AF47}"/>
    <dgm:cxn modelId="{78E1228F-DD8F-444D-8E59-03355A92969C}" type="presOf" srcId="{80CB40E7-5B8E-4353-9C28-59240ABB1702}" destId="{FAB7646A-3969-4283-B813-0D524BEC720A}" srcOrd="0" destOrd="0" presId="urn:microsoft.com/office/officeart/2005/8/layout/cycle3"/>
    <dgm:cxn modelId="{2172146E-9562-429C-BB2F-2A9B72EE5C7B}" srcId="{6DF6DFFA-23CE-4706-B1D6-B0A69EC69E7D}" destId="{80CB40E7-5B8E-4353-9C28-59240ABB1702}" srcOrd="2" destOrd="0" parTransId="{3750A7B3-FD09-43E1-99BD-7FA21914A282}" sibTransId="{3342C1BE-8D03-4699-AE1D-28F25415747D}"/>
    <dgm:cxn modelId="{760E5668-751F-4CB7-948B-AF587E26A0A9}" type="presOf" srcId="{DFDBD632-2FE8-45FF-991B-793FB879F7CE}" destId="{6362FD0F-1E4B-418F-ACBF-0B4FEC9003E9}" srcOrd="0" destOrd="0" presId="urn:microsoft.com/office/officeart/2005/8/layout/cycle3"/>
    <dgm:cxn modelId="{7BECC872-996E-4F6A-A5F1-2E82C968CA1D}" type="presOf" srcId="{2D03847F-9156-431B-A4CD-E1A29724452A}" destId="{2B97D55E-FFA6-4E23-BF40-05C941CA89AE}" srcOrd="0" destOrd="0" presId="urn:microsoft.com/office/officeart/2005/8/layout/cycle3"/>
    <dgm:cxn modelId="{F93D13D3-A758-4217-BF73-D34495E5A708}" srcId="{6DF6DFFA-23CE-4706-B1D6-B0A69EC69E7D}" destId="{827A3546-650C-4BB8-AF2A-0F930EA01952}" srcOrd="1" destOrd="0" parTransId="{A212FF07-3095-4EFD-830E-F650457FB168}" sibTransId="{F388346B-0DFD-4EF7-8B02-5F3C92AAE665}"/>
    <dgm:cxn modelId="{612C996E-68DD-440D-AE24-F077DF98C1FC}" type="presOf" srcId="{827A3546-650C-4BB8-AF2A-0F930EA01952}" destId="{2D87FEE9-3449-4BE9-82AC-D993DEEBFE15}" srcOrd="0" destOrd="0" presId="urn:microsoft.com/office/officeart/2005/8/layout/cycle3"/>
    <dgm:cxn modelId="{75175588-249F-41BE-B80D-5D5C0D08D0DA}" type="presParOf" srcId="{170C9D33-33EC-45BE-A900-0DAE7904032C}" destId="{00130B3E-FE19-4D43-8106-1C633D801AD0}" srcOrd="0" destOrd="0" presId="urn:microsoft.com/office/officeart/2005/8/layout/cycle3"/>
    <dgm:cxn modelId="{9E121DC2-AE31-497A-B4A2-007E5069A3B4}" type="presParOf" srcId="{00130B3E-FE19-4D43-8106-1C633D801AD0}" destId="{211524EE-72D2-4C2C-A448-0DEDDC96AE0C}" srcOrd="0" destOrd="0" presId="urn:microsoft.com/office/officeart/2005/8/layout/cycle3"/>
    <dgm:cxn modelId="{397E880A-8725-486E-BD1C-7D79532095EA}" type="presParOf" srcId="{00130B3E-FE19-4D43-8106-1C633D801AD0}" destId="{3D3C4F05-7B18-4883-BBBA-AE7330041AB5}" srcOrd="1" destOrd="0" presId="urn:microsoft.com/office/officeart/2005/8/layout/cycle3"/>
    <dgm:cxn modelId="{4917E9F5-D4F5-43F8-9593-78BD9E54A985}" type="presParOf" srcId="{00130B3E-FE19-4D43-8106-1C633D801AD0}" destId="{2D87FEE9-3449-4BE9-82AC-D993DEEBFE15}" srcOrd="2" destOrd="0" presId="urn:microsoft.com/office/officeart/2005/8/layout/cycle3"/>
    <dgm:cxn modelId="{D76DFE83-3BE4-4974-BE8D-88D4279E5B34}" type="presParOf" srcId="{00130B3E-FE19-4D43-8106-1C633D801AD0}" destId="{FAB7646A-3969-4283-B813-0D524BEC720A}" srcOrd="3" destOrd="0" presId="urn:microsoft.com/office/officeart/2005/8/layout/cycle3"/>
    <dgm:cxn modelId="{49446D0E-8140-4C4E-8703-47B0BCCBE93A}" type="presParOf" srcId="{00130B3E-FE19-4D43-8106-1C633D801AD0}" destId="{2B97D55E-FFA6-4E23-BF40-05C941CA89AE}" srcOrd="4" destOrd="0" presId="urn:microsoft.com/office/officeart/2005/8/layout/cycle3"/>
    <dgm:cxn modelId="{FE6814A7-A82A-4CDA-ADBF-64D244884B39}" type="presParOf" srcId="{00130B3E-FE19-4D43-8106-1C633D801AD0}" destId="{6362FD0F-1E4B-418F-ACBF-0B4FEC9003E9}" srcOrd="5" destOrd="0" presId="urn:microsoft.com/office/officeart/2005/8/layout/cycle3"/>
  </dgm:cxnLst>
  <dgm:bg/>
  <dgm:whole/>
</dgm:dataModel>
</file>

<file path=ppt/diagrams/data4.xml><?xml version="1.0" encoding="utf-8"?>
<dgm:dataModel xmlns:dgm="http://schemas.openxmlformats.org/drawingml/2006/diagram" xmlns:a="http://schemas.openxmlformats.org/drawingml/2006/main">
  <dgm:ptLst>
    <dgm:pt modelId="{822010EE-5DA2-43A7-94D7-B6DFAD1C6EB1}"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tr-TR"/>
        </a:p>
      </dgm:t>
    </dgm:pt>
    <dgm:pt modelId="{6E603B3F-3179-4F7A-9890-E8203E75046B}">
      <dgm:prSet phldrT="[Metin]"/>
      <dgm:spPr/>
      <dgm:t>
        <a:bodyPr/>
        <a:lstStyle/>
        <a:p>
          <a:r>
            <a:rPr lang="tr-TR" dirty="0" smtClean="0"/>
            <a:t>NEDENLERİ</a:t>
          </a:r>
          <a:endParaRPr lang="tr-TR" dirty="0"/>
        </a:p>
      </dgm:t>
    </dgm:pt>
    <dgm:pt modelId="{676CBA18-237B-443C-8FC4-014FA9750777}" type="parTrans" cxnId="{847B8659-DBAB-46C5-B72C-BF54FCFC73D0}">
      <dgm:prSet/>
      <dgm:spPr/>
      <dgm:t>
        <a:bodyPr/>
        <a:lstStyle/>
        <a:p>
          <a:endParaRPr lang="tr-TR"/>
        </a:p>
      </dgm:t>
    </dgm:pt>
    <dgm:pt modelId="{7A96A8BF-2226-4FAA-9DFD-3689FB6CD0BB}" type="sibTrans" cxnId="{847B8659-DBAB-46C5-B72C-BF54FCFC73D0}">
      <dgm:prSet/>
      <dgm:spPr/>
      <dgm:t>
        <a:bodyPr/>
        <a:lstStyle/>
        <a:p>
          <a:endParaRPr lang="tr-TR"/>
        </a:p>
      </dgm:t>
    </dgm:pt>
    <dgm:pt modelId="{CE759C2C-DE04-4F5E-884C-8D8312BA9171}">
      <dgm:prSet phldrT="[Metin]"/>
      <dgm:spPr/>
      <dgm:t>
        <a:bodyPr/>
        <a:lstStyle/>
        <a:p>
          <a:r>
            <a:rPr lang="tr-TR" dirty="0" smtClean="0"/>
            <a:t>Genetik (ailevi)</a:t>
          </a:r>
          <a:endParaRPr lang="tr-TR" dirty="0"/>
        </a:p>
      </dgm:t>
    </dgm:pt>
    <dgm:pt modelId="{C5B07EF7-45FA-4C9A-9449-3D23B0F8C89D}" type="parTrans" cxnId="{20D8A402-0660-44D5-B119-D5069CA6D4F2}">
      <dgm:prSet/>
      <dgm:spPr/>
      <dgm:t>
        <a:bodyPr/>
        <a:lstStyle/>
        <a:p>
          <a:endParaRPr lang="tr-TR"/>
        </a:p>
      </dgm:t>
    </dgm:pt>
    <dgm:pt modelId="{FA142A3F-68F9-4111-A4A8-35A0016D2BB3}" type="sibTrans" cxnId="{20D8A402-0660-44D5-B119-D5069CA6D4F2}">
      <dgm:prSet/>
      <dgm:spPr/>
      <dgm:t>
        <a:bodyPr/>
        <a:lstStyle/>
        <a:p>
          <a:endParaRPr lang="tr-TR"/>
        </a:p>
      </dgm:t>
    </dgm:pt>
    <dgm:pt modelId="{A6B6B613-A5DA-418E-B843-D2DBBC9A0DF5}">
      <dgm:prSet phldrT="[Metin]"/>
      <dgm:spPr/>
      <dgm:t>
        <a:bodyPr/>
        <a:lstStyle/>
        <a:p>
          <a:r>
            <a:rPr lang="tr-TR" dirty="0" smtClean="0"/>
            <a:t>YATKINLIK (risk) ETKENLERİ</a:t>
          </a:r>
          <a:endParaRPr lang="tr-TR" dirty="0"/>
        </a:p>
      </dgm:t>
    </dgm:pt>
    <dgm:pt modelId="{537A9C3E-4272-4044-B9FF-19D7D5B793E8}" type="parTrans" cxnId="{BEAFC1FB-8D75-42A2-BBA0-A3EFC35D17D4}">
      <dgm:prSet/>
      <dgm:spPr/>
      <dgm:t>
        <a:bodyPr/>
        <a:lstStyle/>
        <a:p>
          <a:endParaRPr lang="tr-TR"/>
        </a:p>
      </dgm:t>
    </dgm:pt>
    <dgm:pt modelId="{10D768B0-778F-405E-A04E-42EB02F675BA}" type="sibTrans" cxnId="{BEAFC1FB-8D75-42A2-BBA0-A3EFC35D17D4}">
      <dgm:prSet/>
      <dgm:spPr/>
      <dgm:t>
        <a:bodyPr/>
        <a:lstStyle/>
        <a:p>
          <a:endParaRPr lang="tr-TR"/>
        </a:p>
      </dgm:t>
    </dgm:pt>
    <dgm:pt modelId="{FD3DB654-BBB2-4950-A455-A635B74C053F}">
      <dgm:prSet phldrT="[Metin]"/>
      <dgm:spPr/>
      <dgm:t>
        <a:bodyPr/>
        <a:lstStyle/>
        <a:p>
          <a:r>
            <a:rPr lang="tr-TR" dirty="0" smtClean="0"/>
            <a:t>Ayrılık,boşanma hikayeleri</a:t>
          </a:r>
          <a:endParaRPr lang="tr-TR" dirty="0"/>
        </a:p>
      </dgm:t>
    </dgm:pt>
    <dgm:pt modelId="{DD28385F-8CA4-4575-9E41-74E9A2A99627}" type="parTrans" cxnId="{EA7C7DBD-FD3C-415E-8232-BDDCA57D0BE7}">
      <dgm:prSet/>
      <dgm:spPr/>
      <dgm:t>
        <a:bodyPr/>
        <a:lstStyle/>
        <a:p>
          <a:endParaRPr lang="tr-TR"/>
        </a:p>
      </dgm:t>
    </dgm:pt>
    <dgm:pt modelId="{4297895D-2373-4CDB-8C05-C20CD91EAC5B}" type="sibTrans" cxnId="{EA7C7DBD-FD3C-415E-8232-BDDCA57D0BE7}">
      <dgm:prSet/>
      <dgm:spPr/>
      <dgm:t>
        <a:bodyPr/>
        <a:lstStyle/>
        <a:p>
          <a:endParaRPr lang="tr-TR"/>
        </a:p>
      </dgm:t>
    </dgm:pt>
    <dgm:pt modelId="{6A822DCD-462E-4B26-8BD0-60E2A7451CAD}">
      <dgm:prSet phldrT="[Metin]"/>
      <dgm:spPr/>
      <dgm:t>
        <a:bodyPr/>
        <a:lstStyle/>
        <a:p>
          <a:r>
            <a:rPr lang="tr-TR" dirty="0" smtClean="0"/>
            <a:t>Çocuklukta fiziksel,cinsel istismar</a:t>
          </a:r>
          <a:endParaRPr lang="tr-TR" dirty="0"/>
        </a:p>
      </dgm:t>
    </dgm:pt>
    <dgm:pt modelId="{E0E07464-0DD6-479B-AFFE-6E384EAC288C}" type="parTrans" cxnId="{CE4FD261-433C-4EBB-A252-CABB6F455F5B}">
      <dgm:prSet/>
      <dgm:spPr/>
      <dgm:t>
        <a:bodyPr/>
        <a:lstStyle/>
        <a:p>
          <a:endParaRPr lang="tr-TR"/>
        </a:p>
      </dgm:t>
    </dgm:pt>
    <dgm:pt modelId="{542DED70-4800-4A92-9F6C-AE3EA8A3339E}" type="sibTrans" cxnId="{CE4FD261-433C-4EBB-A252-CABB6F455F5B}">
      <dgm:prSet/>
      <dgm:spPr/>
      <dgm:t>
        <a:bodyPr/>
        <a:lstStyle/>
        <a:p>
          <a:endParaRPr lang="tr-TR"/>
        </a:p>
      </dgm:t>
    </dgm:pt>
    <dgm:pt modelId="{20391524-864F-4FDC-95B2-00BE30C503D2}">
      <dgm:prSet phldrT="[Metin]"/>
      <dgm:spPr/>
      <dgm:t>
        <a:bodyPr/>
        <a:lstStyle/>
        <a:p>
          <a:r>
            <a:rPr lang="tr-TR" dirty="0" smtClean="0"/>
            <a:t>Kişisel,çevresel faktör</a:t>
          </a:r>
          <a:endParaRPr lang="tr-TR" dirty="0"/>
        </a:p>
      </dgm:t>
    </dgm:pt>
    <dgm:pt modelId="{3968FEE0-2396-4508-8A8E-996A1175AEE8}" type="parTrans" cxnId="{3882BE6F-E0A6-46E5-A22A-B475065756B9}">
      <dgm:prSet/>
      <dgm:spPr/>
      <dgm:t>
        <a:bodyPr/>
        <a:lstStyle/>
        <a:p>
          <a:endParaRPr lang="tr-TR"/>
        </a:p>
      </dgm:t>
    </dgm:pt>
    <dgm:pt modelId="{E544019E-3333-49BF-805D-77F9ED63A1E6}" type="sibTrans" cxnId="{3882BE6F-E0A6-46E5-A22A-B475065756B9}">
      <dgm:prSet/>
      <dgm:spPr/>
      <dgm:t>
        <a:bodyPr/>
        <a:lstStyle/>
        <a:p>
          <a:endParaRPr lang="tr-TR"/>
        </a:p>
      </dgm:t>
    </dgm:pt>
    <dgm:pt modelId="{24CD98E4-F932-46C4-9ED7-E206B69D0929}">
      <dgm:prSet phldrT="[Metin]"/>
      <dgm:spPr/>
      <dgm:t>
        <a:bodyPr/>
        <a:lstStyle/>
        <a:p>
          <a:r>
            <a:rPr lang="tr-TR" dirty="0" smtClean="0"/>
            <a:t>Bilişsel,davranışsal özellikler</a:t>
          </a:r>
          <a:endParaRPr lang="tr-TR" dirty="0"/>
        </a:p>
      </dgm:t>
    </dgm:pt>
    <dgm:pt modelId="{2D5E848A-61E2-4896-BF2C-C57B22E6D8DA}" type="parTrans" cxnId="{728C771F-A4BD-46B6-80FE-9ABF1E85C6C4}">
      <dgm:prSet/>
      <dgm:spPr/>
      <dgm:t>
        <a:bodyPr/>
        <a:lstStyle/>
        <a:p>
          <a:endParaRPr lang="tr-TR"/>
        </a:p>
      </dgm:t>
    </dgm:pt>
    <dgm:pt modelId="{45B158F6-AC5C-4086-BA4D-A6B95D1E036B}" type="sibTrans" cxnId="{728C771F-A4BD-46B6-80FE-9ABF1E85C6C4}">
      <dgm:prSet/>
      <dgm:spPr/>
      <dgm:t>
        <a:bodyPr/>
        <a:lstStyle/>
        <a:p>
          <a:endParaRPr lang="tr-TR"/>
        </a:p>
      </dgm:t>
    </dgm:pt>
    <dgm:pt modelId="{6176C0FE-B4C9-49E6-9515-518D500E6E12}">
      <dgm:prSet phldrT="[Metin]"/>
      <dgm:spPr/>
      <dgm:t>
        <a:bodyPr/>
        <a:lstStyle/>
        <a:p>
          <a:endParaRPr lang="tr-TR" dirty="0"/>
        </a:p>
      </dgm:t>
    </dgm:pt>
    <dgm:pt modelId="{18DF0C32-3442-40B9-9710-32D94190FE26}" type="parTrans" cxnId="{6D52F659-FE76-4F3E-8603-0586A25515B0}">
      <dgm:prSet/>
      <dgm:spPr/>
      <dgm:t>
        <a:bodyPr/>
        <a:lstStyle/>
        <a:p>
          <a:endParaRPr lang="tr-TR"/>
        </a:p>
      </dgm:t>
    </dgm:pt>
    <dgm:pt modelId="{1E6EE1C0-8EA3-48C9-9C5D-7E7693E46389}" type="sibTrans" cxnId="{6D52F659-FE76-4F3E-8603-0586A25515B0}">
      <dgm:prSet/>
      <dgm:spPr/>
      <dgm:t>
        <a:bodyPr/>
        <a:lstStyle/>
        <a:p>
          <a:endParaRPr lang="tr-TR"/>
        </a:p>
      </dgm:t>
    </dgm:pt>
    <dgm:pt modelId="{4DEA73B3-E27A-47EC-A95B-CA80FA6EC9BA}">
      <dgm:prSet phldrT="[Metin]"/>
      <dgm:spPr/>
      <dgm:t>
        <a:bodyPr/>
        <a:lstStyle/>
        <a:p>
          <a:r>
            <a:rPr lang="tr-TR" dirty="0" smtClean="0"/>
            <a:t>Sorunlu bağlanma tarzları</a:t>
          </a:r>
          <a:endParaRPr lang="tr-TR" dirty="0"/>
        </a:p>
      </dgm:t>
    </dgm:pt>
    <dgm:pt modelId="{13D0093D-6FD5-46B5-B258-F8AFC68DA508}" type="parTrans" cxnId="{39AA24E7-D58F-4C3C-BF2E-77A5C9429442}">
      <dgm:prSet/>
      <dgm:spPr/>
      <dgm:t>
        <a:bodyPr/>
        <a:lstStyle/>
        <a:p>
          <a:endParaRPr lang="tr-TR"/>
        </a:p>
      </dgm:t>
    </dgm:pt>
    <dgm:pt modelId="{382492F4-5AC1-47AF-8FF8-DCF876726BA0}" type="sibTrans" cxnId="{39AA24E7-D58F-4C3C-BF2E-77A5C9429442}">
      <dgm:prSet/>
      <dgm:spPr/>
      <dgm:t>
        <a:bodyPr/>
        <a:lstStyle/>
        <a:p>
          <a:endParaRPr lang="tr-TR"/>
        </a:p>
      </dgm:t>
    </dgm:pt>
    <dgm:pt modelId="{21A2F319-3511-42F8-9B46-3FE682CF1E74}">
      <dgm:prSet phldrT="[Metin]"/>
      <dgm:spPr/>
      <dgm:t>
        <a:bodyPr/>
        <a:lstStyle/>
        <a:p>
          <a:r>
            <a:rPr lang="tr-TR" dirty="0" smtClean="0"/>
            <a:t>Nesne sürekliliği gelişimi eksikliği</a:t>
          </a:r>
          <a:endParaRPr lang="tr-TR" dirty="0"/>
        </a:p>
      </dgm:t>
    </dgm:pt>
    <dgm:pt modelId="{62A93FFE-FCB4-4045-9904-90DE412FEEDE}" type="parTrans" cxnId="{8BC38645-9460-4526-97E0-3E20EAEAD7FD}">
      <dgm:prSet/>
      <dgm:spPr/>
      <dgm:t>
        <a:bodyPr/>
        <a:lstStyle/>
        <a:p>
          <a:endParaRPr lang="tr-TR"/>
        </a:p>
      </dgm:t>
    </dgm:pt>
    <dgm:pt modelId="{769CD610-B5CA-4A21-A398-D6F54A2A2090}" type="sibTrans" cxnId="{8BC38645-9460-4526-97E0-3E20EAEAD7FD}">
      <dgm:prSet/>
      <dgm:spPr/>
      <dgm:t>
        <a:bodyPr/>
        <a:lstStyle/>
        <a:p>
          <a:endParaRPr lang="tr-TR"/>
        </a:p>
      </dgm:t>
    </dgm:pt>
    <dgm:pt modelId="{92A49396-38AC-46B4-91A6-CED11DB0838F}">
      <dgm:prSet phldrT="[Metin]"/>
      <dgm:spPr/>
      <dgm:t>
        <a:bodyPr/>
        <a:lstStyle/>
        <a:p>
          <a:endParaRPr lang="tr-TR" dirty="0"/>
        </a:p>
      </dgm:t>
    </dgm:pt>
    <dgm:pt modelId="{E453DB54-BDEF-448C-ACA2-B5DD25941C80}" type="parTrans" cxnId="{BD5429AF-35DB-4117-94BD-F270BACE44A4}">
      <dgm:prSet/>
      <dgm:spPr/>
    </dgm:pt>
    <dgm:pt modelId="{86BEBBD8-2997-4715-9060-E2024B64335F}" type="sibTrans" cxnId="{BD5429AF-35DB-4117-94BD-F270BACE44A4}">
      <dgm:prSet/>
      <dgm:spPr/>
    </dgm:pt>
    <dgm:pt modelId="{6EB31E6D-203A-4575-AD5C-45B767B48DB1}" type="pres">
      <dgm:prSet presAssocID="{822010EE-5DA2-43A7-94D7-B6DFAD1C6EB1}" presName="Name0" presStyleCnt="0">
        <dgm:presLayoutVars>
          <dgm:dir/>
          <dgm:animLvl val="lvl"/>
          <dgm:resizeHandles/>
        </dgm:presLayoutVars>
      </dgm:prSet>
      <dgm:spPr/>
      <dgm:t>
        <a:bodyPr/>
        <a:lstStyle/>
        <a:p>
          <a:endParaRPr lang="tr-TR"/>
        </a:p>
      </dgm:t>
    </dgm:pt>
    <dgm:pt modelId="{18D3CE0D-72A8-4A60-B205-8659FB6B475E}" type="pres">
      <dgm:prSet presAssocID="{6E603B3F-3179-4F7A-9890-E8203E75046B}" presName="linNode" presStyleCnt="0"/>
      <dgm:spPr/>
    </dgm:pt>
    <dgm:pt modelId="{FF916D88-0013-4D94-84F0-46BE12AF6D74}" type="pres">
      <dgm:prSet presAssocID="{6E603B3F-3179-4F7A-9890-E8203E75046B}" presName="parentShp" presStyleLbl="node1" presStyleIdx="0" presStyleCnt="2">
        <dgm:presLayoutVars>
          <dgm:bulletEnabled val="1"/>
        </dgm:presLayoutVars>
      </dgm:prSet>
      <dgm:spPr/>
      <dgm:t>
        <a:bodyPr/>
        <a:lstStyle/>
        <a:p>
          <a:endParaRPr lang="tr-TR"/>
        </a:p>
      </dgm:t>
    </dgm:pt>
    <dgm:pt modelId="{4D6E41DD-DEE8-4E18-8DCD-28DC330B4B18}" type="pres">
      <dgm:prSet presAssocID="{6E603B3F-3179-4F7A-9890-E8203E75046B}" presName="childShp" presStyleLbl="bgAccFollowNode1" presStyleIdx="0" presStyleCnt="2">
        <dgm:presLayoutVars>
          <dgm:bulletEnabled val="1"/>
        </dgm:presLayoutVars>
      </dgm:prSet>
      <dgm:spPr/>
      <dgm:t>
        <a:bodyPr/>
        <a:lstStyle/>
        <a:p>
          <a:endParaRPr lang="tr-TR"/>
        </a:p>
      </dgm:t>
    </dgm:pt>
    <dgm:pt modelId="{FB2D9605-78A7-4E6D-8233-BC68BEC74A8B}" type="pres">
      <dgm:prSet presAssocID="{7A96A8BF-2226-4FAA-9DFD-3689FB6CD0BB}" presName="spacing" presStyleCnt="0"/>
      <dgm:spPr/>
    </dgm:pt>
    <dgm:pt modelId="{9F86006D-D355-4458-AA74-933F7673FE49}" type="pres">
      <dgm:prSet presAssocID="{A6B6B613-A5DA-418E-B843-D2DBBC9A0DF5}" presName="linNode" presStyleCnt="0"/>
      <dgm:spPr/>
    </dgm:pt>
    <dgm:pt modelId="{DBB46EC5-A9F1-459B-B76A-B0DE9C758090}" type="pres">
      <dgm:prSet presAssocID="{A6B6B613-A5DA-418E-B843-D2DBBC9A0DF5}" presName="parentShp" presStyleLbl="node1" presStyleIdx="1" presStyleCnt="2">
        <dgm:presLayoutVars>
          <dgm:bulletEnabled val="1"/>
        </dgm:presLayoutVars>
      </dgm:prSet>
      <dgm:spPr/>
      <dgm:t>
        <a:bodyPr/>
        <a:lstStyle/>
        <a:p>
          <a:endParaRPr lang="tr-TR"/>
        </a:p>
      </dgm:t>
    </dgm:pt>
    <dgm:pt modelId="{85F74DC6-56DF-435C-B57E-DE0AF283CDF5}" type="pres">
      <dgm:prSet presAssocID="{A6B6B613-A5DA-418E-B843-D2DBBC9A0DF5}" presName="childShp" presStyleLbl="bgAccFollowNode1" presStyleIdx="1" presStyleCnt="2">
        <dgm:presLayoutVars>
          <dgm:bulletEnabled val="1"/>
        </dgm:presLayoutVars>
      </dgm:prSet>
      <dgm:spPr/>
      <dgm:t>
        <a:bodyPr/>
        <a:lstStyle/>
        <a:p>
          <a:endParaRPr lang="tr-TR"/>
        </a:p>
      </dgm:t>
    </dgm:pt>
  </dgm:ptLst>
  <dgm:cxnLst>
    <dgm:cxn modelId="{BEAFC1FB-8D75-42A2-BBA0-A3EFC35D17D4}" srcId="{822010EE-5DA2-43A7-94D7-B6DFAD1C6EB1}" destId="{A6B6B613-A5DA-418E-B843-D2DBBC9A0DF5}" srcOrd="1" destOrd="0" parTransId="{537A9C3E-4272-4044-B9FF-19D7D5B793E8}" sibTransId="{10D768B0-778F-405E-A04E-42EB02F675BA}"/>
    <dgm:cxn modelId="{4552B7BF-E0D1-426B-B667-70E13EB4A4BF}" type="presOf" srcId="{4DEA73B3-E27A-47EC-A95B-CA80FA6EC9BA}" destId="{85F74DC6-56DF-435C-B57E-DE0AF283CDF5}" srcOrd="0" destOrd="1" presId="urn:microsoft.com/office/officeart/2005/8/layout/vList6"/>
    <dgm:cxn modelId="{8BC38645-9460-4526-97E0-3E20EAEAD7FD}" srcId="{A6B6B613-A5DA-418E-B843-D2DBBC9A0DF5}" destId="{21A2F319-3511-42F8-9B46-3FE682CF1E74}" srcOrd="3" destOrd="0" parTransId="{62A93FFE-FCB4-4045-9904-90DE412FEEDE}" sibTransId="{769CD610-B5CA-4A21-A398-D6F54A2A2090}"/>
    <dgm:cxn modelId="{9E86FE21-8EA7-40C2-BC69-C38EE4DF8FBE}" type="presOf" srcId="{24CD98E4-F932-46C4-9ED7-E206B69D0929}" destId="{4D6E41DD-DEE8-4E18-8DCD-28DC330B4B18}" srcOrd="0" destOrd="3" presId="urn:microsoft.com/office/officeart/2005/8/layout/vList6"/>
    <dgm:cxn modelId="{86546BCE-3FCA-47E4-A719-BFB78B587816}" type="presOf" srcId="{21A2F319-3511-42F8-9B46-3FE682CF1E74}" destId="{85F74DC6-56DF-435C-B57E-DE0AF283CDF5}" srcOrd="0" destOrd="3" presId="urn:microsoft.com/office/officeart/2005/8/layout/vList6"/>
    <dgm:cxn modelId="{39AA24E7-D58F-4C3C-BF2E-77A5C9429442}" srcId="{A6B6B613-A5DA-418E-B843-D2DBBC9A0DF5}" destId="{4DEA73B3-E27A-47EC-A95B-CA80FA6EC9BA}" srcOrd="1" destOrd="0" parTransId="{13D0093D-6FD5-46B5-B258-F8AFC68DA508}" sibTransId="{382492F4-5AC1-47AF-8FF8-DCF876726BA0}"/>
    <dgm:cxn modelId="{847B8659-DBAB-46C5-B72C-BF54FCFC73D0}" srcId="{822010EE-5DA2-43A7-94D7-B6DFAD1C6EB1}" destId="{6E603B3F-3179-4F7A-9890-E8203E75046B}" srcOrd="0" destOrd="0" parTransId="{676CBA18-237B-443C-8FC4-014FA9750777}" sibTransId="{7A96A8BF-2226-4FAA-9DFD-3689FB6CD0BB}"/>
    <dgm:cxn modelId="{20D8A402-0660-44D5-B119-D5069CA6D4F2}" srcId="{6E603B3F-3179-4F7A-9890-E8203E75046B}" destId="{CE759C2C-DE04-4F5E-884C-8D8312BA9171}" srcOrd="1" destOrd="0" parTransId="{C5B07EF7-45FA-4C9A-9449-3D23B0F8C89D}" sibTransId="{FA142A3F-68F9-4111-A4A8-35A0016D2BB3}"/>
    <dgm:cxn modelId="{33007832-93B9-41B3-B443-7524FC1ADBCA}" type="presOf" srcId="{6E603B3F-3179-4F7A-9890-E8203E75046B}" destId="{FF916D88-0013-4D94-84F0-46BE12AF6D74}" srcOrd="0" destOrd="0" presId="urn:microsoft.com/office/officeart/2005/8/layout/vList6"/>
    <dgm:cxn modelId="{320FF076-A4EA-466C-B96C-363FA6D71533}" type="presOf" srcId="{A6B6B613-A5DA-418E-B843-D2DBBC9A0DF5}" destId="{DBB46EC5-A9F1-459B-B76A-B0DE9C758090}" srcOrd="0" destOrd="0" presId="urn:microsoft.com/office/officeart/2005/8/layout/vList6"/>
    <dgm:cxn modelId="{CF181959-8AC5-4266-9D9F-90A9D026C411}" type="presOf" srcId="{6A822DCD-462E-4B26-8BD0-60E2A7451CAD}" destId="{85F74DC6-56DF-435C-B57E-DE0AF283CDF5}" srcOrd="0" destOrd="2" presId="urn:microsoft.com/office/officeart/2005/8/layout/vList6"/>
    <dgm:cxn modelId="{CE4FD261-433C-4EBB-A252-CABB6F455F5B}" srcId="{A6B6B613-A5DA-418E-B843-D2DBBC9A0DF5}" destId="{6A822DCD-462E-4B26-8BD0-60E2A7451CAD}" srcOrd="2" destOrd="0" parTransId="{E0E07464-0DD6-479B-AFFE-6E384EAC288C}" sibTransId="{542DED70-4800-4A92-9F6C-AE3EA8A3339E}"/>
    <dgm:cxn modelId="{CF21D446-51EA-4E6D-B462-C886E562262C}" type="presOf" srcId="{CE759C2C-DE04-4F5E-884C-8D8312BA9171}" destId="{4D6E41DD-DEE8-4E18-8DCD-28DC330B4B18}" srcOrd="0" destOrd="1" presId="urn:microsoft.com/office/officeart/2005/8/layout/vList6"/>
    <dgm:cxn modelId="{D850406D-1840-4B13-A5D4-2323224602F3}" type="presOf" srcId="{20391524-864F-4FDC-95B2-00BE30C503D2}" destId="{4D6E41DD-DEE8-4E18-8DCD-28DC330B4B18}" srcOrd="0" destOrd="2" presId="urn:microsoft.com/office/officeart/2005/8/layout/vList6"/>
    <dgm:cxn modelId="{CE3BDD14-8A36-4324-A079-167296BF83CB}" type="presOf" srcId="{822010EE-5DA2-43A7-94D7-B6DFAD1C6EB1}" destId="{6EB31E6D-203A-4575-AD5C-45B767B48DB1}" srcOrd="0" destOrd="0" presId="urn:microsoft.com/office/officeart/2005/8/layout/vList6"/>
    <dgm:cxn modelId="{6D52F659-FE76-4F3E-8603-0586A25515B0}" srcId="{6E603B3F-3179-4F7A-9890-E8203E75046B}" destId="{6176C0FE-B4C9-49E6-9515-518D500E6E12}" srcOrd="4" destOrd="0" parTransId="{18DF0C32-3442-40B9-9710-32D94190FE26}" sibTransId="{1E6EE1C0-8EA3-48C9-9C5D-7E7693E46389}"/>
    <dgm:cxn modelId="{728C771F-A4BD-46B6-80FE-9ABF1E85C6C4}" srcId="{6E603B3F-3179-4F7A-9890-E8203E75046B}" destId="{24CD98E4-F932-46C4-9ED7-E206B69D0929}" srcOrd="3" destOrd="0" parTransId="{2D5E848A-61E2-4896-BF2C-C57B22E6D8DA}" sibTransId="{45B158F6-AC5C-4086-BA4D-A6B95D1E036B}"/>
    <dgm:cxn modelId="{BB07B235-E184-432D-A18E-609426345A4A}" type="presOf" srcId="{FD3DB654-BBB2-4950-A455-A635B74C053F}" destId="{85F74DC6-56DF-435C-B57E-DE0AF283CDF5}" srcOrd="0" destOrd="0" presId="urn:microsoft.com/office/officeart/2005/8/layout/vList6"/>
    <dgm:cxn modelId="{63DD89C3-5261-433E-B590-58B22A12B409}" type="presOf" srcId="{6176C0FE-B4C9-49E6-9515-518D500E6E12}" destId="{4D6E41DD-DEE8-4E18-8DCD-28DC330B4B18}" srcOrd="0" destOrd="4" presId="urn:microsoft.com/office/officeart/2005/8/layout/vList6"/>
    <dgm:cxn modelId="{EA7C7DBD-FD3C-415E-8232-BDDCA57D0BE7}" srcId="{A6B6B613-A5DA-418E-B843-D2DBBC9A0DF5}" destId="{FD3DB654-BBB2-4950-A455-A635B74C053F}" srcOrd="0" destOrd="0" parTransId="{DD28385F-8CA4-4575-9E41-74E9A2A99627}" sibTransId="{4297895D-2373-4CDB-8C05-C20CD91EAC5B}"/>
    <dgm:cxn modelId="{BD5429AF-35DB-4117-94BD-F270BACE44A4}" srcId="{6E603B3F-3179-4F7A-9890-E8203E75046B}" destId="{92A49396-38AC-46B4-91A6-CED11DB0838F}" srcOrd="0" destOrd="0" parTransId="{E453DB54-BDEF-448C-ACA2-B5DD25941C80}" sibTransId="{86BEBBD8-2997-4715-9060-E2024B64335F}"/>
    <dgm:cxn modelId="{952EC473-14AE-4297-8B2F-73B96D133B3B}" type="presOf" srcId="{92A49396-38AC-46B4-91A6-CED11DB0838F}" destId="{4D6E41DD-DEE8-4E18-8DCD-28DC330B4B18}" srcOrd="0" destOrd="0" presId="urn:microsoft.com/office/officeart/2005/8/layout/vList6"/>
    <dgm:cxn modelId="{3882BE6F-E0A6-46E5-A22A-B475065756B9}" srcId="{6E603B3F-3179-4F7A-9890-E8203E75046B}" destId="{20391524-864F-4FDC-95B2-00BE30C503D2}" srcOrd="2" destOrd="0" parTransId="{3968FEE0-2396-4508-8A8E-996A1175AEE8}" sibTransId="{E544019E-3333-49BF-805D-77F9ED63A1E6}"/>
    <dgm:cxn modelId="{28259D58-9085-4EFB-9318-4603629283B2}" type="presParOf" srcId="{6EB31E6D-203A-4575-AD5C-45B767B48DB1}" destId="{18D3CE0D-72A8-4A60-B205-8659FB6B475E}" srcOrd="0" destOrd="0" presId="urn:microsoft.com/office/officeart/2005/8/layout/vList6"/>
    <dgm:cxn modelId="{E3FFE56A-0E5D-459C-A490-8C29379E220E}" type="presParOf" srcId="{18D3CE0D-72A8-4A60-B205-8659FB6B475E}" destId="{FF916D88-0013-4D94-84F0-46BE12AF6D74}" srcOrd="0" destOrd="0" presId="urn:microsoft.com/office/officeart/2005/8/layout/vList6"/>
    <dgm:cxn modelId="{6E12BB92-65EE-4983-B70C-57071E70BB76}" type="presParOf" srcId="{18D3CE0D-72A8-4A60-B205-8659FB6B475E}" destId="{4D6E41DD-DEE8-4E18-8DCD-28DC330B4B18}" srcOrd="1" destOrd="0" presId="urn:microsoft.com/office/officeart/2005/8/layout/vList6"/>
    <dgm:cxn modelId="{145C142D-A908-41AC-8E6E-6EBE26A2AC38}" type="presParOf" srcId="{6EB31E6D-203A-4575-AD5C-45B767B48DB1}" destId="{FB2D9605-78A7-4E6D-8233-BC68BEC74A8B}" srcOrd="1" destOrd="0" presId="urn:microsoft.com/office/officeart/2005/8/layout/vList6"/>
    <dgm:cxn modelId="{6770281A-6CF2-4B0A-994D-E51E480D1E16}" type="presParOf" srcId="{6EB31E6D-203A-4575-AD5C-45B767B48DB1}" destId="{9F86006D-D355-4458-AA74-933F7673FE49}" srcOrd="2" destOrd="0" presId="urn:microsoft.com/office/officeart/2005/8/layout/vList6"/>
    <dgm:cxn modelId="{BFD597A7-ED7C-4248-A149-746C9426E1F6}" type="presParOf" srcId="{9F86006D-D355-4458-AA74-933F7673FE49}" destId="{DBB46EC5-A9F1-459B-B76A-B0DE9C758090}" srcOrd="0" destOrd="0" presId="urn:microsoft.com/office/officeart/2005/8/layout/vList6"/>
    <dgm:cxn modelId="{DFA28CBD-AE72-4F6C-9C32-C8DC3272C851}" type="presParOf" srcId="{9F86006D-D355-4458-AA74-933F7673FE49}" destId="{85F74DC6-56DF-435C-B57E-DE0AF283CDF5}" srcOrd="1" destOrd="0" presId="urn:microsoft.com/office/officeart/2005/8/layout/vList6"/>
  </dgm:cxnLst>
  <dgm:bg/>
  <dgm:whole/>
</dgm:dataModel>
</file>

<file path=ppt/diagrams/data5.xml><?xml version="1.0" encoding="utf-8"?>
<dgm:dataModel xmlns:dgm="http://schemas.openxmlformats.org/drawingml/2006/diagram" xmlns:a="http://schemas.openxmlformats.org/drawingml/2006/main">
  <dgm:ptLst>
    <dgm:pt modelId="{31FBAD65-9C41-4B6E-9E1E-6797B4E71EF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tr-TR"/>
        </a:p>
      </dgm:t>
    </dgm:pt>
    <dgm:pt modelId="{8AEC4E2E-B81A-4194-91B3-22678F180C2A}">
      <dgm:prSet phldrT="[Metin]"/>
      <dgm:spPr/>
      <dgm:t>
        <a:bodyPr/>
        <a:lstStyle/>
        <a:p>
          <a:r>
            <a:rPr lang="tr-TR" dirty="0" smtClean="0"/>
            <a:t>PSİŞİK BELİRTİLER</a:t>
          </a:r>
          <a:endParaRPr lang="tr-TR" dirty="0"/>
        </a:p>
      </dgm:t>
    </dgm:pt>
    <dgm:pt modelId="{8E9318E3-CC62-4E17-974C-B084D585F0DB}" type="parTrans" cxnId="{215014A0-CD69-4B9B-838A-FC0233821762}">
      <dgm:prSet/>
      <dgm:spPr/>
      <dgm:t>
        <a:bodyPr/>
        <a:lstStyle/>
        <a:p>
          <a:endParaRPr lang="tr-TR"/>
        </a:p>
      </dgm:t>
    </dgm:pt>
    <dgm:pt modelId="{6015B69D-958D-43E6-8D10-90EE51CB4BBC}" type="sibTrans" cxnId="{215014A0-CD69-4B9B-838A-FC0233821762}">
      <dgm:prSet/>
      <dgm:spPr/>
      <dgm:t>
        <a:bodyPr/>
        <a:lstStyle/>
        <a:p>
          <a:endParaRPr lang="tr-TR"/>
        </a:p>
      </dgm:t>
    </dgm:pt>
    <dgm:pt modelId="{2B6EFDE9-F356-4585-889C-F064E6FC47CE}">
      <dgm:prSet phldrT="[Metin]" custT="1"/>
      <dgm:spPr/>
      <dgm:t>
        <a:bodyPr/>
        <a:lstStyle/>
        <a:p>
          <a:r>
            <a:rPr lang="tr-TR" sz="2300" dirty="0" smtClean="0"/>
            <a:t>Şiddetli ölüm korkusu, kontrolünü kaybetme, çıldırma korkusu.</a:t>
          </a:r>
          <a:endParaRPr lang="tr-TR" sz="2300" dirty="0"/>
        </a:p>
      </dgm:t>
    </dgm:pt>
    <dgm:pt modelId="{11726C74-555A-48E4-A4C6-4E665E579E76}" type="parTrans" cxnId="{37EBAC3C-07F2-430B-99F2-491EB84592B7}">
      <dgm:prSet/>
      <dgm:spPr/>
      <dgm:t>
        <a:bodyPr/>
        <a:lstStyle/>
        <a:p>
          <a:endParaRPr lang="tr-TR"/>
        </a:p>
      </dgm:t>
    </dgm:pt>
    <dgm:pt modelId="{534559B1-67F1-4136-93F0-24EC02290A2F}" type="sibTrans" cxnId="{37EBAC3C-07F2-430B-99F2-491EB84592B7}">
      <dgm:prSet/>
      <dgm:spPr/>
      <dgm:t>
        <a:bodyPr/>
        <a:lstStyle/>
        <a:p>
          <a:endParaRPr lang="tr-TR"/>
        </a:p>
      </dgm:t>
    </dgm:pt>
    <dgm:pt modelId="{6842F30C-13CB-4E9B-8E11-6ACFD04D7AB3}">
      <dgm:prSet phldrT="[Metin]"/>
      <dgm:spPr/>
      <dgm:t>
        <a:bodyPr/>
        <a:lstStyle/>
        <a:p>
          <a:r>
            <a:rPr lang="tr-TR" dirty="0" smtClean="0"/>
            <a:t>FİZİKSEL BELİRTİLER</a:t>
          </a:r>
          <a:endParaRPr lang="tr-TR" dirty="0"/>
        </a:p>
      </dgm:t>
    </dgm:pt>
    <dgm:pt modelId="{83574E90-8DEE-4B7D-8C37-2C1F01C2146E}" type="parTrans" cxnId="{2C759BB0-4EA0-4067-A92B-403388E83F66}">
      <dgm:prSet/>
      <dgm:spPr/>
      <dgm:t>
        <a:bodyPr/>
        <a:lstStyle/>
        <a:p>
          <a:endParaRPr lang="tr-TR"/>
        </a:p>
      </dgm:t>
    </dgm:pt>
    <dgm:pt modelId="{D43826D8-F2E1-4C16-8519-90405505D900}" type="sibTrans" cxnId="{2C759BB0-4EA0-4067-A92B-403388E83F66}">
      <dgm:prSet/>
      <dgm:spPr/>
      <dgm:t>
        <a:bodyPr/>
        <a:lstStyle/>
        <a:p>
          <a:endParaRPr lang="tr-TR"/>
        </a:p>
      </dgm:t>
    </dgm:pt>
    <dgm:pt modelId="{A844834D-2452-4766-8748-8820F4071ABB}">
      <dgm:prSet phldrT="[Metin]" custT="1"/>
      <dgm:spPr/>
      <dgm:t>
        <a:bodyPr/>
        <a:lstStyle/>
        <a:p>
          <a:r>
            <a:rPr lang="tr-TR" sz="2275" dirty="0" smtClean="0"/>
            <a:t>Baş dönmesi,bayılacakmış gibi olma,boğulmuş hissi,nefes darlığı,soluğun kesilmesi,çarpıntı,ağrı,bulantı,karın ağrısı,terleme,karıncalanma</a:t>
          </a:r>
          <a:endParaRPr lang="tr-TR" sz="2275" dirty="0"/>
        </a:p>
      </dgm:t>
    </dgm:pt>
    <dgm:pt modelId="{9B16ECC1-9349-42BE-BE5A-AF319DFB41EB}" type="parTrans" cxnId="{4C4E48C6-39A8-48B5-879A-1B78A99A2B25}">
      <dgm:prSet/>
      <dgm:spPr/>
      <dgm:t>
        <a:bodyPr/>
        <a:lstStyle/>
        <a:p>
          <a:endParaRPr lang="tr-TR"/>
        </a:p>
      </dgm:t>
    </dgm:pt>
    <dgm:pt modelId="{4EA44F75-B19D-42CD-A8FF-83FC1EFC35CC}" type="sibTrans" cxnId="{4C4E48C6-39A8-48B5-879A-1B78A99A2B25}">
      <dgm:prSet/>
      <dgm:spPr/>
      <dgm:t>
        <a:bodyPr/>
        <a:lstStyle/>
        <a:p>
          <a:endParaRPr lang="tr-TR"/>
        </a:p>
      </dgm:t>
    </dgm:pt>
    <dgm:pt modelId="{4C603FF2-D239-463A-887E-962EC26BBE66}" type="pres">
      <dgm:prSet presAssocID="{31FBAD65-9C41-4B6E-9E1E-6797B4E71EF5}" presName="Name0" presStyleCnt="0">
        <dgm:presLayoutVars>
          <dgm:dir/>
          <dgm:animLvl val="lvl"/>
          <dgm:resizeHandles/>
        </dgm:presLayoutVars>
      </dgm:prSet>
      <dgm:spPr/>
      <dgm:t>
        <a:bodyPr/>
        <a:lstStyle/>
        <a:p>
          <a:endParaRPr lang="tr-TR"/>
        </a:p>
      </dgm:t>
    </dgm:pt>
    <dgm:pt modelId="{488CA7DC-1748-49E5-A316-01A1566F4622}" type="pres">
      <dgm:prSet presAssocID="{8AEC4E2E-B81A-4194-91B3-22678F180C2A}" presName="linNode" presStyleCnt="0"/>
      <dgm:spPr/>
    </dgm:pt>
    <dgm:pt modelId="{C8598824-6916-416B-AAB4-5CB5EFCB81A3}" type="pres">
      <dgm:prSet presAssocID="{8AEC4E2E-B81A-4194-91B3-22678F180C2A}" presName="parentShp" presStyleLbl="node1" presStyleIdx="0" presStyleCnt="2">
        <dgm:presLayoutVars>
          <dgm:bulletEnabled val="1"/>
        </dgm:presLayoutVars>
      </dgm:prSet>
      <dgm:spPr/>
      <dgm:t>
        <a:bodyPr/>
        <a:lstStyle/>
        <a:p>
          <a:endParaRPr lang="tr-TR"/>
        </a:p>
      </dgm:t>
    </dgm:pt>
    <dgm:pt modelId="{8F7FFE30-42C8-4D80-BEBA-3B45078645F0}" type="pres">
      <dgm:prSet presAssocID="{8AEC4E2E-B81A-4194-91B3-22678F180C2A}" presName="childShp" presStyleLbl="bgAccFollowNode1" presStyleIdx="0" presStyleCnt="2" custScaleY="139014" custLinFactNeighborX="1975" custLinFactNeighborY="5089">
        <dgm:presLayoutVars>
          <dgm:bulletEnabled val="1"/>
        </dgm:presLayoutVars>
      </dgm:prSet>
      <dgm:spPr/>
      <dgm:t>
        <a:bodyPr/>
        <a:lstStyle/>
        <a:p>
          <a:endParaRPr lang="tr-TR"/>
        </a:p>
      </dgm:t>
    </dgm:pt>
    <dgm:pt modelId="{10F522D9-582C-4AEF-B550-E2DB8D42C0B1}" type="pres">
      <dgm:prSet presAssocID="{6015B69D-958D-43E6-8D10-90EE51CB4BBC}" presName="spacing" presStyleCnt="0"/>
      <dgm:spPr/>
    </dgm:pt>
    <dgm:pt modelId="{B8234961-5415-4C9F-BD1F-EC908AFD4F8F}" type="pres">
      <dgm:prSet presAssocID="{6842F30C-13CB-4E9B-8E11-6ACFD04D7AB3}" presName="linNode" presStyleCnt="0"/>
      <dgm:spPr/>
    </dgm:pt>
    <dgm:pt modelId="{73DA5591-218F-4DCE-9465-2F4644C2D42E}" type="pres">
      <dgm:prSet presAssocID="{6842F30C-13CB-4E9B-8E11-6ACFD04D7AB3}" presName="parentShp" presStyleLbl="node1" presStyleIdx="1" presStyleCnt="2">
        <dgm:presLayoutVars>
          <dgm:bulletEnabled val="1"/>
        </dgm:presLayoutVars>
      </dgm:prSet>
      <dgm:spPr/>
      <dgm:t>
        <a:bodyPr/>
        <a:lstStyle/>
        <a:p>
          <a:endParaRPr lang="tr-TR"/>
        </a:p>
      </dgm:t>
    </dgm:pt>
    <dgm:pt modelId="{68A52593-4973-4F90-92DA-DA20C421360F}" type="pres">
      <dgm:prSet presAssocID="{6842F30C-13CB-4E9B-8E11-6ACFD04D7AB3}" presName="childShp" presStyleLbl="bgAccFollowNode1" presStyleIdx="1" presStyleCnt="2" custScaleY="187372">
        <dgm:presLayoutVars>
          <dgm:bulletEnabled val="1"/>
        </dgm:presLayoutVars>
      </dgm:prSet>
      <dgm:spPr/>
      <dgm:t>
        <a:bodyPr/>
        <a:lstStyle/>
        <a:p>
          <a:endParaRPr lang="tr-TR"/>
        </a:p>
      </dgm:t>
    </dgm:pt>
  </dgm:ptLst>
  <dgm:cxnLst>
    <dgm:cxn modelId="{32878017-6294-42DA-840B-2345B436439A}" type="presOf" srcId="{31FBAD65-9C41-4B6E-9E1E-6797B4E71EF5}" destId="{4C603FF2-D239-463A-887E-962EC26BBE66}" srcOrd="0" destOrd="0" presId="urn:microsoft.com/office/officeart/2005/8/layout/vList6"/>
    <dgm:cxn modelId="{2C759BB0-4EA0-4067-A92B-403388E83F66}" srcId="{31FBAD65-9C41-4B6E-9E1E-6797B4E71EF5}" destId="{6842F30C-13CB-4E9B-8E11-6ACFD04D7AB3}" srcOrd="1" destOrd="0" parTransId="{83574E90-8DEE-4B7D-8C37-2C1F01C2146E}" sibTransId="{D43826D8-F2E1-4C16-8519-90405505D900}"/>
    <dgm:cxn modelId="{83865928-E5B0-452A-94E1-1106EAD7EC8F}" type="presOf" srcId="{8AEC4E2E-B81A-4194-91B3-22678F180C2A}" destId="{C8598824-6916-416B-AAB4-5CB5EFCB81A3}" srcOrd="0" destOrd="0" presId="urn:microsoft.com/office/officeart/2005/8/layout/vList6"/>
    <dgm:cxn modelId="{37EBAC3C-07F2-430B-99F2-491EB84592B7}" srcId="{8AEC4E2E-B81A-4194-91B3-22678F180C2A}" destId="{2B6EFDE9-F356-4585-889C-F064E6FC47CE}" srcOrd="0" destOrd="0" parTransId="{11726C74-555A-48E4-A4C6-4E665E579E76}" sibTransId="{534559B1-67F1-4136-93F0-24EC02290A2F}"/>
    <dgm:cxn modelId="{215014A0-CD69-4B9B-838A-FC0233821762}" srcId="{31FBAD65-9C41-4B6E-9E1E-6797B4E71EF5}" destId="{8AEC4E2E-B81A-4194-91B3-22678F180C2A}" srcOrd="0" destOrd="0" parTransId="{8E9318E3-CC62-4E17-974C-B084D585F0DB}" sibTransId="{6015B69D-958D-43E6-8D10-90EE51CB4BBC}"/>
    <dgm:cxn modelId="{8C0E65B1-EBB3-4FFF-AB6B-50A8EEBD7BE4}" type="presOf" srcId="{2B6EFDE9-F356-4585-889C-F064E6FC47CE}" destId="{8F7FFE30-42C8-4D80-BEBA-3B45078645F0}" srcOrd="0" destOrd="0" presId="urn:microsoft.com/office/officeart/2005/8/layout/vList6"/>
    <dgm:cxn modelId="{4C4E48C6-39A8-48B5-879A-1B78A99A2B25}" srcId="{6842F30C-13CB-4E9B-8E11-6ACFD04D7AB3}" destId="{A844834D-2452-4766-8748-8820F4071ABB}" srcOrd="0" destOrd="0" parTransId="{9B16ECC1-9349-42BE-BE5A-AF319DFB41EB}" sibTransId="{4EA44F75-B19D-42CD-A8FF-83FC1EFC35CC}"/>
    <dgm:cxn modelId="{05576528-E0D3-4ABD-8C3F-047E2465F506}" type="presOf" srcId="{6842F30C-13CB-4E9B-8E11-6ACFD04D7AB3}" destId="{73DA5591-218F-4DCE-9465-2F4644C2D42E}" srcOrd="0" destOrd="0" presId="urn:microsoft.com/office/officeart/2005/8/layout/vList6"/>
    <dgm:cxn modelId="{A67CCBA0-EE9A-4987-BF71-F8F21620EE81}" type="presOf" srcId="{A844834D-2452-4766-8748-8820F4071ABB}" destId="{68A52593-4973-4F90-92DA-DA20C421360F}" srcOrd="0" destOrd="0" presId="urn:microsoft.com/office/officeart/2005/8/layout/vList6"/>
    <dgm:cxn modelId="{6B5140A5-7BBE-4B9A-AD61-989F03A867D4}" type="presParOf" srcId="{4C603FF2-D239-463A-887E-962EC26BBE66}" destId="{488CA7DC-1748-49E5-A316-01A1566F4622}" srcOrd="0" destOrd="0" presId="urn:microsoft.com/office/officeart/2005/8/layout/vList6"/>
    <dgm:cxn modelId="{4503F7DD-E7C4-4438-A558-12606F5CA452}" type="presParOf" srcId="{488CA7DC-1748-49E5-A316-01A1566F4622}" destId="{C8598824-6916-416B-AAB4-5CB5EFCB81A3}" srcOrd="0" destOrd="0" presId="urn:microsoft.com/office/officeart/2005/8/layout/vList6"/>
    <dgm:cxn modelId="{91F115EC-BFAE-4916-A92E-2CF1266FAEFF}" type="presParOf" srcId="{488CA7DC-1748-49E5-A316-01A1566F4622}" destId="{8F7FFE30-42C8-4D80-BEBA-3B45078645F0}" srcOrd="1" destOrd="0" presId="urn:microsoft.com/office/officeart/2005/8/layout/vList6"/>
    <dgm:cxn modelId="{D707D20D-3368-4A10-8367-26EADE58FB58}" type="presParOf" srcId="{4C603FF2-D239-463A-887E-962EC26BBE66}" destId="{10F522D9-582C-4AEF-B550-E2DB8D42C0B1}" srcOrd="1" destOrd="0" presId="urn:microsoft.com/office/officeart/2005/8/layout/vList6"/>
    <dgm:cxn modelId="{2A7CE3AA-41E0-4A1D-9EA8-DF47210C5C5A}" type="presParOf" srcId="{4C603FF2-D239-463A-887E-962EC26BBE66}" destId="{B8234961-5415-4C9F-BD1F-EC908AFD4F8F}" srcOrd="2" destOrd="0" presId="urn:microsoft.com/office/officeart/2005/8/layout/vList6"/>
    <dgm:cxn modelId="{1DDBB85F-6AF7-4449-B87B-B5DCA00F7BC7}" type="presParOf" srcId="{B8234961-5415-4C9F-BD1F-EC908AFD4F8F}" destId="{73DA5591-218F-4DCE-9465-2F4644C2D42E}" srcOrd="0" destOrd="0" presId="urn:microsoft.com/office/officeart/2005/8/layout/vList6"/>
    <dgm:cxn modelId="{B11AB12C-ADC7-4BE0-965D-DDA8793882FA}" type="presParOf" srcId="{B8234961-5415-4C9F-BD1F-EC908AFD4F8F}" destId="{68A52593-4973-4F90-92DA-DA20C421360F}" srcOrd="1" destOrd="0" presId="urn:microsoft.com/office/officeart/2005/8/layout/vList6"/>
  </dgm:cxnLst>
  <dgm:bg/>
  <dgm:whole/>
</dgm:dataModel>
</file>

<file path=ppt/diagrams/data6.xml><?xml version="1.0" encoding="utf-8"?>
<dgm:dataModel xmlns:dgm="http://schemas.openxmlformats.org/drawingml/2006/diagram" xmlns:a="http://schemas.openxmlformats.org/drawingml/2006/main">
  <dgm:ptLst>
    <dgm:pt modelId="{782F0A4B-42A2-4259-9696-A9A2F338069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tr-TR"/>
        </a:p>
      </dgm:t>
    </dgm:pt>
    <dgm:pt modelId="{A65CC721-B824-455B-BB57-B11D94E37690}">
      <dgm:prSet phldrT="[Metin]"/>
      <dgm:spPr/>
      <dgm:t>
        <a:bodyPr/>
        <a:lstStyle/>
        <a:p>
          <a:r>
            <a:rPr lang="tr-TR" dirty="0" smtClean="0"/>
            <a:t>SOSYAL</a:t>
          </a:r>
          <a:endParaRPr lang="tr-TR" dirty="0"/>
        </a:p>
      </dgm:t>
    </dgm:pt>
    <dgm:pt modelId="{8FEFED91-9D44-44B7-96ED-27C3A8E74660}" type="parTrans" cxnId="{F0B70164-123A-4604-B9C7-EDFBF69CEEC8}">
      <dgm:prSet/>
      <dgm:spPr/>
      <dgm:t>
        <a:bodyPr/>
        <a:lstStyle/>
        <a:p>
          <a:endParaRPr lang="tr-TR"/>
        </a:p>
      </dgm:t>
    </dgm:pt>
    <dgm:pt modelId="{9318F25F-5759-4170-8786-326006B51D0D}" type="sibTrans" cxnId="{F0B70164-123A-4604-B9C7-EDFBF69CEEC8}">
      <dgm:prSet/>
      <dgm:spPr/>
      <dgm:t>
        <a:bodyPr/>
        <a:lstStyle/>
        <a:p>
          <a:endParaRPr lang="tr-TR"/>
        </a:p>
      </dgm:t>
    </dgm:pt>
    <dgm:pt modelId="{A5B91EEE-CC52-451A-8D00-CCE3055C495C}">
      <dgm:prSet phldrT="[Metin]" custT="1"/>
      <dgm:spPr/>
      <dgm:t>
        <a:bodyPr/>
        <a:lstStyle/>
        <a:p>
          <a:r>
            <a:rPr lang="tr-TR" sz="1800" dirty="0" smtClean="0"/>
            <a:t>Yabancılarla karşılaşma</a:t>
          </a:r>
        </a:p>
        <a:p>
          <a:r>
            <a:rPr lang="tr-TR" sz="1800" dirty="0" smtClean="0"/>
            <a:t>Toplum içinde yeme, içme</a:t>
          </a:r>
        </a:p>
      </dgm:t>
    </dgm:pt>
    <dgm:pt modelId="{A7DB5A66-14C1-4AB5-870E-CEEBEC381819}" type="parTrans" cxnId="{03CDA87B-0CBC-4DD5-A5D3-A107B7395C57}">
      <dgm:prSet/>
      <dgm:spPr/>
      <dgm:t>
        <a:bodyPr/>
        <a:lstStyle/>
        <a:p>
          <a:endParaRPr lang="tr-TR" dirty="0"/>
        </a:p>
      </dgm:t>
    </dgm:pt>
    <dgm:pt modelId="{66882ADE-7C9E-4F31-BF52-F750B2321640}" type="sibTrans" cxnId="{03CDA87B-0CBC-4DD5-A5D3-A107B7395C57}">
      <dgm:prSet/>
      <dgm:spPr/>
      <dgm:t>
        <a:bodyPr/>
        <a:lstStyle/>
        <a:p>
          <a:endParaRPr lang="tr-TR"/>
        </a:p>
      </dgm:t>
    </dgm:pt>
    <dgm:pt modelId="{220A3C31-728F-4C93-AC6C-04ACE527C805}">
      <dgm:prSet phldrT="[Metin]"/>
      <dgm:spPr/>
      <dgm:t>
        <a:bodyPr/>
        <a:lstStyle/>
        <a:p>
          <a:r>
            <a:rPr lang="tr-TR" dirty="0" smtClean="0"/>
            <a:t>Küçük gruba katılma</a:t>
          </a:r>
        </a:p>
        <a:p>
          <a:r>
            <a:rPr lang="tr-TR" dirty="0" smtClean="0"/>
            <a:t>Partiye gitme</a:t>
          </a:r>
        </a:p>
        <a:p>
          <a:r>
            <a:rPr lang="tr-TR" dirty="0" smtClean="0"/>
            <a:t>Test edilme</a:t>
          </a:r>
          <a:endParaRPr lang="tr-TR" dirty="0"/>
        </a:p>
      </dgm:t>
    </dgm:pt>
    <dgm:pt modelId="{BDC3FCC7-761D-4EEB-BBB9-089154947989}" type="parTrans" cxnId="{17DB0649-AB5D-4A56-A560-7F9CD6F80317}">
      <dgm:prSet/>
      <dgm:spPr/>
      <dgm:t>
        <a:bodyPr/>
        <a:lstStyle/>
        <a:p>
          <a:endParaRPr lang="tr-TR" dirty="0"/>
        </a:p>
      </dgm:t>
    </dgm:pt>
    <dgm:pt modelId="{CBFB622D-3C4B-49F9-8BB0-E8C191FA441D}" type="sibTrans" cxnId="{17DB0649-AB5D-4A56-A560-7F9CD6F80317}">
      <dgm:prSet/>
      <dgm:spPr/>
      <dgm:t>
        <a:bodyPr/>
        <a:lstStyle/>
        <a:p>
          <a:endParaRPr lang="tr-TR"/>
        </a:p>
      </dgm:t>
    </dgm:pt>
    <dgm:pt modelId="{2B7AAEB6-D7E4-4297-8116-3BD89FEF1231}">
      <dgm:prSet phldrT="[Metin]"/>
      <dgm:spPr/>
      <dgm:t>
        <a:bodyPr/>
        <a:lstStyle/>
        <a:p>
          <a:r>
            <a:rPr lang="tr-TR" dirty="0" smtClean="0"/>
            <a:t>PERFORMANS</a:t>
          </a:r>
          <a:endParaRPr lang="tr-TR" dirty="0"/>
        </a:p>
      </dgm:t>
    </dgm:pt>
    <dgm:pt modelId="{BB6AD7CA-210B-4467-989E-5BF910356817}" type="parTrans" cxnId="{F7ECF412-74D7-49F5-BE88-7E6BA6D785D6}">
      <dgm:prSet/>
      <dgm:spPr/>
      <dgm:t>
        <a:bodyPr/>
        <a:lstStyle/>
        <a:p>
          <a:endParaRPr lang="tr-TR"/>
        </a:p>
      </dgm:t>
    </dgm:pt>
    <dgm:pt modelId="{E35707AF-F0C0-4070-8AE0-AF3E20D492C0}" type="sibTrans" cxnId="{F7ECF412-74D7-49F5-BE88-7E6BA6D785D6}">
      <dgm:prSet/>
      <dgm:spPr/>
      <dgm:t>
        <a:bodyPr/>
        <a:lstStyle/>
        <a:p>
          <a:endParaRPr lang="tr-TR"/>
        </a:p>
      </dgm:t>
    </dgm:pt>
    <dgm:pt modelId="{40B2A7F0-91D0-42BE-8E52-F756A90003E1}">
      <dgm:prSet phldrT="[Metin]"/>
      <dgm:spPr/>
      <dgm:t>
        <a:bodyPr/>
        <a:lstStyle/>
        <a:p>
          <a:r>
            <a:rPr lang="tr-TR" dirty="0" smtClean="0"/>
            <a:t>Toplum  önünde konuşma</a:t>
          </a:r>
          <a:endParaRPr lang="tr-TR" dirty="0"/>
        </a:p>
      </dgm:t>
    </dgm:pt>
    <dgm:pt modelId="{A435017B-2C09-4346-86A7-3B4C25896242}" type="parTrans" cxnId="{38834F63-CC42-4555-8259-4A1B6FFB5DC8}">
      <dgm:prSet/>
      <dgm:spPr/>
      <dgm:t>
        <a:bodyPr/>
        <a:lstStyle/>
        <a:p>
          <a:endParaRPr lang="tr-TR" dirty="0"/>
        </a:p>
      </dgm:t>
    </dgm:pt>
    <dgm:pt modelId="{4B2CE61B-8B3B-4B44-90EB-6807F3DAAAD4}" type="sibTrans" cxnId="{38834F63-CC42-4555-8259-4A1B6FFB5DC8}">
      <dgm:prSet/>
      <dgm:spPr/>
      <dgm:t>
        <a:bodyPr/>
        <a:lstStyle/>
        <a:p>
          <a:endParaRPr lang="tr-TR"/>
        </a:p>
      </dgm:t>
    </dgm:pt>
    <dgm:pt modelId="{E97B6597-5A3B-4D3C-A7EC-2861FAF7C753}">
      <dgm:prSet phldrT="[Metin]"/>
      <dgm:spPr/>
      <dgm:t>
        <a:bodyPr/>
        <a:lstStyle/>
        <a:p>
          <a:r>
            <a:rPr lang="tr-TR" dirty="0" smtClean="0"/>
            <a:t>Başkaları tarafından izlenirken yazma</a:t>
          </a:r>
          <a:endParaRPr lang="tr-TR" dirty="0"/>
        </a:p>
      </dgm:t>
    </dgm:pt>
    <dgm:pt modelId="{4D5C54AB-2633-410D-B3E2-10C77271DC88}" type="parTrans" cxnId="{239B5167-292C-4F80-82D5-DF63DD01C1AB}">
      <dgm:prSet/>
      <dgm:spPr/>
      <dgm:t>
        <a:bodyPr/>
        <a:lstStyle/>
        <a:p>
          <a:endParaRPr lang="tr-TR" dirty="0"/>
        </a:p>
      </dgm:t>
    </dgm:pt>
    <dgm:pt modelId="{3941CD27-23F6-4CAA-A89D-C80E32F4BA8C}" type="sibTrans" cxnId="{239B5167-292C-4F80-82D5-DF63DD01C1AB}">
      <dgm:prSet/>
      <dgm:spPr/>
      <dgm:t>
        <a:bodyPr/>
        <a:lstStyle/>
        <a:p>
          <a:endParaRPr lang="tr-TR"/>
        </a:p>
      </dgm:t>
    </dgm:pt>
    <dgm:pt modelId="{810CC3FA-856E-435D-A8E7-DFC77B98FEBD}" type="pres">
      <dgm:prSet presAssocID="{782F0A4B-42A2-4259-9696-A9A2F3380690}" presName="diagram" presStyleCnt="0">
        <dgm:presLayoutVars>
          <dgm:chPref val="1"/>
          <dgm:dir/>
          <dgm:animOne val="branch"/>
          <dgm:animLvl val="lvl"/>
          <dgm:resizeHandles/>
        </dgm:presLayoutVars>
      </dgm:prSet>
      <dgm:spPr/>
      <dgm:t>
        <a:bodyPr/>
        <a:lstStyle/>
        <a:p>
          <a:endParaRPr lang="tr-TR"/>
        </a:p>
      </dgm:t>
    </dgm:pt>
    <dgm:pt modelId="{9B84B7B6-2652-4B6D-97A0-EA9C23851B65}" type="pres">
      <dgm:prSet presAssocID="{A65CC721-B824-455B-BB57-B11D94E37690}" presName="root" presStyleCnt="0"/>
      <dgm:spPr/>
    </dgm:pt>
    <dgm:pt modelId="{CBF2EFE6-FD6A-48B2-B69E-5D18492E51A7}" type="pres">
      <dgm:prSet presAssocID="{A65CC721-B824-455B-BB57-B11D94E37690}" presName="rootComposite" presStyleCnt="0"/>
      <dgm:spPr/>
    </dgm:pt>
    <dgm:pt modelId="{A7E8F8EA-DB79-4638-A8AF-DC47CFA6E36F}" type="pres">
      <dgm:prSet presAssocID="{A65CC721-B824-455B-BB57-B11D94E37690}" presName="rootText" presStyleLbl="node1" presStyleIdx="0" presStyleCnt="2"/>
      <dgm:spPr/>
      <dgm:t>
        <a:bodyPr/>
        <a:lstStyle/>
        <a:p>
          <a:endParaRPr lang="tr-TR"/>
        </a:p>
      </dgm:t>
    </dgm:pt>
    <dgm:pt modelId="{1090A840-9E56-4193-B35B-B42F59C447B7}" type="pres">
      <dgm:prSet presAssocID="{A65CC721-B824-455B-BB57-B11D94E37690}" presName="rootConnector" presStyleLbl="node1" presStyleIdx="0" presStyleCnt="2"/>
      <dgm:spPr/>
      <dgm:t>
        <a:bodyPr/>
        <a:lstStyle/>
        <a:p>
          <a:endParaRPr lang="tr-TR"/>
        </a:p>
      </dgm:t>
    </dgm:pt>
    <dgm:pt modelId="{15D6F10B-B241-4B7C-99FD-3132DA9A7D64}" type="pres">
      <dgm:prSet presAssocID="{A65CC721-B824-455B-BB57-B11D94E37690}" presName="childShape" presStyleCnt="0"/>
      <dgm:spPr/>
    </dgm:pt>
    <dgm:pt modelId="{126F1D9E-458B-4D81-8FE6-F33F779B3E80}" type="pres">
      <dgm:prSet presAssocID="{A7DB5A66-14C1-4AB5-870E-CEEBEC381819}" presName="Name13" presStyleLbl="parChTrans1D2" presStyleIdx="0" presStyleCnt="4"/>
      <dgm:spPr/>
      <dgm:t>
        <a:bodyPr/>
        <a:lstStyle/>
        <a:p>
          <a:endParaRPr lang="tr-TR"/>
        </a:p>
      </dgm:t>
    </dgm:pt>
    <dgm:pt modelId="{7B54A30D-252F-4C66-ADE4-D607DEECC48F}" type="pres">
      <dgm:prSet presAssocID="{A5B91EEE-CC52-451A-8D00-CCE3055C495C}" presName="childText" presStyleLbl="bgAcc1" presStyleIdx="0" presStyleCnt="4">
        <dgm:presLayoutVars>
          <dgm:bulletEnabled val="1"/>
        </dgm:presLayoutVars>
      </dgm:prSet>
      <dgm:spPr/>
      <dgm:t>
        <a:bodyPr/>
        <a:lstStyle/>
        <a:p>
          <a:endParaRPr lang="tr-TR"/>
        </a:p>
      </dgm:t>
    </dgm:pt>
    <dgm:pt modelId="{A2F4E8CF-802A-4FAC-A307-68F03FF9A89C}" type="pres">
      <dgm:prSet presAssocID="{BDC3FCC7-761D-4EEB-BBB9-089154947989}" presName="Name13" presStyleLbl="parChTrans1D2" presStyleIdx="1" presStyleCnt="4"/>
      <dgm:spPr/>
      <dgm:t>
        <a:bodyPr/>
        <a:lstStyle/>
        <a:p>
          <a:endParaRPr lang="tr-TR"/>
        </a:p>
      </dgm:t>
    </dgm:pt>
    <dgm:pt modelId="{1F5AA223-B355-4F4B-8F2D-0764813FFDBA}" type="pres">
      <dgm:prSet presAssocID="{220A3C31-728F-4C93-AC6C-04ACE527C805}" presName="childText" presStyleLbl="bgAcc1" presStyleIdx="1" presStyleCnt="4">
        <dgm:presLayoutVars>
          <dgm:bulletEnabled val="1"/>
        </dgm:presLayoutVars>
      </dgm:prSet>
      <dgm:spPr/>
      <dgm:t>
        <a:bodyPr/>
        <a:lstStyle/>
        <a:p>
          <a:endParaRPr lang="tr-TR"/>
        </a:p>
      </dgm:t>
    </dgm:pt>
    <dgm:pt modelId="{155ABF51-5565-49BE-A616-0E133129EC05}" type="pres">
      <dgm:prSet presAssocID="{2B7AAEB6-D7E4-4297-8116-3BD89FEF1231}" presName="root" presStyleCnt="0"/>
      <dgm:spPr/>
    </dgm:pt>
    <dgm:pt modelId="{9AAF554E-CC6F-4694-9D1C-10DF6698A002}" type="pres">
      <dgm:prSet presAssocID="{2B7AAEB6-D7E4-4297-8116-3BD89FEF1231}" presName="rootComposite" presStyleCnt="0"/>
      <dgm:spPr/>
    </dgm:pt>
    <dgm:pt modelId="{ABDC4B26-ACD6-4154-A867-A0D70D76C894}" type="pres">
      <dgm:prSet presAssocID="{2B7AAEB6-D7E4-4297-8116-3BD89FEF1231}" presName="rootText" presStyleLbl="node1" presStyleIdx="1" presStyleCnt="2"/>
      <dgm:spPr/>
      <dgm:t>
        <a:bodyPr/>
        <a:lstStyle/>
        <a:p>
          <a:endParaRPr lang="tr-TR"/>
        </a:p>
      </dgm:t>
    </dgm:pt>
    <dgm:pt modelId="{45432E71-124F-4B69-B751-8700F37BDE0D}" type="pres">
      <dgm:prSet presAssocID="{2B7AAEB6-D7E4-4297-8116-3BD89FEF1231}" presName="rootConnector" presStyleLbl="node1" presStyleIdx="1" presStyleCnt="2"/>
      <dgm:spPr/>
      <dgm:t>
        <a:bodyPr/>
        <a:lstStyle/>
        <a:p>
          <a:endParaRPr lang="tr-TR"/>
        </a:p>
      </dgm:t>
    </dgm:pt>
    <dgm:pt modelId="{8025446A-2AAD-439C-8FD0-56DC023705B8}" type="pres">
      <dgm:prSet presAssocID="{2B7AAEB6-D7E4-4297-8116-3BD89FEF1231}" presName="childShape" presStyleCnt="0"/>
      <dgm:spPr/>
    </dgm:pt>
    <dgm:pt modelId="{CC2AE7B4-E928-41E4-BA68-E6C4B5BAFB1B}" type="pres">
      <dgm:prSet presAssocID="{A435017B-2C09-4346-86A7-3B4C25896242}" presName="Name13" presStyleLbl="parChTrans1D2" presStyleIdx="2" presStyleCnt="4"/>
      <dgm:spPr/>
      <dgm:t>
        <a:bodyPr/>
        <a:lstStyle/>
        <a:p>
          <a:endParaRPr lang="tr-TR"/>
        </a:p>
      </dgm:t>
    </dgm:pt>
    <dgm:pt modelId="{B3776106-EEC0-4004-89C3-577FF77EBECD}" type="pres">
      <dgm:prSet presAssocID="{40B2A7F0-91D0-42BE-8E52-F756A90003E1}" presName="childText" presStyleLbl="bgAcc1" presStyleIdx="2" presStyleCnt="4">
        <dgm:presLayoutVars>
          <dgm:bulletEnabled val="1"/>
        </dgm:presLayoutVars>
      </dgm:prSet>
      <dgm:spPr/>
      <dgm:t>
        <a:bodyPr/>
        <a:lstStyle/>
        <a:p>
          <a:endParaRPr lang="tr-TR"/>
        </a:p>
      </dgm:t>
    </dgm:pt>
    <dgm:pt modelId="{8E1E77A1-CB7A-4554-B2E0-A8841757C6BA}" type="pres">
      <dgm:prSet presAssocID="{4D5C54AB-2633-410D-B3E2-10C77271DC88}" presName="Name13" presStyleLbl="parChTrans1D2" presStyleIdx="3" presStyleCnt="4"/>
      <dgm:spPr/>
      <dgm:t>
        <a:bodyPr/>
        <a:lstStyle/>
        <a:p>
          <a:endParaRPr lang="tr-TR"/>
        </a:p>
      </dgm:t>
    </dgm:pt>
    <dgm:pt modelId="{BBD6B00B-AD10-4AAB-8FE7-FA87610E5452}" type="pres">
      <dgm:prSet presAssocID="{E97B6597-5A3B-4D3C-A7EC-2861FAF7C753}" presName="childText" presStyleLbl="bgAcc1" presStyleIdx="3" presStyleCnt="4">
        <dgm:presLayoutVars>
          <dgm:bulletEnabled val="1"/>
        </dgm:presLayoutVars>
      </dgm:prSet>
      <dgm:spPr/>
      <dgm:t>
        <a:bodyPr/>
        <a:lstStyle/>
        <a:p>
          <a:endParaRPr lang="tr-TR"/>
        </a:p>
      </dgm:t>
    </dgm:pt>
  </dgm:ptLst>
  <dgm:cxnLst>
    <dgm:cxn modelId="{38834F63-CC42-4555-8259-4A1B6FFB5DC8}" srcId="{2B7AAEB6-D7E4-4297-8116-3BD89FEF1231}" destId="{40B2A7F0-91D0-42BE-8E52-F756A90003E1}" srcOrd="0" destOrd="0" parTransId="{A435017B-2C09-4346-86A7-3B4C25896242}" sibTransId="{4B2CE61B-8B3B-4B44-90EB-6807F3DAAAD4}"/>
    <dgm:cxn modelId="{03CDA87B-0CBC-4DD5-A5D3-A107B7395C57}" srcId="{A65CC721-B824-455B-BB57-B11D94E37690}" destId="{A5B91EEE-CC52-451A-8D00-CCE3055C495C}" srcOrd="0" destOrd="0" parTransId="{A7DB5A66-14C1-4AB5-870E-CEEBEC381819}" sibTransId="{66882ADE-7C9E-4F31-BF52-F750B2321640}"/>
    <dgm:cxn modelId="{B2489EC0-2B43-4931-B0FC-6CEBF14091E2}" type="presOf" srcId="{A7DB5A66-14C1-4AB5-870E-CEEBEC381819}" destId="{126F1D9E-458B-4D81-8FE6-F33F779B3E80}" srcOrd="0" destOrd="0" presId="urn:microsoft.com/office/officeart/2005/8/layout/hierarchy3"/>
    <dgm:cxn modelId="{17DB0649-AB5D-4A56-A560-7F9CD6F80317}" srcId="{A65CC721-B824-455B-BB57-B11D94E37690}" destId="{220A3C31-728F-4C93-AC6C-04ACE527C805}" srcOrd="1" destOrd="0" parTransId="{BDC3FCC7-761D-4EEB-BBB9-089154947989}" sibTransId="{CBFB622D-3C4B-49F9-8BB0-E8C191FA441D}"/>
    <dgm:cxn modelId="{851AF560-4FC8-4028-8979-7DCF3F2738B2}" type="presOf" srcId="{220A3C31-728F-4C93-AC6C-04ACE527C805}" destId="{1F5AA223-B355-4F4B-8F2D-0764813FFDBA}" srcOrd="0" destOrd="0" presId="urn:microsoft.com/office/officeart/2005/8/layout/hierarchy3"/>
    <dgm:cxn modelId="{FFE40ADC-6247-4F8F-B8B9-EA9052372592}" type="presOf" srcId="{A5B91EEE-CC52-451A-8D00-CCE3055C495C}" destId="{7B54A30D-252F-4C66-ADE4-D607DEECC48F}" srcOrd="0" destOrd="0" presId="urn:microsoft.com/office/officeart/2005/8/layout/hierarchy3"/>
    <dgm:cxn modelId="{3BC700F8-2913-48CB-9921-0C7AAF7DF5AA}" type="presOf" srcId="{2B7AAEB6-D7E4-4297-8116-3BD89FEF1231}" destId="{ABDC4B26-ACD6-4154-A867-A0D70D76C894}" srcOrd="0" destOrd="0" presId="urn:microsoft.com/office/officeart/2005/8/layout/hierarchy3"/>
    <dgm:cxn modelId="{5BC159E2-2836-45A3-B7CB-2E12937A7173}" type="presOf" srcId="{4D5C54AB-2633-410D-B3E2-10C77271DC88}" destId="{8E1E77A1-CB7A-4554-B2E0-A8841757C6BA}" srcOrd="0" destOrd="0" presId="urn:microsoft.com/office/officeart/2005/8/layout/hierarchy3"/>
    <dgm:cxn modelId="{95754983-A2EE-4DED-8C9D-BBE415D36C39}" type="presOf" srcId="{BDC3FCC7-761D-4EEB-BBB9-089154947989}" destId="{A2F4E8CF-802A-4FAC-A307-68F03FF9A89C}" srcOrd="0" destOrd="0" presId="urn:microsoft.com/office/officeart/2005/8/layout/hierarchy3"/>
    <dgm:cxn modelId="{678E9381-CFB9-4C85-B65A-06BC0F93C471}" type="presOf" srcId="{E97B6597-5A3B-4D3C-A7EC-2861FAF7C753}" destId="{BBD6B00B-AD10-4AAB-8FE7-FA87610E5452}" srcOrd="0" destOrd="0" presId="urn:microsoft.com/office/officeart/2005/8/layout/hierarchy3"/>
    <dgm:cxn modelId="{99C061F1-8F2A-48B1-B93D-AB2C997AD703}" type="presOf" srcId="{A435017B-2C09-4346-86A7-3B4C25896242}" destId="{CC2AE7B4-E928-41E4-BA68-E6C4B5BAFB1B}" srcOrd="0" destOrd="0" presId="urn:microsoft.com/office/officeart/2005/8/layout/hierarchy3"/>
    <dgm:cxn modelId="{14A66A52-F6D8-4600-B243-4E41ABD997CE}" type="presOf" srcId="{A65CC721-B824-455B-BB57-B11D94E37690}" destId="{A7E8F8EA-DB79-4638-A8AF-DC47CFA6E36F}" srcOrd="0" destOrd="0" presId="urn:microsoft.com/office/officeart/2005/8/layout/hierarchy3"/>
    <dgm:cxn modelId="{C009CD1D-6206-4BFF-A8C2-11203119742A}" type="presOf" srcId="{40B2A7F0-91D0-42BE-8E52-F756A90003E1}" destId="{B3776106-EEC0-4004-89C3-577FF77EBECD}" srcOrd="0" destOrd="0" presId="urn:microsoft.com/office/officeart/2005/8/layout/hierarchy3"/>
    <dgm:cxn modelId="{F0B70164-123A-4604-B9C7-EDFBF69CEEC8}" srcId="{782F0A4B-42A2-4259-9696-A9A2F3380690}" destId="{A65CC721-B824-455B-BB57-B11D94E37690}" srcOrd="0" destOrd="0" parTransId="{8FEFED91-9D44-44B7-96ED-27C3A8E74660}" sibTransId="{9318F25F-5759-4170-8786-326006B51D0D}"/>
    <dgm:cxn modelId="{9A4CD5B2-1593-46C4-8D2F-15BB5AD88885}" type="presOf" srcId="{A65CC721-B824-455B-BB57-B11D94E37690}" destId="{1090A840-9E56-4193-B35B-B42F59C447B7}" srcOrd="1" destOrd="0" presId="urn:microsoft.com/office/officeart/2005/8/layout/hierarchy3"/>
    <dgm:cxn modelId="{C92F4CAB-4844-4078-A6A7-3698EB0E12F2}" type="presOf" srcId="{782F0A4B-42A2-4259-9696-A9A2F3380690}" destId="{810CC3FA-856E-435D-A8E7-DFC77B98FEBD}" srcOrd="0" destOrd="0" presId="urn:microsoft.com/office/officeart/2005/8/layout/hierarchy3"/>
    <dgm:cxn modelId="{2D9685F5-F750-43C9-8626-C0ABCB18BF65}" type="presOf" srcId="{2B7AAEB6-D7E4-4297-8116-3BD89FEF1231}" destId="{45432E71-124F-4B69-B751-8700F37BDE0D}" srcOrd="1" destOrd="0" presId="urn:microsoft.com/office/officeart/2005/8/layout/hierarchy3"/>
    <dgm:cxn modelId="{F7ECF412-74D7-49F5-BE88-7E6BA6D785D6}" srcId="{782F0A4B-42A2-4259-9696-A9A2F3380690}" destId="{2B7AAEB6-D7E4-4297-8116-3BD89FEF1231}" srcOrd="1" destOrd="0" parTransId="{BB6AD7CA-210B-4467-989E-5BF910356817}" sibTransId="{E35707AF-F0C0-4070-8AE0-AF3E20D492C0}"/>
    <dgm:cxn modelId="{239B5167-292C-4F80-82D5-DF63DD01C1AB}" srcId="{2B7AAEB6-D7E4-4297-8116-3BD89FEF1231}" destId="{E97B6597-5A3B-4D3C-A7EC-2861FAF7C753}" srcOrd="1" destOrd="0" parTransId="{4D5C54AB-2633-410D-B3E2-10C77271DC88}" sibTransId="{3941CD27-23F6-4CAA-A89D-C80E32F4BA8C}"/>
    <dgm:cxn modelId="{A19D80FF-375E-4E22-936C-1F4378C42903}" type="presParOf" srcId="{810CC3FA-856E-435D-A8E7-DFC77B98FEBD}" destId="{9B84B7B6-2652-4B6D-97A0-EA9C23851B65}" srcOrd="0" destOrd="0" presId="urn:microsoft.com/office/officeart/2005/8/layout/hierarchy3"/>
    <dgm:cxn modelId="{B5DE5004-F4D5-443B-A18A-9A61A093B1D4}" type="presParOf" srcId="{9B84B7B6-2652-4B6D-97A0-EA9C23851B65}" destId="{CBF2EFE6-FD6A-48B2-B69E-5D18492E51A7}" srcOrd="0" destOrd="0" presId="urn:microsoft.com/office/officeart/2005/8/layout/hierarchy3"/>
    <dgm:cxn modelId="{983C08B3-F4A0-4D63-BD64-3D2AA3309A52}" type="presParOf" srcId="{CBF2EFE6-FD6A-48B2-B69E-5D18492E51A7}" destId="{A7E8F8EA-DB79-4638-A8AF-DC47CFA6E36F}" srcOrd="0" destOrd="0" presId="urn:microsoft.com/office/officeart/2005/8/layout/hierarchy3"/>
    <dgm:cxn modelId="{F4E8FF85-8157-4AEB-8A7A-A5F75F807837}" type="presParOf" srcId="{CBF2EFE6-FD6A-48B2-B69E-5D18492E51A7}" destId="{1090A840-9E56-4193-B35B-B42F59C447B7}" srcOrd="1" destOrd="0" presId="urn:microsoft.com/office/officeart/2005/8/layout/hierarchy3"/>
    <dgm:cxn modelId="{088743A7-D3A8-4A15-85CB-0F5B3DCABBBD}" type="presParOf" srcId="{9B84B7B6-2652-4B6D-97A0-EA9C23851B65}" destId="{15D6F10B-B241-4B7C-99FD-3132DA9A7D64}" srcOrd="1" destOrd="0" presId="urn:microsoft.com/office/officeart/2005/8/layout/hierarchy3"/>
    <dgm:cxn modelId="{D8332134-B99A-4E6E-8F86-3566C03D1A8D}" type="presParOf" srcId="{15D6F10B-B241-4B7C-99FD-3132DA9A7D64}" destId="{126F1D9E-458B-4D81-8FE6-F33F779B3E80}" srcOrd="0" destOrd="0" presId="urn:microsoft.com/office/officeart/2005/8/layout/hierarchy3"/>
    <dgm:cxn modelId="{80D2FBEB-D8D4-4E9E-96E7-064FC468373D}" type="presParOf" srcId="{15D6F10B-B241-4B7C-99FD-3132DA9A7D64}" destId="{7B54A30D-252F-4C66-ADE4-D607DEECC48F}" srcOrd="1" destOrd="0" presId="urn:microsoft.com/office/officeart/2005/8/layout/hierarchy3"/>
    <dgm:cxn modelId="{3B49DEAF-08E2-4CDA-AE8D-0D6419B536EF}" type="presParOf" srcId="{15D6F10B-B241-4B7C-99FD-3132DA9A7D64}" destId="{A2F4E8CF-802A-4FAC-A307-68F03FF9A89C}" srcOrd="2" destOrd="0" presId="urn:microsoft.com/office/officeart/2005/8/layout/hierarchy3"/>
    <dgm:cxn modelId="{120BCFD7-9E4F-4F13-93FA-F4C92FB05843}" type="presParOf" srcId="{15D6F10B-B241-4B7C-99FD-3132DA9A7D64}" destId="{1F5AA223-B355-4F4B-8F2D-0764813FFDBA}" srcOrd="3" destOrd="0" presId="urn:microsoft.com/office/officeart/2005/8/layout/hierarchy3"/>
    <dgm:cxn modelId="{EA1D27C1-BDF1-4379-B980-311AE3D98513}" type="presParOf" srcId="{810CC3FA-856E-435D-A8E7-DFC77B98FEBD}" destId="{155ABF51-5565-49BE-A616-0E133129EC05}" srcOrd="1" destOrd="0" presId="urn:microsoft.com/office/officeart/2005/8/layout/hierarchy3"/>
    <dgm:cxn modelId="{EC2D5669-9DB3-45B6-B7CC-717F5FA3BF69}" type="presParOf" srcId="{155ABF51-5565-49BE-A616-0E133129EC05}" destId="{9AAF554E-CC6F-4694-9D1C-10DF6698A002}" srcOrd="0" destOrd="0" presId="urn:microsoft.com/office/officeart/2005/8/layout/hierarchy3"/>
    <dgm:cxn modelId="{EFB5BCC7-6927-4BD1-814A-558113DFAD17}" type="presParOf" srcId="{9AAF554E-CC6F-4694-9D1C-10DF6698A002}" destId="{ABDC4B26-ACD6-4154-A867-A0D70D76C894}" srcOrd="0" destOrd="0" presId="urn:microsoft.com/office/officeart/2005/8/layout/hierarchy3"/>
    <dgm:cxn modelId="{BD9507B0-704C-468F-B3EF-3A8840AAC58C}" type="presParOf" srcId="{9AAF554E-CC6F-4694-9D1C-10DF6698A002}" destId="{45432E71-124F-4B69-B751-8700F37BDE0D}" srcOrd="1" destOrd="0" presId="urn:microsoft.com/office/officeart/2005/8/layout/hierarchy3"/>
    <dgm:cxn modelId="{97ECDADA-36A7-4FB9-8279-FE73249AC781}" type="presParOf" srcId="{155ABF51-5565-49BE-A616-0E133129EC05}" destId="{8025446A-2AAD-439C-8FD0-56DC023705B8}" srcOrd="1" destOrd="0" presId="urn:microsoft.com/office/officeart/2005/8/layout/hierarchy3"/>
    <dgm:cxn modelId="{0A9D7407-1B66-41F4-B12D-EE5750B7F2E5}" type="presParOf" srcId="{8025446A-2AAD-439C-8FD0-56DC023705B8}" destId="{CC2AE7B4-E928-41E4-BA68-E6C4B5BAFB1B}" srcOrd="0" destOrd="0" presId="urn:microsoft.com/office/officeart/2005/8/layout/hierarchy3"/>
    <dgm:cxn modelId="{73E5CFB9-DB3F-4150-8A36-D709CCCD3DB9}" type="presParOf" srcId="{8025446A-2AAD-439C-8FD0-56DC023705B8}" destId="{B3776106-EEC0-4004-89C3-577FF77EBECD}" srcOrd="1" destOrd="0" presId="urn:microsoft.com/office/officeart/2005/8/layout/hierarchy3"/>
    <dgm:cxn modelId="{42ADC7BC-BABE-4A49-ABEC-9FDBB44172B4}" type="presParOf" srcId="{8025446A-2AAD-439C-8FD0-56DC023705B8}" destId="{8E1E77A1-CB7A-4554-B2E0-A8841757C6BA}" srcOrd="2" destOrd="0" presId="urn:microsoft.com/office/officeart/2005/8/layout/hierarchy3"/>
    <dgm:cxn modelId="{0F5C9CC8-D343-4BBF-BFA4-F9F80A3A8501}" type="presParOf" srcId="{8025446A-2AAD-439C-8FD0-56DC023705B8}" destId="{BBD6B00B-AD10-4AAB-8FE7-FA87610E5452}" srcOrd="3" destOrd="0" presId="urn:microsoft.com/office/officeart/2005/8/layout/hierarchy3"/>
  </dgm:cxnLst>
  <dgm:bg/>
  <dgm:whole/>
</dgm:dataModel>
</file>

<file path=ppt/diagrams/data7.xml><?xml version="1.0" encoding="utf-8"?>
<dgm:dataModel xmlns:dgm="http://schemas.openxmlformats.org/drawingml/2006/diagram" xmlns:a="http://schemas.openxmlformats.org/drawingml/2006/main">
  <dgm:ptLst>
    <dgm:pt modelId="{20D9433D-115C-4121-BCB0-F56BB9347EE8}" type="doc">
      <dgm:prSet loTypeId="urn:microsoft.com/office/officeart/2005/8/layout/chevron1" loCatId="process" qsTypeId="urn:microsoft.com/office/officeart/2005/8/quickstyle/simple1" qsCatId="simple" csTypeId="urn:microsoft.com/office/officeart/2005/8/colors/accent1_2" csCatId="accent1" phldr="1"/>
      <dgm:spPr/>
    </dgm:pt>
    <dgm:pt modelId="{3FDD479A-9131-4586-987E-409EFA243E96}">
      <dgm:prSet phldrT="[Metin]"/>
      <dgm:spPr/>
      <dgm:t>
        <a:bodyPr/>
        <a:lstStyle/>
        <a:p>
          <a:r>
            <a:rPr lang="tr-TR" dirty="0" smtClean="0"/>
            <a:t>Durumsal fobi</a:t>
          </a:r>
          <a:endParaRPr lang="tr-TR" dirty="0"/>
        </a:p>
      </dgm:t>
    </dgm:pt>
    <dgm:pt modelId="{224A1D09-91D8-4370-8B65-BBE884EC1274}" type="parTrans" cxnId="{7EDFE0FA-B94E-4F20-8C59-BC94F0762C64}">
      <dgm:prSet/>
      <dgm:spPr/>
      <dgm:t>
        <a:bodyPr/>
        <a:lstStyle/>
        <a:p>
          <a:endParaRPr lang="tr-TR"/>
        </a:p>
      </dgm:t>
    </dgm:pt>
    <dgm:pt modelId="{FC67AC55-CB96-4B7A-8BCE-4AB9B3C9B362}" type="sibTrans" cxnId="{7EDFE0FA-B94E-4F20-8C59-BC94F0762C64}">
      <dgm:prSet/>
      <dgm:spPr/>
      <dgm:t>
        <a:bodyPr/>
        <a:lstStyle/>
        <a:p>
          <a:endParaRPr lang="tr-TR"/>
        </a:p>
      </dgm:t>
    </dgm:pt>
    <dgm:pt modelId="{335022DF-34AD-49E8-83EC-5B4856A4409D}">
      <dgm:prSet phldrT="[Metin]"/>
      <dgm:spPr/>
      <dgm:t>
        <a:bodyPr/>
        <a:lstStyle/>
        <a:p>
          <a:r>
            <a:rPr lang="tr-TR" dirty="0" smtClean="0"/>
            <a:t>Doğal çevre</a:t>
          </a:r>
          <a:endParaRPr lang="tr-TR" dirty="0"/>
        </a:p>
      </dgm:t>
    </dgm:pt>
    <dgm:pt modelId="{9CD0773F-0E2B-4388-83DD-A21076797F58}" type="parTrans" cxnId="{BB5613E0-03AD-40C4-8990-04B2A20B715F}">
      <dgm:prSet/>
      <dgm:spPr/>
      <dgm:t>
        <a:bodyPr/>
        <a:lstStyle/>
        <a:p>
          <a:endParaRPr lang="tr-TR"/>
        </a:p>
      </dgm:t>
    </dgm:pt>
    <dgm:pt modelId="{7CE11273-A30A-4835-B5D4-7B4CD59E0D90}" type="sibTrans" cxnId="{BB5613E0-03AD-40C4-8990-04B2A20B715F}">
      <dgm:prSet/>
      <dgm:spPr/>
      <dgm:t>
        <a:bodyPr/>
        <a:lstStyle/>
        <a:p>
          <a:endParaRPr lang="tr-TR"/>
        </a:p>
      </dgm:t>
    </dgm:pt>
    <dgm:pt modelId="{DAB7CB56-5DBA-46A8-861B-9594086DEF0D}">
      <dgm:prSet phldrT="[Metin]"/>
      <dgm:spPr/>
      <dgm:t>
        <a:bodyPr/>
        <a:lstStyle/>
        <a:p>
          <a:r>
            <a:rPr lang="tr-TR" dirty="0" smtClean="0"/>
            <a:t>Kan-enjeksiyon-yara</a:t>
          </a:r>
          <a:endParaRPr lang="tr-TR" dirty="0"/>
        </a:p>
      </dgm:t>
    </dgm:pt>
    <dgm:pt modelId="{503AEA2B-660C-4D21-8D37-6D7BA34450E8}" type="parTrans" cxnId="{0D171296-04DA-4A9A-BF9B-D000AC639D32}">
      <dgm:prSet/>
      <dgm:spPr/>
      <dgm:t>
        <a:bodyPr/>
        <a:lstStyle/>
        <a:p>
          <a:endParaRPr lang="tr-TR"/>
        </a:p>
      </dgm:t>
    </dgm:pt>
    <dgm:pt modelId="{C74733D1-6AE5-44FD-9AF9-59DCA6534C5B}" type="sibTrans" cxnId="{0D171296-04DA-4A9A-BF9B-D000AC639D32}">
      <dgm:prSet/>
      <dgm:spPr/>
      <dgm:t>
        <a:bodyPr/>
        <a:lstStyle/>
        <a:p>
          <a:endParaRPr lang="tr-TR"/>
        </a:p>
      </dgm:t>
    </dgm:pt>
    <dgm:pt modelId="{3B8AA7CC-A088-43C1-90A5-2B0E90F59D77}">
      <dgm:prSet phldrT="[Metin]"/>
      <dgm:spPr/>
      <dgm:t>
        <a:bodyPr/>
        <a:lstStyle/>
        <a:p>
          <a:r>
            <a:rPr lang="tr-TR" dirty="0" smtClean="0"/>
            <a:t>Zoofobi </a:t>
          </a:r>
          <a:endParaRPr lang="tr-TR" dirty="0"/>
        </a:p>
      </dgm:t>
    </dgm:pt>
    <dgm:pt modelId="{5CBEFBDE-57C9-4678-AC70-E751F194AD1F}" type="parTrans" cxnId="{EF395055-63DA-4DE7-974B-403F567A1093}">
      <dgm:prSet/>
      <dgm:spPr/>
      <dgm:t>
        <a:bodyPr/>
        <a:lstStyle/>
        <a:p>
          <a:endParaRPr lang="tr-TR"/>
        </a:p>
      </dgm:t>
    </dgm:pt>
    <dgm:pt modelId="{4F682933-F573-481A-AC37-09A0A32E6A79}" type="sibTrans" cxnId="{EF395055-63DA-4DE7-974B-403F567A1093}">
      <dgm:prSet/>
      <dgm:spPr/>
      <dgm:t>
        <a:bodyPr/>
        <a:lstStyle/>
        <a:p>
          <a:endParaRPr lang="tr-TR"/>
        </a:p>
      </dgm:t>
    </dgm:pt>
    <dgm:pt modelId="{3220EDD5-54E6-4C96-A126-33A30F6D2EF3}" type="pres">
      <dgm:prSet presAssocID="{20D9433D-115C-4121-BCB0-F56BB9347EE8}" presName="Name0" presStyleCnt="0">
        <dgm:presLayoutVars>
          <dgm:dir/>
          <dgm:animLvl val="lvl"/>
          <dgm:resizeHandles val="exact"/>
        </dgm:presLayoutVars>
      </dgm:prSet>
      <dgm:spPr/>
    </dgm:pt>
    <dgm:pt modelId="{36589C18-7BBC-4A26-BFA7-70E1439B1D13}" type="pres">
      <dgm:prSet presAssocID="{3FDD479A-9131-4586-987E-409EFA243E96}" presName="parTxOnly" presStyleLbl="node1" presStyleIdx="0" presStyleCnt="4">
        <dgm:presLayoutVars>
          <dgm:chMax val="0"/>
          <dgm:chPref val="0"/>
          <dgm:bulletEnabled val="1"/>
        </dgm:presLayoutVars>
      </dgm:prSet>
      <dgm:spPr/>
      <dgm:t>
        <a:bodyPr/>
        <a:lstStyle/>
        <a:p>
          <a:endParaRPr lang="tr-TR"/>
        </a:p>
      </dgm:t>
    </dgm:pt>
    <dgm:pt modelId="{2943C954-2BD7-48CA-88AA-8095FBD89A4B}" type="pres">
      <dgm:prSet presAssocID="{FC67AC55-CB96-4B7A-8BCE-4AB9B3C9B362}" presName="parTxOnlySpace" presStyleCnt="0"/>
      <dgm:spPr/>
    </dgm:pt>
    <dgm:pt modelId="{481CE7D8-759E-4C25-BC31-2440C5041CE3}" type="pres">
      <dgm:prSet presAssocID="{335022DF-34AD-49E8-83EC-5B4856A4409D}" presName="parTxOnly" presStyleLbl="node1" presStyleIdx="1" presStyleCnt="4">
        <dgm:presLayoutVars>
          <dgm:chMax val="0"/>
          <dgm:chPref val="0"/>
          <dgm:bulletEnabled val="1"/>
        </dgm:presLayoutVars>
      </dgm:prSet>
      <dgm:spPr/>
      <dgm:t>
        <a:bodyPr/>
        <a:lstStyle/>
        <a:p>
          <a:endParaRPr lang="tr-TR"/>
        </a:p>
      </dgm:t>
    </dgm:pt>
    <dgm:pt modelId="{779CEF29-1A82-4978-AF42-9319265A1C1A}" type="pres">
      <dgm:prSet presAssocID="{7CE11273-A30A-4835-B5D4-7B4CD59E0D90}" presName="parTxOnlySpace" presStyleCnt="0"/>
      <dgm:spPr/>
    </dgm:pt>
    <dgm:pt modelId="{922FA50E-A32E-4C9C-93CF-27EF3171DA91}" type="pres">
      <dgm:prSet presAssocID="{DAB7CB56-5DBA-46A8-861B-9594086DEF0D}" presName="parTxOnly" presStyleLbl="node1" presStyleIdx="2" presStyleCnt="4">
        <dgm:presLayoutVars>
          <dgm:chMax val="0"/>
          <dgm:chPref val="0"/>
          <dgm:bulletEnabled val="1"/>
        </dgm:presLayoutVars>
      </dgm:prSet>
      <dgm:spPr/>
      <dgm:t>
        <a:bodyPr/>
        <a:lstStyle/>
        <a:p>
          <a:endParaRPr lang="tr-TR"/>
        </a:p>
      </dgm:t>
    </dgm:pt>
    <dgm:pt modelId="{FA7C9EFD-ED73-4598-AD49-C1FA0FF69E9D}" type="pres">
      <dgm:prSet presAssocID="{C74733D1-6AE5-44FD-9AF9-59DCA6534C5B}" presName="parTxOnlySpace" presStyleCnt="0"/>
      <dgm:spPr/>
    </dgm:pt>
    <dgm:pt modelId="{3228F4CF-A6B6-4AEE-BDC6-5CE3CC384E62}" type="pres">
      <dgm:prSet presAssocID="{3B8AA7CC-A088-43C1-90A5-2B0E90F59D77}" presName="parTxOnly" presStyleLbl="node1" presStyleIdx="3" presStyleCnt="4">
        <dgm:presLayoutVars>
          <dgm:chMax val="0"/>
          <dgm:chPref val="0"/>
          <dgm:bulletEnabled val="1"/>
        </dgm:presLayoutVars>
      </dgm:prSet>
      <dgm:spPr/>
      <dgm:t>
        <a:bodyPr/>
        <a:lstStyle/>
        <a:p>
          <a:endParaRPr lang="tr-TR"/>
        </a:p>
      </dgm:t>
    </dgm:pt>
  </dgm:ptLst>
  <dgm:cxnLst>
    <dgm:cxn modelId="{01CE0666-EBC3-4654-8515-5EA8990FF963}" type="presOf" srcId="{335022DF-34AD-49E8-83EC-5B4856A4409D}" destId="{481CE7D8-759E-4C25-BC31-2440C5041CE3}" srcOrd="0" destOrd="0" presId="urn:microsoft.com/office/officeart/2005/8/layout/chevron1"/>
    <dgm:cxn modelId="{4D4983E5-DBE2-4802-AD85-F6660ACF0B86}" type="presOf" srcId="{20D9433D-115C-4121-BCB0-F56BB9347EE8}" destId="{3220EDD5-54E6-4C96-A126-33A30F6D2EF3}" srcOrd="0" destOrd="0" presId="urn:microsoft.com/office/officeart/2005/8/layout/chevron1"/>
    <dgm:cxn modelId="{EF395055-63DA-4DE7-974B-403F567A1093}" srcId="{20D9433D-115C-4121-BCB0-F56BB9347EE8}" destId="{3B8AA7CC-A088-43C1-90A5-2B0E90F59D77}" srcOrd="3" destOrd="0" parTransId="{5CBEFBDE-57C9-4678-AC70-E751F194AD1F}" sibTransId="{4F682933-F573-481A-AC37-09A0A32E6A79}"/>
    <dgm:cxn modelId="{32B527C4-5ADB-4504-8841-DB3B172F4E0E}" type="presOf" srcId="{3FDD479A-9131-4586-987E-409EFA243E96}" destId="{36589C18-7BBC-4A26-BFA7-70E1439B1D13}" srcOrd="0" destOrd="0" presId="urn:microsoft.com/office/officeart/2005/8/layout/chevron1"/>
    <dgm:cxn modelId="{0D171296-04DA-4A9A-BF9B-D000AC639D32}" srcId="{20D9433D-115C-4121-BCB0-F56BB9347EE8}" destId="{DAB7CB56-5DBA-46A8-861B-9594086DEF0D}" srcOrd="2" destOrd="0" parTransId="{503AEA2B-660C-4D21-8D37-6D7BA34450E8}" sibTransId="{C74733D1-6AE5-44FD-9AF9-59DCA6534C5B}"/>
    <dgm:cxn modelId="{7EDFE0FA-B94E-4F20-8C59-BC94F0762C64}" srcId="{20D9433D-115C-4121-BCB0-F56BB9347EE8}" destId="{3FDD479A-9131-4586-987E-409EFA243E96}" srcOrd="0" destOrd="0" parTransId="{224A1D09-91D8-4370-8B65-BBE884EC1274}" sibTransId="{FC67AC55-CB96-4B7A-8BCE-4AB9B3C9B362}"/>
    <dgm:cxn modelId="{16C4D06B-E7B9-4F28-9A71-327945A1FE3D}" type="presOf" srcId="{3B8AA7CC-A088-43C1-90A5-2B0E90F59D77}" destId="{3228F4CF-A6B6-4AEE-BDC6-5CE3CC384E62}" srcOrd="0" destOrd="0" presId="urn:microsoft.com/office/officeart/2005/8/layout/chevron1"/>
    <dgm:cxn modelId="{BB5613E0-03AD-40C4-8990-04B2A20B715F}" srcId="{20D9433D-115C-4121-BCB0-F56BB9347EE8}" destId="{335022DF-34AD-49E8-83EC-5B4856A4409D}" srcOrd="1" destOrd="0" parTransId="{9CD0773F-0E2B-4388-83DD-A21076797F58}" sibTransId="{7CE11273-A30A-4835-B5D4-7B4CD59E0D90}"/>
    <dgm:cxn modelId="{42B54601-A461-40D8-B6C9-90E54178A85A}" type="presOf" srcId="{DAB7CB56-5DBA-46A8-861B-9594086DEF0D}" destId="{922FA50E-A32E-4C9C-93CF-27EF3171DA91}" srcOrd="0" destOrd="0" presId="urn:microsoft.com/office/officeart/2005/8/layout/chevron1"/>
    <dgm:cxn modelId="{B0204721-8906-4286-8CF2-D0F4E4CFAD2D}" type="presParOf" srcId="{3220EDD5-54E6-4C96-A126-33A30F6D2EF3}" destId="{36589C18-7BBC-4A26-BFA7-70E1439B1D13}" srcOrd="0" destOrd="0" presId="urn:microsoft.com/office/officeart/2005/8/layout/chevron1"/>
    <dgm:cxn modelId="{990498AB-EF01-4BA2-A58B-6BECF5E2E89E}" type="presParOf" srcId="{3220EDD5-54E6-4C96-A126-33A30F6D2EF3}" destId="{2943C954-2BD7-48CA-88AA-8095FBD89A4B}" srcOrd="1" destOrd="0" presId="urn:microsoft.com/office/officeart/2005/8/layout/chevron1"/>
    <dgm:cxn modelId="{44249E5A-5BE5-4293-8CE0-C632EC7478D1}" type="presParOf" srcId="{3220EDD5-54E6-4C96-A126-33A30F6D2EF3}" destId="{481CE7D8-759E-4C25-BC31-2440C5041CE3}" srcOrd="2" destOrd="0" presId="urn:microsoft.com/office/officeart/2005/8/layout/chevron1"/>
    <dgm:cxn modelId="{5142C8C8-17CB-4544-AFDB-BE94CEE417B7}" type="presParOf" srcId="{3220EDD5-54E6-4C96-A126-33A30F6D2EF3}" destId="{779CEF29-1A82-4978-AF42-9319265A1C1A}" srcOrd="3" destOrd="0" presId="urn:microsoft.com/office/officeart/2005/8/layout/chevron1"/>
    <dgm:cxn modelId="{3CA2A382-0032-4191-95ED-FC17733615DC}" type="presParOf" srcId="{3220EDD5-54E6-4C96-A126-33A30F6D2EF3}" destId="{922FA50E-A32E-4C9C-93CF-27EF3171DA91}" srcOrd="4" destOrd="0" presId="urn:microsoft.com/office/officeart/2005/8/layout/chevron1"/>
    <dgm:cxn modelId="{2F138902-9D01-4706-85C7-531F5DC7EBC8}" type="presParOf" srcId="{3220EDD5-54E6-4C96-A126-33A30F6D2EF3}" destId="{FA7C9EFD-ED73-4598-AD49-C1FA0FF69E9D}" srcOrd="5" destOrd="0" presId="urn:microsoft.com/office/officeart/2005/8/layout/chevron1"/>
    <dgm:cxn modelId="{D78F9393-81B2-4400-AFF7-A49861045628}" type="presParOf" srcId="{3220EDD5-54E6-4C96-A126-33A30F6D2EF3}" destId="{3228F4CF-A6B6-4AEE-BDC6-5CE3CC384E62}" srcOrd="6" destOrd="0" presId="urn:microsoft.com/office/officeart/2005/8/layout/chevron1"/>
  </dgm:cxnLst>
  <dgm:bg/>
  <dgm:whole/>
</dgm:dataModel>
</file>

<file path=ppt/diagrams/data8.xml><?xml version="1.0" encoding="utf-8"?>
<dgm:dataModel xmlns:dgm="http://schemas.openxmlformats.org/drawingml/2006/diagram" xmlns:a="http://schemas.openxmlformats.org/drawingml/2006/main">
  <dgm:ptLst>
    <dgm:pt modelId="{EF7D4D5B-6580-40A2-B27C-EC0FA48BA3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r-TR"/>
        </a:p>
      </dgm:t>
    </dgm:pt>
    <dgm:pt modelId="{13302618-9B4D-4BA0-BD6F-EBD5575CBDB3}">
      <dgm:prSet phldrT="[Metin]"/>
      <dgm:spPr/>
      <dgm:t>
        <a:bodyPr/>
        <a:lstStyle/>
        <a:p>
          <a:r>
            <a:rPr lang="tr-TR" dirty="0" smtClean="0"/>
            <a:t>Ciddi düzeyde;</a:t>
          </a:r>
          <a:endParaRPr lang="tr-TR" dirty="0"/>
        </a:p>
      </dgm:t>
    </dgm:pt>
    <dgm:pt modelId="{2649823D-7FB0-4623-992C-B1DD44B80C10}" type="parTrans" cxnId="{5F1F3FA2-AA50-42D8-B0AE-D0231EC24EE5}">
      <dgm:prSet/>
      <dgm:spPr/>
      <dgm:t>
        <a:bodyPr/>
        <a:lstStyle/>
        <a:p>
          <a:endParaRPr lang="tr-TR"/>
        </a:p>
      </dgm:t>
    </dgm:pt>
    <dgm:pt modelId="{07F22951-7B59-48D1-B1E0-DE4D6FC3DE1C}" type="sibTrans" cxnId="{5F1F3FA2-AA50-42D8-B0AE-D0231EC24EE5}">
      <dgm:prSet/>
      <dgm:spPr/>
      <dgm:t>
        <a:bodyPr/>
        <a:lstStyle/>
        <a:p>
          <a:endParaRPr lang="tr-TR"/>
        </a:p>
      </dgm:t>
    </dgm:pt>
    <dgm:pt modelId="{E9E202BC-43B1-4EFA-A9F6-DA14F61F0A41}">
      <dgm:prSet phldrT="[Metin]"/>
      <dgm:spPr/>
      <dgm:t>
        <a:bodyPr/>
        <a:lstStyle/>
        <a:p>
          <a:r>
            <a:rPr lang="tr-TR" dirty="0" smtClean="0"/>
            <a:t>Bilişsel davranışçı terapi</a:t>
          </a:r>
          <a:endParaRPr lang="tr-TR" dirty="0"/>
        </a:p>
      </dgm:t>
    </dgm:pt>
    <dgm:pt modelId="{BE16BDC5-B66B-4954-9065-B7754EF8B2BF}" type="parTrans" cxnId="{022C9281-E6B7-4635-AA5B-F59E135E53E9}">
      <dgm:prSet/>
      <dgm:spPr/>
      <dgm:t>
        <a:bodyPr/>
        <a:lstStyle/>
        <a:p>
          <a:endParaRPr lang="tr-TR"/>
        </a:p>
      </dgm:t>
    </dgm:pt>
    <dgm:pt modelId="{0FB377E9-6A48-4A4A-9C25-0FBCB29782BA}" type="sibTrans" cxnId="{022C9281-E6B7-4635-AA5B-F59E135E53E9}">
      <dgm:prSet/>
      <dgm:spPr/>
      <dgm:t>
        <a:bodyPr/>
        <a:lstStyle/>
        <a:p>
          <a:endParaRPr lang="tr-TR"/>
        </a:p>
      </dgm:t>
    </dgm:pt>
    <dgm:pt modelId="{2FBEDC74-9D8B-44CA-B8B5-480D9FA6BAB9}">
      <dgm:prSet phldrT="[Metin]"/>
      <dgm:spPr/>
      <dgm:t>
        <a:bodyPr/>
        <a:lstStyle/>
        <a:p>
          <a:r>
            <a:rPr lang="tr-TR" dirty="0" smtClean="0"/>
            <a:t>Antidepresanlar </a:t>
          </a:r>
          <a:endParaRPr lang="tr-TR" dirty="0"/>
        </a:p>
      </dgm:t>
    </dgm:pt>
    <dgm:pt modelId="{38A02723-1209-4EAF-BC16-45848BA9AF58}" type="parTrans" cxnId="{89D51E3C-E746-41B8-98FB-CFAAFCDD2781}">
      <dgm:prSet/>
      <dgm:spPr/>
      <dgm:t>
        <a:bodyPr/>
        <a:lstStyle/>
        <a:p>
          <a:endParaRPr lang="tr-TR"/>
        </a:p>
      </dgm:t>
    </dgm:pt>
    <dgm:pt modelId="{486DD42F-F8C3-45C5-9976-A1AD12224BC6}" type="sibTrans" cxnId="{89D51E3C-E746-41B8-98FB-CFAAFCDD2781}">
      <dgm:prSet/>
      <dgm:spPr/>
      <dgm:t>
        <a:bodyPr/>
        <a:lstStyle/>
        <a:p>
          <a:endParaRPr lang="tr-TR"/>
        </a:p>
      </dgm:t>
    </dgm:pt>
    <dgm:pt modelId="{098C132A-3B9A-4A86-93E1-A12F615213A1}">
      <dgm:prSet phldrT="[Metin]"/>
      <dgm:spPr/>
      <dgm:t>
        <a:bodyPr/>
        <a:lstStyle/>
        <a:p>
          <a:r>
            <a:rPr lang="tr-TR" dirty="0" smtClean="0"/>
            <a:t>Daha hafif düzeyde;</a:t>
          </a:r>
          <a:endParaRPr lang="tr-TR" dirty="0"/>
        </a:p>
      </dgm:t>
    </dgm:pt>
    <dgm:pt modelId="{C397E04D-0BC5-4D69-A0D1-18F3F20A6001}" type="parTrans" cxnId="{A4298B35-AC28-4DAF-B262-4A0171EDCD5D}">
      <dgm:prSet/>
      <dgm:spPr/>
      <dgm:t>
        <a:bodyPr/>
        <a:lstStyle/>
        <a:p>
          <a:endParaRPr lang="tr-TR"/>
        </a:p>
      </dgm:t>
    </dgm:pt>
    <dgm:pt modelId="{D6CD05AC-3288-4C09-8985-443C1DAFE1CB}" type="sibTrans" cxnId="{A4298B35-AC28-4DAF-B262-4A0171EDCD5D}">
      <dgm:prSet/>
      <dgm:spPr/>
      <dgm:t>
        <a:bodyPr/>
        <a:lstStyle/>
        <a:p>
          <a:endParaRPr lang="tr-TR"/>
        </a:p>
      </dgm:t>
    </dgm:pt>
    <dgm:pt modelId="{B1C50DE9-3B47-44C1-926F-A8582A820EFC}">
      <dgm:prSet phldrT="[Metin]"/>
      <dgm:spPr/>
      <dgm:t>
        <a:bodyPr/>
        <a:lstStyle/>
        <a:p>
          <a:r>
            <a:rPr lang="tr-TR" dirty="0" smtClean="0"/>
            <a:t>Bilişsel davranışçı terapi </a:t>
          </a:r>
          <a:endParaRPr lang="tr-TR" dirty="0"/>
        </a:p>
      </dgm:t>
    </dgm:pt>
    <dgm:pt modelId="{C7B58247-965D-4ED6-A865-ACE1C128B2ED}" type="parTrans" cxnId="{62D0CA3D-AC8A-48CB-9517-F968E98F66B3}">
      <dgm:prSet/>
      <dgm:spPr/>
      <dgm:t>
        <a:bodyPr/>
        <a:lstStyle/>
        <a:p>
          <a:endParaRPr lang="tr-TR"/>
        </a:p>
      </dgm:t>
    </dgm:pt>
    <dgm:pt modelId="{67BF8251-684F-4A41-9C88-DD987025D985}" type="sibTrans" cxnId="{62D0CA3D-AC8A-48CB-9517-F968E98F66B3}">
      <dgm:prSet/>
      <dgm:spPr/>
      <dgm:t>
        <a:bodyPr/>
        <a:lstStyle/>
        <a:p>
          <a:endParaRPr lang="tr-TR"/>
        </a:p>
      </dgm:t>
    </dgm:pt>
    <dgm:pt modelId="{94CDD194-71E0-469E-AE83-820A2611C8EF}" type="pres">
      <dgm:prSet presAssocID="{EF7D4D5B-6580-40A2-B27C-EC0FA48BA3B6}" presName="linearFlow" presStyleCnt="0">
        <dgm:presLayoutVars>
          <dgm:dir/>
          <dgm:animLvl val="lvl"/>
          <dgm:resizeHandles val="exact"/>
        </dgm:presLayoutVars>
      </dgm:prSet>
      <dgm:spPr/>
      <dgm:t>
        <a:bodyPr/>
        <a:lstStyle/>
        <a:p>
          <a:endParaRPr lang="tr-TR"/>
        </a:p>
      </dgm:t>
    </dgm:pt>
    <dgm:pt modelId="{E7E84551-BF34-4FC5-BE00-A7037BB45315}" type="pres">
      <dgm:prSet presAssocID="{13302618-9B4D-4BA0-BD6F-EBD5575CBDB3}" presName="composite" presStyleCnt="0"/>
      <dgm:spPr/>
    </dgm:pt>
    <dgm:pt modelId="{0239284C-F6B0-4959-A94E-4B7B8AB828E2}" type="pres">
      <dgm:prSet presAssocID="{13302618-9B4D-4BA0-BD6F-EBD5575CBDB3}" presName="parentText" presStyleLbl="alignNode1" presStyleIdx="0" presStyleCnt="2">
        <dgm:presLayoutVars>
          <dgm:chMax val="1"/>
          <dgm:bulletEnabled val="1"/>
        </dgm:presLayoutVars>
      </dgm:prSet>
      <dgm:spPr/>
      <dgm:t>
        <a:bodyPr/>
        <a:lstStyle/>
        <a:p>
          <a:endParaRPr lang="tr-TR"/>
        </a:p>
      </dgm:t>
    </dgm:pt>
    <dgm:pt modelId="{6C9A4481-255E-46FE-A717-4825E2CDBAC8}" type="pres">
      <dgm:prSet presAssocID="{13302618-9B4D-4BA0-BD6F-EBD5575CBDB3}" presName="descendantText" presStyleLbl="alignAcc1" presStyleIdx="0" presStyleCnt="2">
        <dgm:presLayoutVars>
          <dgm:bulletEnabled val="1"/>
        </dgm:presLayoutVars>
      </dgm:prSet>
      <dgm:spPr/>
      <dgm:t>
        <a:bodyPr/>
        <a:lstStyle/>
        <a:p>
          <a:endParaRPr lang="tr-TR"/>
        </a:p>
      </dgm:t>
    </dgm:pt>
    <dgm:pt modelId="{5352B1C5-EA4A-4600-9982-60A161D5C6E8}" type="pres">
      <dgm:prSet presAssocID="{07F22951-7B59-48D1-B1E0-DE4D6FC3DE1C}" presName="sp" presStyleCnt="0"/>
      <dgm:spPr/>
    </dgm:pt>
    <dgm:pt modelId="{24B5B390-1034-4CDD-A34D-BE18F219EC15}" type="pres">
      <dgm:prSet presAssocID="{098C132A-3B9A-4A86-93E1-A12F615213A1}" presName="composite" presStyleCnt="0"/>
      <dgm:spPr/>
    </dgm:pt>
    <dgm:pt modelId="{C8D677D4-203E-45D6-A560-FC45951BE9F9}" type="pres">
      <dgm:prSet presAssocID="{098C132A-3B9A-4A86-93E1-A12F615213A1}" presName="parentText" presStyleLbl="alignNode1" presStyleIdx="1" presStyleCnt="2">
        <dgm:presLayoutVars>
          <dgm:chMax val="1"/>
          <dgm:bulletEnabled val="1"/>
        </dgm:presLayoutVars>
      </dgm:prSet>
      <dgm:spPr/>
      <dgm:t>
        <a:bodyPr/>
        <a:lstStyle/>
        <a:p>
          <a:endParaRPr lang="tr-TR"/>
        </a:p>
      </dgm:t>
    </dgm:pt>
    <dgm:pt modelId="{D0FF4D43-2710-4340-9F4A-F096D51FAF70}" type="pres">
      <dgm:prSet presAssocID="{098C132A-3B9A-4A86-93E1-A12F615213A1}" presName="descendantText" presStyleLbl="alignAcc1" presStyleIdx="1" presStyleCnt="2">
        <dgm:presLayoutVars>
          <dgm:bulletEnabled val="1"/>
        </dgm:presLayoutVars>
      </dgm:prSet>
      <dgm:spPr/>
      <dgm:t>
        <a:bodyPr/>
        <a:lstStyle/>
        <a:p>
          <a:endParaRPr lang="tr-TR"/>
        </a:p>
      </dgm:t>
    </dgm:pt>
  </dgm:ptLst>
  <dgm:cxnLst>
    <dgm:cxn modelId="{A4298B35-AC28-4DAF-B262-4A0171EDCD5D}" srcId="{EF7D4D5B-6580-40A2-B27C-EC0FA48BA3B6}" destId="{098C132A-3B9A-4A86-93E1-A12F615213A1}" srcOrd="1" destOrd="0" parTransId="{C397E04D-0BC5-4D69-A0D1-18F3F20A6001}" sibTransId="{D6CD05AC-3288-4C09-8985-443C1DAFE1CB}"/>
    <dgm:cxn modelId="{30797C32-8919-4551-BEB6-880E29744510}" type="presOf" srcId="{098C132A-3B9A-4A86-93E1-A12F615213A1}" destId="{C8D677D4-203E-45D6-A560-FC45951BE9F9}" srcOrd="0" destOrd="0" presId="urn:microsoft.com/office/officeart/2005/8/layout/chevron2"/>
    <dgm:cxn modelId="{1E58A3BC-FB26-471B-8997-A02DCB27B4B7}" type="presOf" srcId="{B1C50DE9-3B47-44C1-926F-A8582A820EFC}" destId="{D0FF4D43-2710-4340-9F4A-F096D51FAF70}" srcOrd="0" destOrd="0" presId="urn:microsoft.com/office/officeart/2005/8/layout/chevron2"/>
    <dgm:cxn modelId="{022C9281-E6B7-4635-AA5B-F59E135E53E9}" srcId="{13302618-9B4D-4BA0-BD6F-EBD5575CBDB3}" destId="{E9E202BC-43B1-4EFA-A9F6-DA14F61F0A41}" srcOrd="0" destOrd="0" parTransId="{BE16BDC5-B66B-4954-9065-B7754EF8B2BF}" sibTransId="{0FB377E9-6A48-4A4A-9C25-0FBCB29782BA}"/>
    <dgm:cxn modelId="{E12686E5-D556-4DB2-A4AB-184D645BF1DB}" type="presOf" srcId="{13302618-9B4D-4BA0-BD6F-EBD5575CBDB3}" destId="{0239284C-F6B0-4959-A94E-4B7B8AB828E2}" srcOrd="0" destOrd="0" presId="urn:microsoft.com/office/officeart/2005/8/layout/chevron2"/>
    <dgm:cxn modelId="{62D0CA3D-AC8A-48CB-9517-F968E98F66B3}" srcId="{098C132A-3B9A-4A86-93E1-A12F615213A1}" destId="{B1C50DE9-3B47-44C1-926F-A8582A820EFC}" srcOrd="0" destOrd="0" parTransId="{C7B58247-965D-4ED6-A865-ACE1C128B2ED}" sibTransId="{67BF8251-684F-4A41-9C88-DD987025D985}"/>
    <dgm:cxn modelId="{B766760A-9EA7-468A-BAFC-060D029AD573}" type="presOf" srcId="{EF7D4D5B-6580-40A2-B27C-EC0FA48BA3B6}" destId="{94CDD194-71E0-469E-AE83-820A2611C8EF}" srcOrd="0" destOrd="0" presId="urn:microsoft.com/office/officeart/2005/8/layout/chevron2"/>
    <dgm:cxn modelId="{49F594F7-4BE9-4C67-AE54-242694E1CF6C}" type="presOf" srcId="{2FBEDC74-9D8B-44CA-B8B5-480D9FA6BAB9}" destId="{6C9A4481-255E-46FE-A717-4825E2CDBAC8}" srcOrd="0" destOrd="1" presId="urn:microsoft.com/office/officeart/2005/8/layout/chevron2"/>
    <dgm:cxn modelId="{89D51E3C-E746-41B8-98FB-CFAAFCDD2781}" srcId="{13302618-9B4D-4BA0-BD6F-EBD5575CBDB3}" destId="{2FBEDC74-9D8B-44CA-B8B5-480D9FA6BAB9}" srcOrd="1" destOrd="0" parTransId="{38A02723-1209-4EAF-BC16-45848BA9AF58}" sibTransId="{486DD42F-F8C3-45C5-9976-A1AD12224BC6}"/>
    <dgm:cxn modelId="{0B9AE009-2195-4766-B78D-DC641BD7BC62}" type="presOf" srcId="{E9E202BC-43B1-4EFA-A9F6-DA14F61F0A41}" destId="{6C9A4481-255E-46FE-A717-4825E2CDBAC8}" srcOrd="0" destOrd="0" presId="urn:microsoft.com/office/officeart/2005/8/layout/chevron2"/>
    <dgm:cxn modelId="{5F1F3FA2-AA50-42D8-B0AE-D0231EC24EE5}" srcId="{EF7D4D5B-6580-40A2-B27C-EC0FA48BA3B6}" destId="{13302618-9B4D-4BA0-BD6F-EBD5575CBDB3}" srcOrd="0" destOrd="0" parTransId="{2649823D-7FB0-4623-992C-B1DD44B80C10}" sibTransId="{07F22951-7B59-48D1-B1E0-DE4D6FC3DE1C}"/>
    <dgm:cxn modelId="{C7793544-48D1-43E9-B8EB-7ADAB4A9BE1A}" type="presParOf" srcId="{94CDD194-71E0-469E-AE83-820A2611C8EF}" destId="{E7E84551-BF34-4FC5-BE00-A7037BB45315}" srcOrd="0" destOrd="0" presId="urn:microsoft.com/office/officeart/2005/8/layout/chevron2"/>
    <dgm:cxn modelId="{391AD7A0-76BC-4D8B-9C8B-73006CE91402}" type="presParOf" srcId="{E7E84551-BF34-4FC5-BE00-A7037BB45315}" destId="{0239284C-F6B0-4959-A94E-4B7B8AB828E2}" srcOrd="0" destOrd="0" presId="urn:microsoft.com/office/officeart/2005/8/layout/chevron2"/>
    <dgm:cxn modelId="{13095073-B10A-405C-85B0-B19CB69A526A}" type="presParOf" srcId="{E7E84551-BF34-4FC5-BE00-A7037BB45315}" destId="{6C9A4481-255E-46FE-A717-4825E2CDBAC8}" srcOrd="1" destOrd="0" presId="urn:microsoft.com/office/officeart/2005/8/layout/chevron2"/>
    <dgm:cxn modelId="{39E61934-9ABB-4BE2-ADB4-6E56EE2297FE}" type="presParOf" srcId="{94CDD194-71E0-469E-AE83-820A2611C8EF}" destId="{5352B1C5-EA4A-4600-9982-60A161D5C6E8}" srcOrd="1" destOrd="0" presId="urn:microsoft.com/office/officeart/2005/8/layout/chevron2"/>
    <dgm:cxn modelId="{AFA2205C-B966-4DAF-B24E-92DDF72F9030}" type="presParOf" srcId="{94CDD194-71E0-469E-AE83-820A2611C8EF}" destId="{24B5B390-1034-4CDD-A34D-BE18F219EC15}" srcOrd="2" destOrd="0" presId="urn:microsoft.com/office/officeart/2005/8/layout/chevron2"/>
    <dgm:cxn modelId="{6D1E2346-19A1-4A43-ADF9-CA912CCBEA11}" type="presParOf" srcId="{24B5B390-1034-4CDD-A34D-BE18F219EC15}" destId="{C8D677D4-203E-45D6-A560-FC45951BE9F9}" srcOrd="0" destOrd="0" presId="urn:microsoft.com/office/officeart/2005/8/layout/chevron2"/>
    <dgm:cxn modelId="{452BF58A-9843-49BE-8626-E0F4D4AE1FDC}" type="presParOf" srcId="{24B5B390-1034-4CDD-A34D-BE18F219EC15}" destId="{D0FF4D43-2710-4340-9F4A-F096D51FAF70}" srcOrd="1" destOrd="0" presId="urn:microsoft.com/office/officeart/2005/8/layout/chevron2"/>
  </dgm:cxnLst>
  <dgm:bg/>
  <dgm:whole/>
</dgm:dataModel>
</file>

<file path=ppt/diagrams/data9.xml><?xml version="1.0" encoding="utf-8"?>
<dgm:dataModel xmlns:dgm="http://schemas.openxmlformats.org/drawingml/2006/diagram" xmlns:a="http://schemas.openxmlformats.org/drawingml/2006/main">
  <dgm:ptLst>
    <dgm:pt modelId="{5ECC4A5F-2D6F-41E4-A1BA-1B08FB797543}"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r-TR"/>
        </a:p>
      </dgm:t>
    </dgm:pt>
    <dgm:pt modelId="{687D384F-00B5-48D6-A868-52C5A67FD7FD}">
      <dgm:prSet phldrT="[Metin]"/>
      <dgm:spPr/>
      <dgm:t>
        <a:bodyPr/>
        <a:lstStyle/>
        <a:p>
          <a:r>
            <a:rPr lang="tr-TR" dirty="0" smtClean="0"/>
            <a:t>SSRI kullanımında yan etkiyi azaltmak için;</a:t>
          </a:r>
          <a:endParaRPr lang="tr-TR" dirty="0"/>
        </a:p>
      </dgm:t>
    </dgm:pt>
    <dgm:pt modelId="{9BB320FD-46B4-4C8F-819F-F5C55FCF3E5F}" type="parTrans" cxnId="{93431966-5514-47F6-93CB-C03A82EBED61}">
      <dgm:prSet/>
      <dgm:spPr/>
      <dgm:t>
        <a:bodyPr/>
        <a:lstStyle/>
        <a:p>
          <a:endParaRPr lang="tr-TR"/>
        </a:p>
      </dgm:t>
    </dgm:pt>
    <dgm:pt modelId="{A021BD3B-82C2-42BD-9447-D0E379CF817C}" type="sibTrans" cxnId="{93431966-5514-47F6-93CB-C03A82EBED61}">
      <dgm:prSet/>
      <dgm:spPr/>
      <dgm:t>
        <a:bodyPr/>
        <a:lstStyle/>
        <a:p>
          <a:endParaRPr lang="tr-TR"/>
        </a:p>
      </dgm:t>
    </dgm:pt>
    <dgm:pt modelId="{9D219BAB-136D-41AA-9191-AE2D68B5A98E}">
      <dgm:prSet phldrT="[Metin]"/>
      <dgm:spPr/>
      <dgm:t>
        <a:bodyPr/>
        <a:lstStyle/>
        <a:p>
          <a:r>
            <a:rPr lang="tr-TR" dirty="0" smtClean="0"/>
            <a:t>İlk 4 gün dozun yarısı verilir.</a:t>
          </a:r>
          <a:endParaRPr lang="tr-TR" dirty="0"/>
        </a:p>
      </dgm:t>
    </dgm:pt>
    <dgm:pt modelId="{DCF0E005-F4F3-4494-A9AA-2E947EC628A6}" type="parTrans" cxnId="{ADB20593-BCAE-4BCF-82D6-EEF7EA69A959}">
      <dgm:prSet/>
      <dgm:spPr/>
      <dgm:t>
        <a:bodyPr/>
        <a:lstStyle/>
        <a:p>
          <a:endParaRPr lang="tr-TR"/>
        </a:p>
      </dgm:t>
    </dgm:pt>
    <dgm:pt modelId="{3A0BC186-1C0A-4A19-83C1-61823B5CD2D5}" type="sibTrans" cxnId="{ADB20593-BCAE-4BCF-82D6-EEF7EA69A959}">
      <dgm:prSet/>
      <dgm:spPr/>
      <dgm:t>
        <a:bodyPr/>
        <a:lstStyle/>
        <a:p>
          <a:endParaRPr lang="tr-TR"/>
        </a:p>
      </dgm:t>
    </dgm:pt>
    <dgm:pt modelId="{AFB55975-56D7-49AE-9433-149762C46D5A}">
      <dgm:prSet phldrT="[Metin]"/>
      <dgm:spPr/>
      <dgm:t>
        <a:bodyPr/>
        <a:lstStyle/>
        <a:p>
          <a:r>
            <a:rPr lang="tr-TR" dirty="0" smtClean="0"/>
            <a:t>İlk 2 hafta yan etkiler olacağından anksiyolitik kullanılabilir. </a:t>
          </a:r>
          <a:endParaRPr lang="tr-TR" dirty="0"/>
        </a:p>
      </dgm:t>
    </dgm:pt>
    <dgm:pt modelId="{B1AD3B86-ABD0-4337-A784-C6C534C94827}" type="parTrans" cxnId="{D0B1BC36-B35C-4675-822D-AD658CD70325}">
      <dgm:prSet/>
      <dgm:spPr/>
      <dgm:t>
        <a:bodyPr/>
        <a:lstStyle/>
        <a:p>
          <a:endParaRPr lang="tr-TR"/>
        </a:p>
      </dgm:t>
    </dgm:pt>
    <dgm:pt modelId="{202F7471-70A6-4628-8D5E-32623C6C4388}" type="sibTrans" cxnId="{D0B1BC36-B35C-4675-822D-AD658CD70325}">
      <dgm:prSet/>
      <dgm:spPr/>
      <dgm:t>
        <a:bodyPr/>
        <a:lstStyle/>
        <a:p>
          <a:endParaRPr lang="tr-TR"/>
        </a:p>
      </dgm:t>
    </dgm:pt>
    <dgm:pt modelId="{06E96A7C-F6B9-4F4C-92AF-E1621E42DC39}">
      <dgm:prSet phldrT="[Metin]"/>
      <dgm:spPr/>
      <dgm:t>
        <a:bodyPr/>
        <a:lstStyle/>
        <a:p>
          <a:r>
            <a:rPr lang="tr-TR" dirty="0" smtClean="0"/>
            <a:t>İlacın esas etkisi 2-4. haftalarda olur. İlaç bırakılmamalı. </a:t>
          </a:r>
          <a:endParaRPr lang="tr-TR" dirty="0"/>
        </a:p>
      </dgm:t>
    </dgm:pt>
    <dgm:pt modelId="{6FA0C2D4-722F-4F33-B0D0-34A0AA1C1D43}" type="parTrans" cxnId="{2FF24ECF-4B5F-4865-ACD1-50DC91F42841}">
      <dgm:prSet/>
      <dgm:spPr/>
      <dgm:t>
        <a:bodyPr/>
        <a:lstStyle/>
        <a:p>
          <a:endParaRPr lang="tr-TR"/>
        </a:p>
      </dgm:t>
    </dgm:pt>
    <dgm:pt modelId="{A1D69D67-3C8A-4C03-A9EC-D3506FC47ED2}" type="sibTrans" cxnId="{2FF24ECF-4B5F-4865-ACD1-50DC91F42841}">
      <dgm:prSet/>
      <dgm:spPr/>
      <dgm:t>
        <a:bodyPr/>
        <a:lstStyle/>
        <a:p>
          <a:endParaRPr lang="tr-TR"/>
        </a:p>
      </dgm:t>
    </dgm:pt>
    <dgm:pt modelId="{E141F3C2-1C25-4F9E-9385-8E1B2B882A52}" type="pres">
      <dgm:prSet presAssocID="{5ECC4A5F-2D6F-41E4-A1BA-1B08FB797543}" presName="composite" presStyleCnt="0">
        <dgm:presLayoutVars>
          <dgm:chMax val="1"/>
          <dgm:dir/>
          <dgm:resizeHandles val="exact"/>
        </dgm:presLayoutVars>
      </dgm:prSet>
      <dgm:spPr/>
      <dgm:t>
        <a:bodyPr/>
        <a:lstStyle/>
        <a:p>
          <a:endParaRPr lang="tr-TR"/>
        </a:p>
      </dgm:t>
    </dgm:pt>
    <dgm:pt modelId="{9599F807-BA6C-4BEE-952F-9B7D37A57425}" type="pres">
      <dgm:prSet presAssocID="{687D384F-00B5-48D6-A868-52C5A67FD7FD}" presName="roof" presStyleLbl="dkBgShp" presStyleIdx="0" presStyleCnt="2"/>
      <dgm:spPr/>
      <dgm:t>
        <a:bodyPr/>
        <a:lstStyle/>
        <a:p>
          <a:endParaRPr lang="tr-TR"/>
        </a:p>
      </dgm:t>
    </dgm:pt>
    <dgm:pt modelId="{1F53ACE8-BF36-4ABD-B64E-7859C2603CFE}" type="pres">
      <dgm:prSet presAssocID="{687D384F-00B5-48D6-A868-52C5A67FD7FD}" presName="pillars" presStyleCnt="0"/>
      <dgm:spPr/>
    </dgm:pt>
    <dgm:pt modelId="{40EAB9E1-48F1-4953-9FBC-2742B775F19F}" type="pres">
      <dgm:prSet presAssocID="{687D384F-00B5-48D6-A868-52C5A67FD7FD}" presName="pillar1" presStyleLbl="node1" presStyleIdx="0" presStyleCnt="3">
        <dgm:presLayoutVars>
          <dgm:bulletEnabled val="1"/>
        </dgm:presLayoutVars>
      </dgm:prSet>
      <dgm:spPr/>
      <dgm:t>
        <a:bodyPr/>
        <a:lstStyle/>
        <a:p>
          <a:endParaRPr lang="tr-TR"/>
        </a:p>
      </dgm:t>
    </dgm:pt>
    <dgm:pt modelId="{7C6AFD46-66A5-46A8-A647-5FAE5E781720}" type="pres">
      <dgm:prSet presAssocID="{AFB55975-56D7-49AE-9433-149762C46D5A}" presName="pillarX" presStyleLbl="node1" presStyleIdx="1" presStyleCnt="3">
        <dgm:presLayoutVars>
          <dgm:bulletEnabled val="1"/>
        </dgm:presLayoutVars>
      </dgm:prSet>
      <dgm:spPr/>
      <dgm:t>
        <a:bodyPr/>
        <a:lstStyle/>
        <a:p>
          <a:endParaRPr lang="tr-TR"/>
        </a:p>
      </dgm:t>
    </dgm:pt>
    <dgm:pt modelId="{3174C17E-6E9F-49A1-AC54-2CE93E8A7AE9}" type="pres">
      <dgm:prSet presAssocID="{06E96A7C-F6B9-4F4C-92AF-E1621E42DC39}" presName="pillarX" presStyleLbl="node1" presStyleIdx="2" presStyleCnt="3">
        <dgm:presLayoutVars>
          <dgm:bulletEnabled val="1"/>
        </dgm:presLayoutVars>
      </dgm:prSet>
      <dgm:spPr/>
      <dgm:t>
        <a:bodyPr/>
        <a:lstStyle/>
        <a:p>
          <a:endParaRPr lang="tr-TR"/>
        </a:p>
      </dgm:t>
    </dgm:pt>
    <dgm:pt modelId="{E617DC44-5453-4744-9A61-3D990CC4FD49}" type="pres">
      <dgm:prSet presAssocID="{687D384F-00B5-48D6-A868-52C5A67FD7FD}" presName="base" presStyleLbl="dkBgShp" presStyleIdx="1" presStyleCnt="2"/>
      <dgm:spPr/>
    </dgm:pt>
  </dgm:ptLst>
  <dgm:cxnLst>
    <dgm:cxn modelId="{514F818E-8EAE-498C-B876-0D5611C9173C}" type="presOf" srcId="{AFB55975-56D7-49AE-9433-149762C46D5A}" destId="{7C6AFD46-66A5-46A8-A647-5FAE5E781720}" srcOrd="0" destOrd="0" presId="urn:microsoft.com/office/officeart/2005/8/layout/hList3"/>
    <dgm:cxn modelId="{2FF24ECF-4B5F-4865-ACD1-50DC91F42841}" srcId="{687D384F-00B5-48D6-A868-52C5A67FD7FD}" destId="{06E96A7C-F6B9-4F4C-92AF-E1621E42DC39}" srcOrd="2" destOrd="0" parTransId="{6FA0C2D4-722F-4F33-B0D0-34A0AA1C1D43}" sibTransId="{A1D69D67-3C8A-4C03-A9EC-D3506FC47ED2}"/>
    <dgm:cxn modelId="{D0B1BC36-B35C-4675-822D-AD658CD70325}" srcId="{687D384F-00B5-48D6-A868-52C5A67FD7FD}" destId="{AFB55975-56D7-49AE-9433-149762C46D5A}" srcOrd="1" destOrd="0" parTransId="{B1AD3B86-ABD0-4337-A784-C6C534C94827}" sibTransId="{202F7471-70A6-4628-8D5E-32623C6C4388}"/>
    <dgm:cxn modelId="{2E7CCAF2-D366-4830-AF7B-20CFA102E7EA}" type="presOf" srcId="{06E96A7C-F6B9-4F4C-92AF-E1621E42DC39}" destId="{3174C17E-6E9F-49A1-AC54-2CE93E8A7AE9}" srcOrd="0" destOrd="0" presId="urn:microsoft.com/office/officeart/2005/8/layout/hList3"/>
    <dgm:cxn modelId="{CCC915AE-DBAE-4F28-ADF3-ACF2C99D34A0}" type="presOf" srcId="{5ECC4A5F-2D6F-41E4-A1BA-1B08FB797543}" destId="{E141F3C2-1C25-4F9E-9385-8E1B2B882A52}" srcOrd="0" destOrd="0" presId="urn:microsoft.com/office/officeart/2005/8/layout/hList3"/>
    <dgm:cxn modelId="{93431966-5514-47F6-93CB-C03A82EBED61}" srcId="{5ECC4A5F-2D6F-41E4-A1BA-1B08FB797543}" destId="{687D384F-00B5-48D6-A868-52C5A67FD7FD}" srcOrd="0" destOrd="0" parTransId="{9BB320FD-46B4-4C8F-819F-F5C55FCF3E5F}" sibTransId="{A021BD3B-82C2-42BD-9447-D0E379CF817C}"/>
    <dgm:cxn modelId="{6DCA2DDD-16A9-424A-948A-C2E8279012B5}" type="presOf" srcId="{9D219BAB-136D-41AA-9191-AE2D68B5A98E}" destId="{40EAB9E1-48F1-4953-9FBC-2742B775F19F}" srcOrd="0" destOrd="0" presId="urn:microsoft.com/office/officeart/2005/8/layout/hList3"/>
    <dgm:cxn modelId="{9F85FCE6-1417-47AE-B4AE-0C09592C1CC0}" type="presOf" srcId="{687D384F-00B5-48D6-A868-52C5A67FD7FD}" destId="{9599F807-BA6C-4BEE-952F-9B7D37A57425}" srcOrd="0" destOrd="0" presId="urn:microsoft.com/office/officeart/2005/8/layout/hList3"/>
    <dgm:cxn modelId="{ADB20593-BCAE-4BCF-82D6-EEF7EA69A959}" srcId="{687D384F-00B5-48D6-A868-52C5A67FD7FD}" destId="{9D219BAB-136D-41AA-9191-AE2D68B5A98E}" srcOrd="0" destOrd="0" parTransId="{DCF0E005-F4F3-4494-A9AA-2E947EC628A6}" sibTransId="{3A0BC186-1C0A-4A19-83C1-61823B5CD2D5}"/>
    <dgm:cxn modelId="{7195FFE4-76C3-460E-91A7-2AB69B4BDC7B}" type="presParOf" srcId="{E141F3C2-1C25-4F9E-9385-8E1B2B882A52}" destId="{9599F807-BA6C-4BEE-952F-9B7D37A57425}" srcOrd="0" destOrd="0" presId="urn:microsoft.com/office/officeart/2005/8/layout/hList3"/>
    <dgm:cxn modelId="{B4258338-57B2-442A-B58F-F6D30D127F9B}" type="presParOf" srcId="{E141F3C2-1C25-4F9E-9385-8E1B2B882A52}" destId="{1F53ACE8-BF36-4ABD-B64E-7859C2603CFE}" srcOrd="1" destOrd="0" presId="urn:microsoft.com/office/officeart/2005/8/layout/hList3"/>
    <dgm:cxn modelId="{B98CC0B7-BF1A-44C7-90D2-2E64C1533236}" type="presParOf" srcId="{1F53ACE8-BF36-4ABD-B64E-7859C2603CFE}" destId="{40EAB9E1-48F1-4953-9FBC-2742B775F19F}" srcOrd="0" destOrd="0" presId="urn:microsoft.com/office/officeart/2005/8/layout/hList3"/>
    <dgm:cxn modelId="{8A156751-55D2-4E82-8405-C9530169A7B0}" type="presParOf" srcId="{1F53ACE8-BF36-4ABD-B64E-7859C2603CFE}" destId="{7C6AFD46-66A5-46A8-A647-5FAE5E781720}" srcOrd="1" destOrd="0" presId="urn:microsoft.com/office/officeart/2005/8/layout/hList3"/>
    <dgm:cxn modelId="{B1E3C385-C645-463D-AB44-1442C966357A}" type="presParOf" srcId="{1F53ACE8-BF36-4ABD-B64E-7859C2603CFE}" destId="{3174C17E-6E9F-49A1-AC54-2CE93E8A7AE9}" srcOrd="2" destOrd="0" presId="urn:microsoft.com/office/officeart/2005/8/layout/hList3"/>
    <dgm:cxn modelId="{28C7FBD7-B50E-47A6-AC21-F25D31AB3204}" type="presParOf" srcId="{E141F3C2-1C25-4F9E-9385-8E1B2B882A52}" destId="{E617DC44-5453-4744-9A61-3D990CC4FD49}" srcOrd="2" destOrd="0" presId="urn:microsoft.com/office/officeart/2005/8/layout/hList3"/>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16A3E-8254-4E1C-835E-0A9BD7B195EB}" type="datetimeFigureOut">
              <a:rPr lang="tr-TR" smtClean="0"/>
              <a:pPr/>
              <a:t>25.03.2016</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BEDD4-F15C-47C6-A382-6F9BFDF8B851}" type="slidenum">
              <a:rPr lang="tr-TR" smtClean="0"/>
              <a:pPr/>
              <a:t>‹#›</a:t>
            </a:fld>
            <a:endParaRPr lang="tr-T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C4BEDD4-F15C-47C6-A382-6F9BFDF8B851}" type="slidenum">
              <a:rPr lang="tr-TR" smtClean="0"/>
              <a:pPr/>
              <a:t>14</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B92C008-A638-4C9B-B7EB-81C1A975DB8C}" type="datetimeFigureOut">
              <a:rPr lang="tr-TR" smtClean="0"/>
              <a:pPr/>
              <a:t>25.03.2016</a:t>
            </a:fld>
            <a:endParaRPr lang="tr-TR" dirty="0"/>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dirty="0"/>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D9732DD-C201-4EC3-8F94-7B34EE9DF676}"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B92C008-A638-4C9B-B7EB-81C1A975DB8C}" type="datetimeFigureOut">
              <a:rPr lang="tr-TR" smtClean="0"/>
              <a:pPr/>
              <a:t>25.03.2016</a:t>
            </a:fld>
            <a:endParaRPr lang="tr-TR" dirty="0"/>
          </a:p>
        </p:txBody>
      </p:sp>
      <p:sp>
        <p:nvSpPr>
          <p:cNvPr id="5" name="4 Altbilgi Yer Tutucusu"/>
          <p:cNvSpPr>
            <a:spLocks noGrp="1"/>
          </p:cNvSpPr>
          <p:nvPr>
            <p:ph type="ftr" sz="quarter" idx="11"/>
          </p:nvPr>
        </p:nvSpPr>
        <p:spPr/>
        <p:txBody>
          <a:bodyPr/>
          <a:lstStyle>
            <a:extLst/>
          </a:lstStyle>
          <a:p>
            <a:endParaRPr lang="tr-TR" dirty="0"/>
          </a:p>
        </p:txBody>
      </p:sp>
      <p:sp>
        <p:nvSpPr>
          <p:cNvPr id="6" name="5 Slayt Numarası Yer Tutucusu"/>
          <p:cNvSpPr>
            <a:spLocks noGrp="1"/>
          </p:cNvSpPr>
          <p:nvPr>
            <p:ph type="sldNum" sz="quarter" idx="12"/>
          </p:nvPr>
        </p:nvSpPr>
        <p:spPr/>
        <p:txBody>
          <a:bodyPr/>
          <a:lstStyle>
            <a:extLst/>
          </a:lstStyle>
          <a:p>
            <a:fld id="{1D9732DD-C201-4EC3-8F94-7B34EE9DF67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0B92C008-A638-4C9B-B7EB-81C1A975DB8C}" type="datetimeFigureOut">
              <a:rPr lang="tr-TR" smtClean="0"/>
              <a:pPr/>
              <a:t>25.03.2016</a:t>
            </a:fld>
            <a:endParaRPr lang="tr-TR" dirty="0"/>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dirty="0"/>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D9732DD-C201-4EC3-8F94-7B34EE9DF676}"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B92C008-A638-4C9B-B7EB-81C1A975DB8C}" type="datetimeFigureOut">
              <a:rPr lang="tr-TR" smtClean="0"/>
              <a:pPr/>
              <a:t>25.03.2016</a:t>
            </a:fld>
            <a:endParaRPr lang="tr-TR" dirty="0"/>
          </a:p>
        </p:txBody>
      </p:sp>
      <p:sp>
        <p:nvSpPr>
          <p:cNvPr id="5" name="4 Altbilgi Yer Tutucusu"/>
          <p:cNvSpPr>
            <a:spLocks noGrp="1"/>
          </p:cNvSpPr>
          <p:nvPr>
            <p:ph type="ftr" sz="quarter" idx="11"/>
          </p:nvPr>
        </p:nvSpPr>
        <p:spPr/>
        <p:txBody>
          <a:bodyPr/>
          <a:lstStyle>
            <a:extLst/>
          </a:lstStyle>
          <a:p>
            <a:endParaRPr lang="tr-TR" dirty="0"/>
          </a:p>
        </p:txBody>
      </p:sp>
      <p:sp>
        <p:nvSpPr>
          <p:cNvPr id="6" name="5 Slayt Numarası Yer Tutucusu"/>
          <p:cNvSpPr>
            <a:spLocks noGrp="1"/>
          </p:cNvSpPr>
          <p:nvPr>
            <p:ph type="sldNum" sz="quarter" idx="12"/>
          </p:nvPr>
        </p:nvSpPr>
        <p:spPr/>
        <p:txBody>
          <a:bodyPr/>
          <a:lstStyle>
            <a:extLst/>
          </a:lstStyle>
          <a:p>
            <a:fld id="{1D9732DD-C201-4EC3-8F94-7B34EE9DF676}"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B92C008-A638-4C9B-B7EB-81C1A975DB8C}" type="datetimeFigureOut">
              <a:rPr lang="tr-TR" smtClean="0"/>
              <a:pPr/>
              <a:t>25.03.2016</a:t>
            </a:fld>
            <a:endParaRPr lang="tr-TR" dirty="0"/>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dirty="0"/>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1D9732DD-C201-4EC3-8F94-7B34EE9DF676}"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B92C008-A638-4C9B-B7EB-81C1A975DB8C}" type="datetimeFigureOut">
              <a:rPr lang="tr-TR" smtClean="0"/>
              <a:pPr/>
              <a:t>25.03.2016</a:t>
            </a:fld>
            <a:endParaRPr lang="tr-TR" dirty="0"/>
          </a:p>
        </p:txBody>
      </p:sp>
      <p:sp>
        <p:nvSpPr>
          <p:cNvPr id="6" name="5 Altbilgi Yer Tutucusu"/>
          <p:cNvSpPr>
            <a:spLocks noGrp="1"/>
          </p:cNvSpPr>
          <p:nvPr>
            <p:ph type="ftr" sz="quarter" idx="11"/>
          </p:nvPr>
        </p:nvSpPr>
        <p:spPr/>
        <p:txBody>
          <a:bodyPr/>
          <a:lstStyle>
            <a:extLst/>
          </a:lstStyle>
          <a:p>
            <a:endParaRPr lang="tr-TR" dirty="0"/>
          </a:p>
        </p:txBody>
      </p:sp>
      <p:sp>
        <p:nvSpPr>
          <p:cNvPr id="7" name="6 Slayt Numarası Yer Tutucusu"/>
          <p:cNvSpPr>
            <a:spLocks noGrp="1"/>
          </p:cNvSpPr>
          <p:nvPr>
            <p:ph type="sldNum" sz="quarter" idx="12"/>
          </p:nvPr>
        </p:nvSpPr>
        <p:spPr/>
        <p:txBody>
          <a:bodyPr/>
          <a:lstStyle>
            <a:extLst/>
          </a:lstStyle>
          <a:p>
            <a:fld id="{1D9732DD-C201-4EC3-8F94-7B34EE9DF67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0B92C008-A638-4C9B-B7EB-81C1A975DB8C}" type="datetimeFigureOut">
              <a:rPr lang="tr-TR" smtClean="0"/>
              <a:pPr/>
              <a:t>25.03.2016</a:t>
            </a:fld>
            <a:endParaRPr lang="tr-TR" dirty="0"/>
          </a:p>
        </p:txBody>
      </p:sp>
      <p:sp>
        <p:nvSpPr>
          <p:cNvPr id="8" name="7 Altbilgi Yer Tutucusu"/>
          <p:cNvSpPr>
            <a:spLocks noGrp="1"/>
          </p:cNvSpPr>
          <p:nvPr>
            <p:ph type="ftr" sz="quarter" idx="11"/>
          </p:nvPr>
        </p:nvSpPr>
        <p:spPr/>
        <p:txBody>
          <a:bodyPr/>
          <a:lstStyle>
            <a:extLst/>
          </a:lstStyle>
          <a:p>
            <a:endParaRPr lang="tr-TR" dirty="0"/>
          </a:p>
        </p:txBody>
      </p:sp>
      <p:sp>
        <p:nvSpPr>
          <p:cNvPr id="9" name="8 Slayt Numarası Yer Tutucusu"/>
          <p:cNvSpPr>
            <a:spLocks noGrp="1"/>
          </p:cNvSpPr>
          <p:nvPr>
            <p:ph type="sldNum" sz="quarter" idx="12"/>
          </p:nvPr>
        </p:nvSpPr>
        <p:spPr/>
        <p:txBody>
          <a:bodyPr/>
          <a:lstStyle>
            <a:extLst/>
          </a:lstStyle>
          <a:p>
            <a:fld id="{1D9732DD-C201-4EC3-8F94-7B34EE9DF67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0B92C008-A638-4C9B-B7EB-81C1A975DB8C}" type="datetimeFigureOut">
              <a:rPr lang="tr-TR" smtClean="0"/>
              <a:pPr/>
              <a:t>25.03.2016</a:t>
            </a:fld>
            <a:endParaRPr lang="tr-TR" dirty="0"/>
          </a:p>
        </p:txBody>
      </p:sp>
      <p:sp>
        <p:nvSpPr>
          <p:cNvPr id="4" name="3 Altbilgi Yer Tutucusu"/>
          <p:cNvSpPr>
            <a:spLocks noGrp="1"/>
          </p:cNvSpPr>
          <p:nvPr>
            <p:ph type="ftr" sz="quarter" idx="11"/>
          </p:nvPr>
        </p:nvSpPr>
        <p:spPr/>
        <p:txBody>
          <a:bodyPr/>
          <a:lstStyle>
            <a:extLst/>
          </a:lstStyle>
          <a:p>
            <a:endParaRPr lang="tr-TR" dirty="0"/>
          </a:p>
        </p:txBody>
      </p:sp>
      <p:sp>
        <p:nvSpPr>
          <p:cNvPr id="5" name="4 Slayt Numarası Yer Tutucusu"/>
          <p:cNvSpPr>
            <a:spLocks noGrp="1"/>
          </p:cNvSpPr>
          <p:nvPr>
            <p:ph type="sldNum" sz="quarter" idx="12"/>
          </p:nvPr>
        </p:nvSpPr>
        <p:spPr/>
        <p:txBody>
          <a:bodyPr/>
          <a:lstStyle>
            <a:extLst/>
          </a:lstStyle>
          <a:p>
            <a:fld id="{1D9732DD-C201-4EC3-8F94-7B34EE9DF67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0B92C008-A638-4C9B-B7EB-81C1A975DB8C}" type="datetimeFigureOut">
              <a:rPr lang="tr-TR" smtClean="0"/>
              <a:pPr/>
              <a:t>25.03.2016</a:t>
            </a:fld>
            <a:endParaRPr lang="tr-TR" dirty="0"/>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dirty="0"/>
          </a:p>
        </p:txBody>
      </p:sp>
      <p:sp>
        <p:nvSpPr>
          <p:cNvPr id="4" name="3 Slayt Numarası Yer Tutucusu"/>
          <p:cNvSpPr>
            <a:spLocks noGrp="1"/>
          </p:cNvSpPr>
          <p:nvPr>
            <p:ph type="sldNum" sz="quarter" idx="12"/>
          </p:nvPr>
        </p:nvSpPr>
        <p:spPr/>
        <p:txBody>
          <a:bodyPr/>
          <a:lstStyle>
            <a:extLst/>
          </a:lstStyle>
          <a:p>
            <a:fld id="{1D9732DD-C201-4EC3-8F94-7B34EE9DF67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B92C008-A638-4C9B-B7EB-81C1A975DB8C}" type="datetimeFigureOut">
              <a:rPr lang="tr-TR" smtClean="0"/>
              <a:pPr/>
              <a:t>25.03.2016</a:t>
            </a:fld>
            <a:endParaRPr lang="tr-TR" dirty="0"/>
          </a:p>
        </p:txBody>
      </p:sp>
      <p:sp>
        <p:nvSpPr>
          <p:cNvPr id="6" name="5 Altbilgi Yer Tutucusu"/>
          <p:cNvSpPr>
            <a:spLocks noGrp="1"/>
          </p:cNvSpPr>
          <p:nvPr>
            <p:ph type="ftr" sz="quarter" idx="11"/>
          </p:nvPr>
        </p:nvSpPr>
        <p:spPr/>
        <p:txBody>
          <a:bodyPr/>
          <a:lstStyle>
            <a:extLst/>
          </a:lstStyle>
          <a:p>
            <a:endParaRPr lang="tr-TR" dirty="0"/>
          </a:p>
        </p:txBody>
      </p:sp>
      <p:sp>
        <p:nvSpPr>
          <p:cNvPr id="7" name="6 Slayt Numarası Yer Tutucusu"/>
          <p:cNvSpPr>
            <a:spLocks noGrp="1"/>
          </p:cNvSpPr>
          <p:nvPr>
            <p:ph type="sldNum" sz="quarter" idx="12"/>
          </p:nvPr>
        </p:nvSpPr>
        <p:spPr/>
        <p:txBody>
          <a:bodyPr/>
          <a:lstStyle>
            <a:extLst/>
          </a:lstStyle>
          <a:p>
            <a:fld id="{1D9732DD-C201-4EC3-8F94-7B34EE9DF67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0B92C008-A638-4C9B-B7EB-81C1A975DB8C}" type="datetimeFigureOut">
              <a:rPr lang="tr-TR" smtClean="0"/>
              <a:pPr/>
              <a:t>25.03.2016</a:t>
            </a:fld>
            <a:endParaRPr lang="tr-TR" dirty="0"/>
          </a:p>
        </p:txBody>
      </p:sp>
      <p:sp>
        <p:nvSpPr>
          <p:cNvPr id="6" name="5 Altbilgi Yer Tutucusu"/>
          <p:cNvSpPr>
            <a:spLocks noGrp="1"/>
          </p:cNvSpPr>
          <p:nvPr>
            <p:ph type="ftr" sz="quarter" idx="11"/>
          </p:nvPr>
        </p:nvSpPr>
        <p:spPr/>
        <p:txBody>
          <a:bodyPr/>
          <a:lstStyle>
            <a:extLst/>
          </a:lstStyle>
          <a:p>
            <a:endParaRPr lang="tr-TR" dirty="0"/>
          </a:p>
        </p:txBody>
      </p:sp>
      <p:sp>
        <p:nvSpPr>
          <p:cNvPr id="7" name="6 Slayt Numarası Yer Tutucusu"/>
          <p:cNvSpPr>
            <a:spLocks noGrp="1"/>
          </p:cNvSpPr>
          <p:nvPr>
            <p:ph type="sldNum" sz="quarter" idx="12"/>
          </p:nvPr>
        </p:nvSpPr>
        <p:spPr/>
        <p:txBody>
          <a:bodyPr/>
          <a:lstStyle>
            <a:extLst/>
          </a:lstStyle>
          <a:p>
            <a:fld id="{1D9732DD-C201-4EC3-8F94-7B34EE9DF676}" type="slidenum">
              <a:rPr lang="tr-TR" smtClean="0"/>
              <a:pPr/>
              <a:t>‹#›</a:t>
            </a:fld>
            <a:endParaRPr lang="tr-TR" dirty="0"/>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dirty="0"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B92C008-A638-4C9B-B7EB-81C1A975DB8C}" type="datetimeFigureOut">
              <a:rPr lang="tr-TR" smtClean="0"/>
              <a:pPr/>
              <a:t>25.03.2016</a:t>
            </a:fld>
            <a:endParaRPr lang="tr-TR" dirty="0"/>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dirty="0"/>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D9732DD-C201-4EC3-8F94-7B34EE9DF67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ktu.edu.tr/dosyalar/aile_68c3a.ppt" TargetMode="External"/><Relationship Id="rId2" Type="http://schemas.openxmlformats.org/officeDocument/2006/relationships/hyperlink" Target="http://tip.kocaeli.edu.tr/docs/ders_notlari/u_tural/anksiyete.pdf"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714489"/>
            <a:ext cx="7772400" cy="2786082"/>
          </a:xfrm>
        </p:spPr>
        <p:txBody>
          <a:bodyPr/>
          <a:lstStyle/>
          <a:p>
            <a:r>
              <a:rPr lang="tr-TR" dirty="0" smtClean="0"/>
              <a:t>ANKSİYETE(KAYGI) BOZUKLUKLARI</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 </a:t>
            </a:r>
          </a:p>
          <a:p>
            <a:pPr>
              <a:buFont typeface="Wingdings" pitchFamily="2" charset="2"/>
              <a:buChar char="§"/>
            </a:pPr>
            <a:r>
              <a:rPr lang="tr-TR" dirty="0" smtClean="0"/>
              <a:t>Her yaşta görülebilirse de, hastalığın başlangıcı genellikle adölesan dönemin sonu ile genç erişkinlik döneminin başlangıcı olan 20’li yaşlara denk gelmektedir.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7239000" cy="1143000"/>
          </a:xfrm>
        </p:spPr>
        <p:txBody>
          <a:bodyPr>
            <a:normAutofit fontScale="90000"/>
          </a:bodyPr>
          <a:lstStyle/>
          <a:p>
            <a:r>
              <a:rPr lang="tr-TR" dirty="0" smtClean="0"/>
              <a:t>BİRİNCİ BASAMAKTA RUHSAL BOZUKLUKLARLA KARŞILAŞMA SIKLIĞI</a:t>
            </a:r>
            <a:endParaRPr lang="tr-TR" dirty="0"/>
          </a:p>
        </p:txBody>
      </p:sp>
      <p:graphicFrame>
        <p:nvGraphicFramePr>
          <p:cNvPr id="4" name="3 İçerik Yer Tutucusu"/>
          <p:cNvGraphicFramePr>
            <a:graphicFrameLocks noGrp="1"/>
          </p:cNvGraphicFramePr>
          <p:nvPr>
            <p:ph idx="1"/>
          </p:nvPr>
        </p:nvGraphicFramePr>
        <p:xfrm>
          <a:off x="285720" y="185736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00108"/>
            <a:ext cx="8229600" cy="1214446"/>
          </a:xfrm>
        </p:spPr>
        <p:txBody>
          <a:bodyPr>
            <a:normAutofit fontScale="90000"/>
          </a:bodyPr>
          <a:lstStyle/>
          <a:p>
            <a:r>
              <a:rPr lang="tr-TR" dirty="0" smtClean="0"/>
              <a:t>ANKSİYETE BOZUKLUKLARINDA NE ZAMAN PSİKİYATRİ ÜNİTESİNE SEVK ETMELİYİZ?</a:t>
            </a:r>
            <a:br>
              <a:rPr lang="tr-TR" dirty="0" smtClean="0"/>
            </a:br>
            <a:endParaRPr lang="tr-TR" dirty="0"/>
          </a:p>
        </p:txBody>
      </p:sp>
      <p:graphicFrame>
        <p:nvGraphicFramePr>
          <p:cNvPr id="7" name="6 İçerik Yer Tutucusu"/>
          <p:cNvGraphicFramePr>
            <a:graphicFrameLocks noGrp="1"/>
          </p:cNvGraphicFramePr>
          <p:nvPr>
            <p:ph idx="1"/>
          </p:nvPr>
        </p:nvGraphicFramePr>
        <p:xfrm>
          <a:off x="285720" y="185736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ANKSİYETENİN ÇEŞİTLERİ</a:t>
            </a:r>
            <a:endParaRPr lang="tr-TR" dirty="0"/>
          </a:p>
        </p:txBody>
      </p:sp>
      <p:sp>
        <p:nvSpPr>
          <p:cNvPr id="3" name="2 İçerik Yer Tutucusu"/>
          <p:cNvSpPr>
            <a:spLocks noGrp="1"/>
          </p:cNvSpPr>
          <p:nvPr>
            <p:ph idx="1"/>
          </p:nvPr>
        </p:nvSpPr>
        <p:spPr>
          <a:xfrm>
            <a:off x="142844" y="1643050"/>
            <a:ext cx="8229600" cy="4525963"/>
          </a:xfrm>
        </p:spPr>
        <p:txBody>
          <a:bodyPr/>
          <a:lstStyle/>
          <a:p>
            <a:pPr>
              <a:buNone/>
            </a:pPr>
            <a:endParaRPr lang="tr-TR" dirty="0" smtClean="0"/>
          </a:p>
          <a:p>
            <a:pPr>
              <a:buNone/>
            </a:pPr>
            <a:r>
              <a:rPr lang="tr-TR" b="1" dirty="0" smtClean="0"/>
              <a:t>PANİK BOZUKLUK:</a:t>
            </a:r>
          </a:p>
          <a:p>
            <a:pPr>
              <a:buNone/>
            </a:pPr>
            <a:r>
              <a:rPr lang="tr-TR" dirty="0" smtClean="0"/>
              <a:t>      </a:t>
            </a:r>
          </a:p>
          <a:p>
            <a:pPr>
              <a:buNone/>
            </a:pPr>
            <a:r>
              <a:rPr lang="tr-TR" dirty="0" smtClean="0"/>
              <a:t>    Panik bozukluk tekrarlayan,beklenmedik panik </a:t>
            </a:r>
          </a:p>
          <a:p>
            <a:pPr>
              <a:buNone/>
            </a:pPr>
            <a:r>
              <a:rPr lang="tr-TR" dirty="0" smtClean="0"/>
              <a:t>hecelemelerin ciddi sıkıntı ve işlevsellik kaybına yol</a:t>
            </a:r>
          </a:p>
          <a:p>
            <a:pPr>
              <a:buNone/>
            </a:pPr>
            <a:r>
              <a:rPr lang="tr-TR" dirty="0" smtClean="0"/>
              <a:t>açtığı bir hastalıktır.Özellikle agorafobiyle komplike</a:t>
            </a:r>
          </a:p>
          <a:p>
            <a:pPr>
              <a:buNone/>
            </a:pPr>
            <a:r>
              <a:rPr lang="tr-TR" dirty="0" smtClean="0"/>
              <a:t>olduğu zaman hayat kalitesi düşer.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dirty="0" smtClean="0"/>
              <a:t>PANİK BOZUKLUK NEDENLERİ/YATKINLIK ETKENLERİ</a:t>
            </a:r>
            <a:endParaRPr lang="tr-TR" sz="3600" dirty="0"/>
          </a:p>
        </p:txBody>
      </p:sp>
      <p:graphicFrame>
        <p:nvGraphicFramePr>
          <p:cNvPr id="4" name="3 Diyagram"/>
          <p:cNvGraphicFramePr/>
          <p:nvPr/>
        </p:nvGraphicFramePr>
        <p:xfrm>
          <a:off x="500034" y="1643050"/>
          <a:ext cx="7000892"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PANİK BOZUKLUK BELİRTİLERİ</a:t>
            </a:r>
            <a:endParaRPr lang="tr-TR" sz="4000" dirty="0"/>
          </a:p>
        </p:txBody>
      </p:sp>
      <p:graphicFrame>
        <p:nvGraphicFramePr>
          <p:cNvPr id="4" name="3 İçerik Yer Tutucusu"/>
          <p:cNvGraphicFramePr>
            <a:graphicFrameLocks noGrp="1"/>
          </p:cNvGraphicFramePr>
          <p:nvPr>
            <p:ph idx="1"/>
          </p:nvPr>
        </p:nvGraphicFramePr>
        <p:xfrm>
          <a:off x="0" y="164305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t>PANİK BOZUKLUK GELİŞME-GİDİŞAT</a:t>
            </a:r>
            <a:endParaRPr lang="tr-TR" sz="4000" dirty="0"/>
          </a:p>
        </p:txBody>
      </p:sp>
      <p:sp>
        <p:nvSpPr>
          <p:cNvPr id="3" name="2 İçerik Yer Tutucusu"/>
          <p:cNvSpPr>
            <a:spLocks noGrp="1"/>
          </p:cNvSpPr>
          <p:nvPr>
            <p:ph idx="1"/>
          </p:nvPr>
        </p:nvSpPr>
        <p:spPr/>
        <p:txBody>
          <a:bodyPr>
            <a:normAutofit/>
          </a:bodyPr>
          <a:lstStyle/>
          <a:p>
            <a:pPr>
              <a:buFont typeface="Wingdings" pitchFamily="2" charset="2"/>
              <a:buChar char="§"/>
            </a:pPr>
            <a:r>
              <a:rPr lang="tr-TR" dirty="0" smtClean="0"/>
              <a:t> Genellikle adölesan dönemin sonu ile genç erişkinlikte başlar.</a:t>
            </a:r>
          </a:p>
          <a:p>
            <a:pPr>
              <a:buFont typeface="Wingdings" pitchFamily="2" charset="2"/>
              <a:buChar char="§"/>
            </a:pPr>
            <a:r>
              <a:rPr lang="tr-TR" dirty="0" smtClean="0"/>
              <a:t>Tekrarlanabilen kronik bir hastalıktır.</a:t>
            </a:r>
          </a:p>
          <a:p>
            <a:pPr>
              <a:buFont typeface="Wingdings" pitchFamily="2" charset="2"/>
              <a:buChar char="§"/>
            </a:pPr>
            <a:r>
              <a:rPr lang="tr-TR" dirty="0" smtClean="0"/>
              <a:t> Erken tanı konur ve iyi tedavi edilirse (kognitif davranışcı terapiler) tedavi şansı artmaktadır. </a:t>
            </a:r>
          </a:p>
          <a:p>
            <a:pPr>
              <a:buFont typeface="Wingdings" pitchFamily="2" charset="2"/>
              <a:buChar char="§"/>
            </a:pPr>
            <a:r>
              <a:rPr lang="tr-TR" dirty="0" smtClean="0"/>
              <a:t>8 yıllık bir izlem çalışmasında </a:t>
            </a:r>
          </a:p>
          <a:p>
            <a:pPr>
              <a:buNone/>
            </a:pPr>
            <a:r>
              <a:rPr lang="tr-TR" dirty="0" smtClean="0"/>
              <a:t>Agorafobisizlerde iyileşme %70’i aşarken, </a:t>
            </a:r>
          </a:p>
          <a:p>
            <a:pPr>
              <a:buNone/>
            </a:pPr>
            <a:r>
              <a:rPr lang="tr-TR" dirty="0" smtClean="0"/>
              <a:t>Agorafobililerde iyileşme oranı %40’lardadır.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idx="1"/>
          </p:nvPr>
        </p:nvSpPr>
        <p:spPr>
          <a:xfrm>
            <a:off x="0" y="571480"/>
            <a:ext cx="8229600" cy="5626100"/>
          </a:xfrm>
        </p:spPr>
        <p:txBody>
          <a:bodyPr>
            <a:normAutofit/>
          </a:bodyPr>
          <a:lstStyle/>
          <a:p>
            <a:pPr>
              <a:buFont typeface="Wingdings" pitchFamily="2" charset="2"/>
              <a:buChar char="§"/>
            </a:pPr>
            <a:r>
              <a:rPr lang="tr-TR" dirty="0" smtClean="0"/>
              <a:t> Yine de hastaların en az 1 yıl süreyle takip edildiği çalışmaların gözden geçirildiği bir çalışmada PB olan hastaların tam remisyon oranları %34-80, fobik kaçınmada %18-64 arasında remisyon olduğu bildirilmiştir. Benzer şekilde kadınlarda hastalık seyrinin daha kötü olduğu kabul edilmektedir. Tedaviye BDT (bilişsel davranışçı tedavi) eklenmesi uzun dönemde hastalığın tekrar etme olasılığını azaltmaktadır. Buna karşılık hastaların tümü bilişsel davranışcı tedaviye uyum sağlayamamakta ya da doyurucu yanıt veremediği (%40) akılda tutulmalıdır.</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t>PANİK BOZUKLUK GÖRÜLME SIKLIĞI</a:t>
            </a:r>
            <a:endParaRPr lang="tr-TR" sz="4000" dirty="0"/>
          </a:p>
        </p:txBody>
      </p:sp>
      <p:sp>
        <p:nvSpPr>
          <p:cNvPr id="3" name="2 İçerik Yer Tutucusu"/>
          <p:cNvSpPr>
            <a:spLocks noGrp="1"/>
          </p:cNvSpPr>
          <p:nvPr>
            <p:ph idx="1"/>
          </p:nvPr>
        </p:nvSpPr>
        <p:spPr/>
        <p:txBody>
          <a:bodyPr>
            <a:normAutofit lnSpcReduction="10000"/>
          </a:bodyPr>
          <a:lstStyle/>
          <a:p>
            <a:pPr>
              <a:buFont typeface="Wingdings" pitchFamily="2" charset="2"/>
              <a:buChar char="§"/>
            </a:pPr>
            <a:r>
              <a:rPr lang="tr-TR" dirty="0" smtClean="0"/>
              <a:t>Panik bozukluğu ölçütlerini karşılamadan sadece panik atağı yaygınlığı daha yüksektir (%4.8–8.5). Hatta toplumda %20’lere ulaşan rakamlar da yaşam boyu panik atağı sıklığı için bildirilmektedir. Bundan başka denge bozukluğu için; </a:t>
            </a:r>
          </a:p>
          <a:p>
            <a:pPr>
              <a:buFont typeface="Wingdings" pitchFamily="2" charset="2"/>
              <a:buChar char="v"/>
            </a:pPr>
            <a:r>
              <a:rPr lang="tr-TR" dirty="0" smtClean="0"/>
              <a:t>nöroloji ya da KBB polikliniklerine başvuran hastalarda PB sıklığı %15, </a:t>
            </a:r>
          </a:p>
          <a:p>
            <a:pPr>
              <a:buFont typeface="Wingdings" pitchFamily="2" charset="2"/>
              <a:buChar char="v"/>
            </a:pPr>
            <a:r>
              <a:rPr lang="tr-TR" dirty="0" smtClean="0"/>
              <a:t>kardiyoloji polikliniklerinde ise PB sıklığı %16 olarak bulunmuştur. </a:t>
            </a:r>
          </a:p>
          <a:p>
            <a:pPr>
              <a:buFont typeface="Wingdings" pitchFamily="2" charset="2"/>
              <a:buChar char="v"/>
            </a:pPr>
            <a:r>
              <a:rPr lang="tr-TR" dirty="0" smtClean="0"/>
              <a:t>PB olgularının en az </a:t>
            </a:r>
            <a:r>
              <a:rPr lang="tr-TR" sz="2800" dirty="0" smtClean="0"/>
              <a:t>¾ ‘ü</a:t>
            </a:r>
            <a:r>
              <a:rPr lang="tr-TR" dirty="0" smtClean="0"/>
              <a:t>nde agorafobi tabloya eşlik etmektedir.</a:t>
            </a:r>
            <a:endParaRPr lang="tr-TR" dirty="0"/>
          </a:p>
        </p:txBody>
      </p:sp>
      <p:graphicFrame>
        <p:nvGraphicFramePr>
          <p:cNvPr id="4" name="3 Grafik"/>
          <p:cNvGraphicFramePr/>
          <p:nvPr/>
        </p:nvGraphicFramePr>
        <p:xfrm>
          <a:off x="6596066" y="214290"/>
          <a:ext cx="2547934" cy="17145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PANİK BOZUKLUK TEDAVİSİ</a:t>
            </a:r>
            <a:endParaRPr lang="tr-TR" sz="4000" dirty="0"/>
          </a:p>
        </p:txBody>
      </p:sp>
      <p:sp>
        <p:nvSpPr>
          <p:cNvPr id="3" name="2 İçerik Yer Tutucusu"/>
          <p:cNvSpPr>
            <a:spLocks noGrp="1"/>
          </p:cNvSpPr>
          <p:nvPr>
            <p:ph idx="1"/>
          </p:nvPr>
        </p:nvSpPr>
        <p:spPr/>
        <p:txBody>
          <a:bodyPr/>
          <a:lstStyle/>
          <a:p>
            <a:pPr>
              <a:buFont typeface="Wingdings" pitchFamily="2" charset="2"/>
              <a:buChar char="§"/>
            </a:pPr>
            <a:endParaRPr lang="tr-TR" dirty="0" smtClean="0"/>
          </a:p>
          <a:p>
            <a:pPr>
              <a:buFont typeface="Wingdings" pitchFamily="2" charset="2"/>
              <a:buChar char="§"/>
            </a:pPr>
            <a:r>
              <a:rPr lang="tr-TR" dirty="0" smtClean="0"/>
              <a:t> Panik Bozukluk tedavisinde ise yine bilişsel davranışçı terapi ilk seçenektir; ilaç kullanımı düşünülüyorsa SSRI’lar tercih edilmelidir.</a:t>
            </a:r>
            <a:endParaRPr lang="tr-TR" dirty="0"/>
          </a:p>
        </p:txBody>
      </p:sp>
      <p:pic>
        <p:nvPicPr>
          <p:cNvPr id="4" name="3 Resim" descr="1280x720-yjE.jpg"/>
          <p:cNvPicPr>
            <a:picLocks noChangeAspect="1"/>
          </p:cNvPicPr>
          <p:nvPr/>
        </p:nvPicPr>
        <p:blipFill>
          <a:blip r:embed="rId2"/>
          <a:stretch>
            <a:fillRect/>
          </a:stretch>
        </p:blipFill>
        <p:spPr>
          <a:xfrm>
            <a:off x="1071538" y="4214818"/>
            <a:ext cx="2920988" cy="1643056"/>
          </a:xfrm>
          <a:prstGeom prst="rect">
            <a:avLst/>
          </a:prstGeom>
        </p:spPr>
      </p:pic>
      <p:pic>
        <p:nvPicPr>
          <p:cNvPr id="5" name="4 Resim" descr="indir.jpg"/>
          <p:cNvPicPr>
            <a:picLocks noChangeAspect="1"/>
          </p:cNvPicPr>
          <p:nvPr/>
        </p:nvPicPr>
        <p:blipFill>
          <a:blip r:embed="rId3"/>
          <a:stretch>
            <a:fillRect/>
          </a:stretch>
        </p:blipFill>
        <p:spPr>
          <a:xfrm>
            <a:off x="4857752" y="4214818"/>
            <a:ext cx="2533649" cy="16139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İÇİNDEKİLER</a:t>
            </a:r>
            <a:endParaRPr lang="tr-TR" dirty="0"/>
          </a:p>
        </p:txBody>
      </p:sp>
      <p:sp>
        <p:nvSpPr>
          <p:cNvPr id="3" name="2 İçerik Yer Tutucusu"/>
          <p:cNvSpPr>
            <a:spLocks noGrp="1"/>
          </p:cNvSpPr>
          <p:nvPr>
            <p:ph idx="1"/>
          </p:nvPr>
        </p:nvSpPr>
        <p:spPr/>
        <p:txBody>
          <a:bodyPr>
            <a:normAutofit fontScale="92500"/>
          </a:bodyPr>
          <a:lstStyle/>
          <a:p>
            <a:pPr>
              <a:buFont typeface="Wingdings" pitchFamily="2" charset="2"/>
              <a:buChar char="Ø"/>
            </a:pPr>
            <a:r>
              <a:rPr lang="tr-TR" sz="3000" dirty="0" smtClean="0"/>
              <a:t>ANKSİYETE NEDİR?</a:t>
            </a:r>
          </a:p>
          <a:p>
            <a:pPr>
              <a:buFont typeface="Wingdings" pitchFamily="2" charset="2"/>
              <a:buChar char="Ø"/>
            </a:pPr>
            <a:r>
              <a:rPr lang="tr-TR" sz="3000" dirty="0" smtClean="0"/>
              <a:t>ANKSİYETENİN PERİFERİK BELİRTİLERİ</a:t>
            </a:r>
          </a:p>
          <a:p>
            <a:pPr>
              <a:buFont typeface="Wingdings" pitchFamily="2" charset="2"/>
              <a:buChar char="Ø"/>
            </a:pPr>
            <a:r>
              <a:rPr lang="tr-TR" sz="3000" dirty="0" smtClean="0"/>
              <a:t>ANKSİYETEYİ TETİKLEYEN DURUMLAR</a:t>
            </a:r>
          </a:p>
          <a:p>
            <a:pPr>
              <a:buFont typeface="Wingdings" pitchFamily="2" charset="2"/>
              <a:buChar char="Ø"/>
            </a:pPr>
            <a:r>
              <a:rPr lang="tr-TR" sz="3000" dirty="0" smtClean="0"/>
              <a:t>HASTALAR ANKSİTEYİ NASIL TARİF EDERLER?</a:t>
            </a:r>
          </a:p>
          <a:p>
            <a:pPr>
              <a:buFont typeface="Wingdings" pitchFamily="2" charset="2"/>
              <a:buChar char="Ø"/>
            </a:pPr>
            <a:r>
              <a:rPr lang="tr-TR" sz="3000" dirty="0" smtClean="0"/>
              <a:t>ANKSİYETENİN GÖRÜLME SIKLIĞI</a:t>
            </a:r>
          </a:p>
          <a:p>
            <a:pPr>
              <a:buFont typeface="Wingdings" pitchFamily="2" charset="2"/>
              <a:buChar char="Ø"/>
            </a:pPr>
            <a:r>
              <a:rPr lang="tr-TR" sz="3000" dirty="0" smtClean="0"/>
              <a:t>1.BASAMAKTA RUHSAL BOZUKLUKLAR İLE KARŞILAŞMA SIKLIĞI</a:t>
            </a:r>
          </a:p>
          <a:p>
            <a:pPr>
              <a:buFont typeface="Wingdings" pitchFamily="2" charset="2"/>
              <a:buChar char="Ø"/>
            </a:pPr>
            <a:r>
              <a:rPr lang="tr-TR" sz="3000" dirty="0" smtClean="0"/>
              <a:t>ANKSİYETE BOZUKLUKLARINDA NE ZAMAN PSİKİYATRİ ÜNİTESİNE SEVK ETMELİYİZ?</a:t>
            </a:r>
          </a:p>
          <a:p>
            <a:pPr>
              <a:buFont typeface="Wingdings" pitchFamily="2" charset="2"/>
              <a:buChar char="Ø"/>
            </a:pPr>
            <a:endParaRPr lang="tr-TR" dirty="0" smtClean="0"/>
          </a:p>
          <a:p>
            <a:pPr marL="514350" indent="-514350">
              <a:buNone/>
            </a:pPr>
            <a:endParaRPr lang="tr-TR"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00100" y="428604"/>
            <a:ext cx="3429024" cy="785810"/>
          </a:xfrm>
        </p:spPr>
        <p:txBody>
          <a:bodyPr>
            <a:normAutofit/>
          </a:bodyPr>
          <a:lstStyle/>
          <a:p>
            <a:r>
              <a:rPr lang="tr-TR" sz="3200" b="1" dirty="0" smtClean="0"/>
              <a:t>AGORAFOBİ</a:t>
            </a:r>
            <a:endParaRPr lang="tr-TR" sz="3200" b="1" dirty="0"/>
          </a:p>
        </p:txBody>
      </p:sp>
      <p:sp>
        <p:nvSpPr>
          <p:cNvPr id="3" name="2 İçerik Yer Tutucusu"/>
          <p:cNvSpPr>
            <a:spLocks noGrp="1"/>
          </p:cNvSpPr>
          <p:nvPr>
            <p:ph idx="1"/>
          </p:nvPr>
        </p:nvSpPr>
        <p:spPr/>
        <p:txBody>
          <a:bodyPr>
            <a:normAutofit fontScale="92500" lnSpcReduction="20000"/>
          </a:bodyPr>
          <a:lstStyle/>
          <a:p>
            <a:pPr>
              <a:buFont typeface="Wingdings" pitchFamily="2" charset="2"/>
              <a:buChar char="§"/>
            </a:pPr>
            <a:r>
              <a:rPr lang="tr-TR" dirty="0" smtClean="0"/>
              <a:t>Kalabalık ortamlarda yalnız kalma korkusu ve panik çıkma sırasında çıkmanın kolay olmayacağı yerlerden kaçınma vardır.</a:t>
            </a:r>
          </a:p>
          <a:p>
            <a:pPr>
              <a:buNone/>
            </a:pPr>
            <a:endParaRPr lang="tr-TR" dirty="0" smtClean="0"/>
          </a:p>
          <a:p>
            <a:pPr>
              <a:buFont typeface="Wingdings" pitchFamily="2" charset="2"/>
              <a:buChar char="§"/>
            </a:pPr>
            <a:r>
              <a:rPr lang="tr-TR" dirty="0" smtClean="0"/>
              <a:t>Aşağıdaki beş durumdan ikisi ya da daha fazlası ile ilgili olarak belirgin kaygı ve korku duyma:</a:t>
            </a:r>
          </a:p>
          <a:p>
            <a:pPr>
              <a:buNone/>
            </a:pPr>
            <a:endParaRPr lang="tr-TR" dirty="0" smtClean="0"/>
          </a:p>
          <a:p>
            <a:pPr>
              <a:buFont typeface="Wingdings" pitchFamily="2" charset="2"/>
              <a:buChar char="ü"/>
            </a:pPr>
            <a:r>
              <a:rPr lang="tr-TR" sz="2800" dirty="0" smtClean="0"/>
              <a:t>Toplu taşıma araçlarını kullanma</a:t>
            </a:r>
          </a:p>
          <a:p>
            <a:pPr>
              <a:buFont typeface="Wingdings" pitchFamily="2" charset="2"/>
              <a:buChar char="ü"/>
            </a:pPr>
            <a:r>
              <a:rPr lang="tr-TR" sz="2800" dirty="0" smtClean="0"/>
              <a:t>Açık alanda kalma</a:t>
            </a:r>
          </a:p>
          <a:p>
            <a:pPr>
              <a:buFont typeface="Wingdings" pitchFamily="2" charset="2"/>
              <a:buChar char="ü"/>
            </a:pPr>
            <a:r>
              <a:rPr lang="tr-TR" sz="2800" dirty="0" smtClean="0"/>
              <a:t>Kapalı yerde bulunma</a:t>
            </a:r>
          </a:p>
          <a:p>
            <a:pPr>
              <a:buFont typeface="Wingdings" pitchFamily="2" charset="2"/>
              <a:buChar char="ü"/>
            </a:pPr>
            <a:r>
              <a:rPr lang="tr-TR" sz="2800" dirty="0" smtClean="0"/>
              <a:t>Sırada bekleme ya da kalabalık yerde bulunma</a:t>
            </a:r>
          </a:p>
          <a:p>
            <a:pPr>
              <a:buFont typeface="Wingdings" pitchFamily="2" charset="2"/>
              <a:buChar char="ü"/>
            </a:pPr>
            <a:r>
              <a:rPr lang="tr-TR" sz="2800" dirty="0" smtClean="0"/>
              <a:t>Tek başına evin dışında bulunma</a:t>
            </a:r>
            <a:endParaRPr lang="tr-TR" sz="2800" dirty="0"/>
          </a:p>
        </p:txBody>
      </p:sp>
      <p:pic>
        <p:nvPicPr>
          <p:cNvPr id="4" name="3 Resim" descr="insanlarin-10-buyuk-korkusu-10.jpg"/>
          <p:cNvPicPr>
            <a:picLocks noChangeAspect="1"/>
          </p:cNvPicPr>
          <p:nvPr/>
        </p:nvPicPr>
        <p:blipFill>
          <a:blip r:embed="rId2"/>
          <a:stretch>
            <a:fillRect/>
          </a:stretch>
        </p:blipFill>
        <p:spPr>
          <a:xfrm>
            <a:off x="3643306" y="214290"/>
            <a:ext cx="3857652" cy="1143008"/>
          </a:xfrm>
          <a:prstGeom prst="rect">
            <a:avLst/>
          </a:prstGeom>
        </p:spPr>
      </p:pic>
      <p:pic>
        <p:nvPicPr>
          <p:cNvPr id="5" name="4 Resim" descr="panik3.jpg"/>
          <p:cNvPicPr>
            <a:picLocks noChangeAspect="1"/>
          </p:cNvPicPr>
          <p:nvPr/>
        </p:nvPicPr>
        <p:blipFill>
          <a:blip r:embed="rId3"/>
          <a:stretch>
            <a:fillRect/>
          </a:stretch>
        </p:blipFill>
        <p:spPr>
          <a:xfrm>
            <a:off x="6500826" y="3786190"/>
            <a:ext cx="2381255" cy="28432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357166"/>
            <a:ext cx="8229600" cy="6215106"/>
          </a:xfrm>
        </p:spPr>
        <p:txBody>
          <a:bodyPr>
            <a:normAutofit/>
          </a:bodyPr>
          <a:lstStyle/>
          <a:p>
            <a:pPr>
              <a:buFont typeface="Wingdings" pitchFamily="2" charset="2"/>
              <a:buChar char="§"/>
            </a:pPr>
            <a:r>
              <a:rPr lang="tr-TR" dirty="0" smtClean="0"/>
              <a:t>Kişi,kaçmanın güç olabileceğini ya da panik benzeri belirtilerin olması durumunda yardım alamayabileceğini düşündüğü için bu tür durumlardan kaçınır.</a:t>
            </a:r>
          </a:p>
          <a:p>
            <a:pPr>
              <a:buFont typeface="Wingdings" pitchFamily="2" charset="2"/>
              <a:buChar char="§"/>
            </a:pPr>
            <a:r>
              <a:rPr lang="tr-TR" dirty="0" smtClean="0"/>
              <a:t>Korku,kaygı ve kaçınma sürekli bir durumdur, </a:t>
            </a:r>
            <a:r>
              <a:rPr lang="tr-TR" u="sng" dirty="0" smtClean="0"/>
              <a:t>en az 6 ay sürer.</a:t>
            </a:r>
          </a:p>
          <a:p>
            <a:pPr>
              <a:buFont typeface="Wingdings" pitchFamily="2" charset="2"/>
              <a:buChar char="§"/>
            </a:pPr>
            <a:r>
              <a:rPr lang="tr-TR" dirty="0" smtClean="0"/>
              <a:t>Korku,kaygı ya da kaçınma klinik açıdan belirgin bir sıkıntıya veya toplumsal işle ilgili alanlarda işlevsellikte düşmeye neden olur.</a:t>
            </a:r>
          </a:p>
          <a:p>
            <a:pPr>
              <a:buFont typeface="Wingdings" pitchFamily="2" charset="2"/>
              <a:buChar char="§"/>
            </a:pPr>
            <a:r>
              <a:rPr lang="tr-TR" dirty="0" smtClean="0"/>
              <a:t>Sağlığı ilgilendiren başka bir durum varsa korku,kaygı,kaçınma görülebilir.Bu durum ruhsal bozukluğun belirtileri ile açıklanamaz.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643306" y="1357298"/>
            <a:ext cx="4286280" cy="4857784"/>
          </a:xfrm>
        </p:spPr>
        <p:txBody>
          <a:bodyPr>
            <a:normAutofit/>
          </a:bodyPr>
          <a:lstStyle/>
          <a:p>
            <a:pPr>
              <a:buFont typeface="Wingdings" pitchFamily="2" charset="2"/>
              <a:buChar char="§"/>
            </a:pPr>
            <a:r>
              <a:rPr lang="tr-TR" dirty="0" smtClean="0"/>
              <a:t>Agorafobi tanısı panik bozukluk olup olmadığına bakılmaksızın konur.Kişinin klinik görünümü hem panik bozukluk hem de agorafobiyi karşılıyorsa her iki tanı beraber konulabilir.</a:t>
            </a:r>
            <a:endParaRPr lang="tr-TR" dirty="0"/>
          </a:p>
        </p:txBody>
      </p:sp>
      <p:pic>
        <p:nvPicPr>
          <p:cNvPr id="4" name="3 Resim" descr="agorafobi.gif"/>
          <p:cNvPicPr>
            <a:picLocks noChangeAspect="1"/>
          </p:cNvPicPr>
          <p:nvPr/>
        </p:nvPicPr>
        <p:blipFill>
          <a:blip r:embed="rId2"/>
          <a:stretch>
            <a:fillRect/>
          </a:stretch>
        </p:blipFill>
        <p:spPr>
          <a:xfrm>
            <a:off x="642910" y="428604"/>
            <a:ext cx="2705985" cy="2857520"/>
          </a:xfrm>
          <a:prstGeom prst="rect">
            <a:avLst/>
          </a:prstGeom>
        </p:spPr>
      </p:pic>
      <p:pic>
        <p:nvPicPr>
          <p:cNvPr id="5" name="4 Resim" descr="agorafobi-1024x683.jpg"/>
          <p:cNvPicPr>
            <a:picLocks noChangeAspect="1"/>
          </p:cNvPicPr>
          <p:nvPr/>
        </p:nvPicPr>
        <p:blipFill>
          <a:blip r:embed="rId3" cstate="print"/>
          <a:stretch>
            <a:fillRect/>
          </a:stretch>
        </p:blipFill>
        <p:spPr>
          <a:xfrm>
            <a:off x="785786" y="3571876"/>
            <a:ext cx="2678454" cy="283517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472122" cy="1143000"/>
          </a:xfrm>
        </p:spPr>
        <p:txBody>
          <a:bodyPr>
            <a:normAutofit/>
          </a:bodyPr>
          <a:lstStyle/>
          <a:p>
            <a:r>
              <a:rPr lang="tr-TR" sz="3200" b="1" dirty="0" smtClean="0"/>
              <a:t>YAYGIN KAYGI BOZUKLUĞU</a:t>
            </a:r>
            <a:endParaRPr lang="tr-TR" sz="3200" b="1" dirty="0"/>
          </a:p>
        </p:txBody>
      </p:sp>
      <p:sp>
        <p:nvSpPr>
          <p:cNvPr id="3" name="2 İçerik Yer Tutucusu"/>
          <p:cNvSpPr>
            <a:spLocks noGrp="1"/>
          </p:cNvSpPr>
          <p:nvPr>
            <p:ph idx="1"/>
          </p:nvPr>
        </p:nvSpPr>
        <p:spPr/>
        <p:txBody>
          <a:bodyPr>
            <a:normAutofit/>
          </a:bodyPr>
          <a:lstStyle/>
          <a:p>
            <a:pPr>
              <a:buFont typeface="Wingdings" pitchFamily="2" charset="2"/>
              <a:buChar char="§"/>
            </a:pPr>
            <a:r>
              <a:rPr lang="tr-TR" dirty="0" smtClean="0"/>
              <a:t> Yaygın anksiyete bozukluğunun başlıca özelliği, hemen her gün ortaya çıkan,birçok olay ve etkinlik hakkında aşırı anksiyete ve üzüntü duymaktır. Yaşanan endişenin yoğunluğu, olayın gerçekleşebilme olasılığına oranla sure ya da görülme sıklığı bakımından umulandan çok fazladır. Kişi üzücü ve endişelendirici düşüncelere engel olamaz ve bu nedenle günlük faaliyetlerindeki verimlilik azalır.</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714356"/>
            <a:ext cx="7239000" cy="1143000"/>
          </a:xfrm>
        </p:spPr>
        <p:txBody>
          <a:bodyPr>
            <a:normAutofit fontScale="90000"/>
          </a:bodyPr>
          <a:lstStyle/>
          <a:p>
            <a:r>
              <a:rPr lang="tr-TR" sz="4000" dirty="0" smtClean="0"/>
              <a:t/>
            </a:r>
            <a:br>
              <a:rPr lang="tr-TR" sz="4000" dirty="0" smtClean="0"/>
            </a:br>
            <a:r>
              <a:rPr lang="tr-TR" dirty="0" smtClean="0"/>
              <a:t>YAYGIN KAYGI BOZUKLUĞU BELİRTİLERİ</a:t>
            </a:r>
            <a:r>
              <a:rPr lang="tr-TR" sz="4000" dirty="0" smtClean="0"/>
              <a:t/>
            </a:r>
            <a:br>
              <a:rPr lang="tr-TR" sz="4000" dirty="0" smtClean="0"/>
            </a:br>
            <a:endParaRPr lang="tr-TR" sz="4000" dirty="0"/>
          </a:p>
        </p:txBody>
      </p:sp>
      <p:sp>
        <p:nvSpPr>
          <p:cNvPr id="3" name="2 İçerik Yer Tutucusu"/>
          <p:cNvSpPr>
            <a:spLocks noGrp="1"/>
          </p:cNvSpPr>
          <p:nvPr>
            <p:ph idx="1"/>
          </p:nvPr>
        </p:nvSpPr>
        <p:spPr>
          <a:xfrm>
            <a:off x="428596" y="1928802"/>
            <a:ext cx="8229600" cy="4525963"/>
          </a:xfrm>
        </p:spPr>
        <p:txBody>
          <a:bodyPr/>
          <a:lstStyle/>
          <a:p>
            <a:pPr>
              <a:buFont typeface="Wingdings" pitchFamily="2" charset="2"/>
              <a:buChar char="§"/>
            </a:pPr>
            <a:r>
              <a:rPr lang="tr-TR" dirty="0" smtClean="0"/>
              <a:t>En az 6 aylık bir sürenin çoğu gününde birtakım olay ya da etkinliklerle ilgili olarak aşırı bir kaygı kuruntu vardır.</a:t>
            </a:r>
          </a:p>
          <a:p>
            <a:pPr>
              <a:buFont typeface="Wingdings" pitchFamily="2" charset="2"/>
              <a:buChar char="§"/>
            </a:pPr>
            <a:r>
              <a:rPr lang="tr-TR" dirty="0" smtClean="0"/>
              <a:t>Kişi kuruntularını denetim altına almakta zorluk çeker.</a:t>
            </a:r>
          </a:p>
          <a:p>
            <a:pPr>
              <a:buFont typeface="Wingdings" pitchFamily="2" charset="2"/>
              <a:buChar char="§"/>
            </a:pPr>
            <a:r>
              <a:rPr lang="tr-TR" dirty="0" smtClean="0"/>
              <a:t>Bu kaygı ve kuruntuya aşağıdakilerden 3 ya da daha fazlası eşlik eder:</a:t>
            </a:r>
          </a:p>
          <a:p>
            <a:pPr>
              <a:buNone/>
            </a:pPr>
            <a:endParaRPr lang="tr-TR" dirty="0" smtClean="0"/>
          </a:p>
          <a:p>
            <a:endParaRPr lang="tr-TR" dirty="0"/>
          </a:p>
        </p:txBody>
      </p:sp>
      <p:pic>
        <p:nvPicPr>
          <p:cNvPr id="4" name="3 Resim" descr="2lv1kqr.jpg"/>
          <p:cNvPicPr>
            <a:picLocks noChangeAspect="1"/>
          </p:cNvPicPr>
          <p:nvPr/>
        </p:nvPicPr>
        <p:blipFill>
          <a:blip r:embed="rId2"/>
          <a:stretch>
            <a:fillRect/>
          </a:stretch>
        </p:blipFill>
        <p:spPr>
          <a:xfrm>
            <a:off x="4786314" y="4714884"/>
            <a:ext cx="2881316" cy="192471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42918"/>
            <a:ext cx="8229600" cy="5786478"/>
          </a:xfrm>
        </p:spPr>
        <p:txBody>
          <a:bodyPr>
            <a:normAutofit/>
          </a:bodyPr>
          <a:lstStyle/>
          <a:p>
            <a:pPr marL="514350" indent="-514350">
              <a:buFont typeface="+mj-lt"/>
              <a:buAutoNum type="arabicPeriod"/>
            </a:pPr>
            <a:r>
              <a:rPr lang="tr-TR" dirty="0" smtClean="0"/>
              <a:t>Dinginleşememe,gergin ya da sürekli diken üstünde olma,</a:t>
            </a:r>
          </a:p>
          <a:p>
            <a:pPr marL="514350" indent="-514350">
              <a:buFont typeface="+mj-lt"/>
              <a:buAutoNum type="arabicPeriod"/>
            </a:pPr>
            <a:r>
              <a:rPr lang="tr-TR" dirty="0" smtClean="0"/>
              <a:t>Kolay yorulma,</a:t>
            </a:r>
          </a:p>
          <a:p>
            <a:pPr marL="514350" indent="-514350">
              <a:buFont typeface="+mj-lt"/>
              <a:buAutoNum type="arabicPeriod"/>
            </a:pPr>
            <a:r>
              <a:rPr lang="tr-TR" dirty="0" smtClean="0"/>
              <a:t>Odaklanmakta güçlük çekme ya da zihnin boşalmaması,</a:t>
            </a:r>
          </a:p>
          <a:p>
            <a:pPr marL="514350" indent="-514350">
              <a:buFont typeface="+mj-lt"/>
              <a:buAutoNum type="arabicPeriod"/>
            </a:pPr>
            <a:r>
              <a:rPr lang="tr-TR" dirty="0" smtClean="0"/>
              <a:t>Kolay kızma,</a:t>
            </a:r>
          </a:p>
          <a:p>
            <a:pPr marL="514350" indent="-514350">
              <a:buFont typeface="+mj-lt"/>
              <a:buAutoNum type="arabicPeriod"/>
            </a:pPr>
            <a:r>
              <a:rPr lang="tr-TR" dirty="0" smtClean="0"/>
              <a:t>Kas gerginliği</a:t>
            </a:r>
          </a:p>
          <a:p>
            <a:pPr marL="514350" indent="-514350">
              <a:buFont typeface="+mj-lt"/>
              <a:buAutoNum type="arabicPeriod"/>
            </a:pPr>
            <a:r>
              <a:rPr lang="tr-TR" dirty="0" smtClean="0"/>
              <a:t>Uyku bozukluğu</a:t>
            </a:r>
          </a:p>
          <a:p>
            <a:pPr marL="514350" indent="-514350">
              <a:buFont typeface="Wingdings" pitchFamily="2" charset="2"/>
              <a:buChar char="§"/>
            </a:pPr>
            <a:r>
              <a:rPr lang="tr-TR" dirty="0" smtClean="0"/>
              <a:t>Kaygı,kuruntu ya da bedensel belirtiler,klinik açıdan belirgin sıkıntıya ya da toplumsal işle ilgili alanlarda işlevsellikte düşmeye neden olur.</a:t>
            </a:r>
          </a:p>
        </p:txBody>
      </p:sp>
      <p:pic>
        <p:nvPicPr>
          <p:cNvPr id="4" name="3 Resim" descr="images.jpg"/>
          <p:cNvPicPr>
            <a:picLocks noChangeAspect="1"/>
          </p:cNvPicPr>
          <p:nvPr/>
        </p:nvPicPr>
        <p:blipFill>
          <a:blip r:embed="rId2"/>
          <a:stretch>
            <a:fillRect/>
          </a:stretch>
        </p:blipFill>
        <p:spPr>
          <a:xfrm>
            <a:off x="7429520" y="357166"/>
            <a:ext cx="1500165" cy="214314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7239000" cy="1143000"/>
          </a:xfrm>
        </p:spPr>
        <p:txBody>
          <a:bodyPr>
            <a:normAutofit fontScale="90000"/>
          </a:bodyPr>
          <a:lstStyle/>
          <a:p>
            <a:r>
              <a:rPr lang="tr-TR" dirty="0" smtClean="0"/>
              <a:t/>
            </a:r>
            <a:br>
              <a:rPr lang="tr-TR" dirty="0" smtClean="0"/>
            </a:br>
            <a:r>
              <a:rPr lang="tr-TR" dirty="0" smtClean="0"/>
              <a:t>YAYGIN KAYGI BOZUKLUĞU GELİŞME-GİDİŞAT</a:t>
            </a:r>
            <a:br>
              <a:rPr lang="tr-TR" dirty="0" smtClean="0"/>
            </a:br>
            <a:endParaRPr lang="tr-TR" dirty="0"/>
          </a:p>
        </p:txBody>
      </p:sp>
      <p:sp>
        <p:nvSpPr>
          <p:cNvPr id="3" name="2 İçerik Yer Tutucusu"/>
          <p:cNvSpPr>
            <a:spLocks noGrp="1"/>
          </p:cNvSpPr>
          <p:nvPr>
            <p:ph idx="1"/>
          </p:nvPr>
        </p:nvSpPr>
        <p:spPr/>
        <p:txBody>
          <a:bodyPr>
            <a:normAutofit/>
          </a:bodyPr>
          <a:lstStyle/>
          <a:p>
            <a:pPr>
              <a:buNone/>
            </a:pPr>
            <a:endParaRPr lang="tr-TR" dirty="0" smtClean="0"/>
          </a:p>
          <a:p>
            <a:pPr>
              <a:buFont typeface="Wingdings" pitchFamily="2" charset="2"/>
              <a:buChar char="§"/>
            </a:pPr>
            <a:r>
              <a:rPr lang="tr-TR" dirty="0" smtClean="0"/>
              <a:t> Genellikle çocukluk ve ergenlikte başlar, 20 yaş sonrası da görülebilir. Yaygın anksiyete bozukluğunun ortalama süresi 20 yıldır. Bir yıllık tedavi sonucunda hastada iyileşme %15 oranında görülmektedir. İki yılın sonunda tam düzelme %25 olur. Tam düzelen hastalarda 1 yıl sonra nüksetme %7, iki yıl sonra ise %15 olmaktadır.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YAYGIN KAYGI BOZUKLUĞU GÖRÜLME SIKLIĞI</a:t>
            </a:r>
            <a:endParaRPr lang="tr-TR" dirty="0"/>
          </a:p>
        </p:txBody>
      </p:sp>
      <p:sp>
        <p:nvSpPr>
          <p:cNvPr id="3" name="2 İçerik Yer Tutucusu"/>
          <p:cNvSpPr>
            <a:spLocks noGrp="1"/>
          </p:cNvSpPr>
          <p:nvPr>
            <p:ph idx="1"/>
          </p:nvPr>
        </p:nvSpPr>
        <p:spPr/>
        <p:txBody>
          <a:bodyPr>
            <a:normAutofit/>
          </a:bodyPr>
          <a:lstStyle/>
          <a:p>
            <a:pPr>
              <a:buFont typeface="Wingdings" pitchFamily="2" charset="2"/>
              <a:buChar char="§"/>
            </a:pPr>
            <a:r>
              <a:rPr lang="tr-TR" dirty="0" smtClean="0"/>
              <a:t> Kadınlarda erkeklere oranla 2 kat fazla görülmektedir. ABD’deki Ulusal Eştanı  Araştırmasında şu andaki yaygınlığı %1.6, bir yıllık yaygınlığı % 3.1, yaşam boyu görülme yaygınlığı % 5.1 civarındadır. Yine bu araştırma verilerine göre hastaların%65’inde eşlik eden bir başka ruhsal hastalık saptanmıştır. Ayrıca boşanmışlar, dullar ve işsizlerde daha yaygın olduğu görülmektedir.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YAYGIN ANKSİYETE BOZUKLUĞU TEDAVİ</a:t>
            </a:r>
            <a:endParaRPr lang="tr-TR" dirty="0"/>
          </a:p>
        </p:txBody>
      </p:sp>
      <p:sp>
        <p:nvSpPr>
          <p:cNvPr id="3" name="2 İçerik Yer Tutucusu"/>
          <p:cNvSpPr>
            <a:spLocks noGrp="1"/>
          </p:cNvSpPr>
          <p:nvPr>
            <p:ph idx="1"/>
          </p:nvPr>
        </p:nvSpPr>
        <p:spPr/>
        <p:txBody>
          <a:bodyPr>
            <a:normAutofit/>
          </a:bodyPr>
          <a:lstStyle/>
          <a:p>
            <a:pPr>
              <a:buFont typeface="Wingdings" pitchFamily="2" charset="2"/>
              <a:buChar char="§"/>
            </a:pPr>
            <a:r>
              <a:rPr lang="tr-TR" dirty="0" smtClean="0"/>
              <a:t>psikoterapi + farmakolojik</a:t>
            </a:r>
          </a:p>
          <a:p>
            <a:pPr>
              <a:buFont typeface="Wingdings" pitchFamily="2" charset="2"/>
              <a:buChar char="§"/>
            </a:pPr>
            <a:endParaRPr lang="tr-TR" dirty="0" smtClean="0"/>
          </a:p>
          <a:p>
            <a:pPr>
              <a:buFont typeface="Wingdings" pitchFamily="2" charset="2"/>
              <a:buChar char="§"/>
            </a:pPr>
            <a:r>
              <a:rPr lang="tr-TR" dirty="0" smtClean="0"/>
              <a:t>Benzodiazepinler ve buspiron tedavi değeri en yüksek ilaçlardır.</a:t>
            </a:r>
          </a:p>
          <a:p>
            <a:pPr>
              <a:buFont typeface="Wingdings" pitchFamily="2" charset="2"/>
              <a:buChar char="§"/>
            </a:pPr>
            <a:r>
              <a:rPr lang="tr-TR" dirty="0" smtClean="0"/>
              <a:t> Sürekli kullanımda,orta etkili Benzodiazepinler (diazepam) tercih edilmeli, düşük doz ile başlanarak gerekirse doz yükseltilmeli, 2–6 haftalık tedaviden sonra 1–2 hafta içerisinde doz azaltılarak tedavi sonlandırılmalıdır.</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5329246" cy="1143000"/>
          </a:xfrm>
        </p:spPr>
        <p:txBody>
          <a:bodyPr>
            <a:normAutofit/>
          </a:bodyPr>
          <a:lstStyle/>
          <a:p>
            <a:r>
              <a:rPr lang="tr-TR" sz="3200" b="1" dirty="0" smtClean="0"/>
              <a:t>TOPLUMSAL(SOSYAL) FOBİ</a:t>
            </a:r>
            <a:endParaRPr lang="tr-TR" sz="3200" b="1" dirty="0"/>
          </a:p>
        </p:txBody>
      </p:sp>
      <p:sp>
        <p:nvSpPr>
          <p:cNvPr id="3" name="2 İçerik Yer Tutucusu"/>
          <p:cNvSpPr>
            <a:spLocks noGrp="1"/>
          </p:cNvSpPr>
          <p:nvPr>
            <p:ph idx="1"/>
          </p:nvPr>
        </p:nvSpPr>
        <p:spPr/>
        <p:txBody>
          <a:bodyPr>
            <a:normAutofit/>
          </a:bodyPr>
          <a:lstStyle/>
          <a:p>
            <a:pPr>
              <a:buFont typeface="Wingdings" pitchFamily="2" charset="2"/>
              <a:buChar char="§"/>
            </a:pPr>
            <a:r>
              <a:rPr lang="tr-TR" dirty="0" smtClean="0"/>
              <a:t>Başkaları tarafından zayıf, kaçık ve sıkıntılı olmakla yargılanma korkusu nedeniyle, toplumsal etkinliklerde bulunmaktan sürekli kaçınma ya da bu tür ortamlara ancak aşırı sıkıntı duyarak katlanabilme halidir. Kişi korkusunun aşırı ve anlamsız olduğunu bilmesine karşın toplumsal bir eylemde bulunacağı hemen her zaman sıkıntı yaşar ve bu sıkıntı panik atağı şiddetine kadar ulaşabilir.</a:t>
            </a:r>
            <a:endParaRPr lang="tr-TR" dirty="0"/>
          </a:p>
        </p:txBody>
      </p:sp>
      <p:pic>
        <p:nvPicPr>
          <p:cNvPr id="4" name="3 Resim" descr="images (1).jpg"/>
          <p:cNvPicPr>
            <a:picLocks noChangeAspect="1"/>
          </p:cNvPicPr>
          <p:nvPr/>
        </p:nvPicPr>
        <p:blipFill>
          <a:blip r:embed="rId2"/>
          <a:stretch>
            <a:fillRect/>
          </a:stretch>
        </p:blipFill>
        <p:spPr>
          <a:xfrm>
            <a:off x="5572132" y="142852"/>
            <a:ext cx="2428892" cy="15201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İÇİNDEKİLER DEVAM…</a:t>
            </a:r>
            <a:endParaRPr lang="tr-TR" dirty="0"/>
          </a:p>
        </p:txBody>
      </p:sp>
      <p:sp>
        <p:nvSpPr>
          <p:cNvPr id="3" name="2 İçerik Yer Tutucusu"/>
          <p:cNvSpPr>
            <a:spLocks noGrp="1"/>
          </p:cNvSpPr>
          <p:nvPr>
            <p:ph idx="1"/>
          </p:nvPr>
        </p:nvSpPr>
        <p:spPr/>
        <p:txBody>
          <a:bodyPr>
            <a:normAutofit fontScale="62500" lnSpcReduction="20000"/>
          </a:bodyPr>
          <a:lstStyle/>
          <a:p>
            <a:pPr>
              <a:buFont typeface="Wingdings" pitchFamily="2" charset="2"/>
              <a:buChar char="Ø"/>
            </a:pPr>
            <a:r>
              <a:rPr lang="tr-TR" sz="4800" dirty="0" smtClean="0"/>
              <a:t>ANKSİYETE ÇESİTLERİ</a:t>
            </a:r>
          </a:p>
          <a:p>
            <a:pPr marL="514350" indent="-514350">
              <a:buNone/>
            </a:pPr>
            <a:r>
              <a:rPr lang="tr-TR" dirty="0"/>
              <a:t> </a:t>
            </a:r>
            <a:r>
              <a:rPr lang="tr-TR" dirty="0" smtClean="0"/>
              <a:t>      Panik bozukluk /nedenleri/yatkınlık etkenleri/belirtileri/gelişme-gidişat/sıklık/tedavi</a:t>
            </a:r>
          </a:p>
          <a:p>
            <a:pPr marL="514350" indent="-514350">
              <a:buNone/>
            </a:pPr>
            <a:r>
              <a:rPr lang="tr-TR" dirty="0" smtClean="0"/>
              <a:t>       Agorafobi /nedenleri/yatkınlık etkenleri/belirtileri/gelişme-gidişat/sıklık/tedavi</a:t>
            </a:r>
          </a:p>
          <a:p>
            <a:pPr marL="514350" indent="-514350">
              <a:buNone/>
            </a:pPr>
            <a:r>
              <a:rPr lang="tr-TR" dirty="0" smtClean="0"/>
              <a:t>       Yaygın anksiyete bozukluğu/ nedenleri/yatkınlık etkenleri/belirtileri/gelişme-gidişat/sıklık/tedavi</a:t>
            </a:r>
          </a:p>
          <a:p>
            <a:pPr marL="514350" indent="-514350">
              <a:buNone/>
            </a:pPr>
            <a:r>
              <a:rPr lang="tr-TR" dirty="0" smtClean="0"/>
              <a:t>       Toplumsal kaygı(sosyal fobi) /nedenleri/yatkınlık etkenleri/belirtileri/gelişme-gidişat/sıklık/tedavi</a:t>
            </a:r>
          </a:p>
          <a:p>
            <a:pPr marL="514350" indent="-514350">
              <a:buNone/>
            </a:pPr>
            <a:r>
              <a:rPr lang="tr-TR" dirty="0" smtClean="0"/>
              <a:t>       Özgül fobi /nedenleri/yatkınlık etkenleri/belirtileri/gelişme-gidişat/sıklık/tedavi</a:t>
            </a:r>
          </a:p>
          <a:p>
            <a:pPr marL="514350" indent="-514350">
              <a:buNone/>
            </a:pPr>
            <a:r>
              <a:rPr lang="tr-TR" dirty="0" smtClean="0"/>
              <a:t>       Maddenin ve ilacın yol açtığı psikolojik bozukluklar /nedenleri/yatkınlık etkenleri/belirtileri/gelişme-gidişat/sıklık/tedavi</a:t>
            </a:r>
          </a:p>
          <a:p>
            <a:pPr marL="514350" indent="-514350">
              <a:buNone/>
            </a:pPr>
            <a:r>
              <a:rPr lang="tr-TR" dirty="0" smtClean="0"/>
              <a:t>       Başka sağlık durumlarına bağlı /nedenleri/yatkınlık etkenleri/belirtileri/gelişme-gidişat/sıklık/tedavi</a:t>
            </a:r>
          </a:p>
          <a:p>
            <a:pPr marL="514350" indent="-514350">
              <a:buNone/>
            </a:pPr>
            <a:endParaRPr lang="tr-TR" dirty="0" smtClean="0"/>
          </a:p>
          <a:p>
            <a:pPr marL="514350" indent="-514350">
              <a:buFont typeface="Wingdings" pitchFamily="2" charset="2"/>
              <a:buChar char="Ø"/>
            </a:pPr>
            <a:r>
              <a:rPr lang="tr-TR" sz="4800" dirty="0" smtClean="0"/>
              <a:t>ANKSİYETE VE DEPRESYONUN AYIRICI TANISI</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t>SOSYAL FOBİ GÖRÜLME SIKLIĞI</a:t>
            </a:r>
            <a:endParaRPr lang="tr-TR" sz="4000" dirty="0"/>
          </a:p>
        </p:txBody>
      </p:sp>
      <p:sp>
        <p:nvSpPr>
          <p:cNvPr id="3" name="2 İçerik Yer Tutucusu"/>
          <p:cNvSpPr>
            <a:spLocks noGrp="1"/>
          </p:cNvSpPr>
          <p:nvPr>
            <p:ph idx="1"/>
          </p:nvPr>
        </p:nvSpPr>
        <p:spPr>
          <a:xfrm>
            <a:off x="457200" y="1600200"/>
            <a:ext cx="8229600" cy="4972072"/>
          </a:xfrm>
        </p:spPr>
        <p:txBody>
          <a:bodyPr>
            <a:normAutofit/>
          </a:bodyPr>
          <a:lstStyle/>
          <a:p>
            <a:pPr>
              <a:buFont typeface="Wingdings" pitchFamily="2" charset="2"/>
              <a:buChar char="§"/>
            </a:pPr>
            <a:r>
              <a:rPr lang="tr-TR" dirty="0" smtClean="0"/>
              <a:t>Genellikle genç, bekar, kadın, eğitim ve gelir düzeyi düşük ve düzenli işi olmayan kişilerde sıktır. </a:t>
            </a:r>
          </a:p>
          <a:p>
            <a:pPr>
              <a:buFont typeface="Wingdings" pitchFamily="2" charset="2"/>
              <a:buChar char="§"/>
            </a:pPr>
            <a:r>
              <a:rPr lang="tr-TR" dirty="0" smtClean="0"/>
              <a:t>Yaşam boyu görülme prevelansı ile ilgili rakamlar </a:t>
            </a:r>
          </a:p>
          <a:p>
            <a:pPr>
              <a:buFont typeface="Wingdings" pitchFamily="2" charset="2"/>
              <a:buChar char="§"/>
            </a:pPr>
            <a:r>
              <a:rPr lang="tr-TR" dirty="0" smtClean="0"/>
              <a:t>% 2.4 ile %13 arasında değişmektedir. </a:t>
            </a:r>
          </a:p>
          <a:p>
            <a:pPr>
              <a:buFont typeface="Wingdings" pitchFamily="2" charset="2"/>
              <a:buChar char="§"/>
            </a:pPr>
            <a:r>
              <a:rPr lang="tr-TR" dirty="0" smtClean="0"/>
              <a:t>Yapılan çalışmalarda, toplumun % 20’sinde toplum önünde bir eylem gerçekleştirme konusunda çekingenlik olmasına karşın, sosyal fobi tanısı konacak şiddetteki olguların oranının ancak % 2 civarında olduğu bulunmuştur.</a:t>
            </a:r>
            <a:endParaRPr lang="tr-TR" dirty="0"/>
          </a:p>
        </p:txBody>
      </p:sp>
      <p:pic>
        <p:nvPicPr>
          <p:cNvPr id="4" name="3 Resim" descr="indir (1).jpg"/>
          <p:cNvPicPr>
            <a:picLocks noChangeAspect="1"/>
          </p:cNvPicPr>
          <p:nvPr/>
        </p:nvPicPr>
        <p:blipFill>
          <a:blip r:embed="rId2"/>
          <a:stretch>
            <a:fillRect/>
          </a:stretch>
        </p:blipFill>
        <p:spPr>
          <a:xfrm>
            <a:off x="5500694" y="5143512"/>
            <a:ext cx="2619375" cy="152878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SOSYAL FOBİDE GÖRÜLEN BELİRTİLER</a:t>
            </a:r>
            <a:endParaRPr lang="tr-TR" dirty="0"/>
          </a:p>
        </p:txBody>
      </p:sp>
      <p:graphicFrame>
        <p:nvGraphicFramePr>
          <p:cNvPr id="4" name="3 İçerik Yer Tutucusu"/>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t>SOSYAL FOBİ GELİŞME VE GİDİŞAT</a:t>
            </a:r>
            <a:endParaRPr lang="tr-TR" sz="4000" dirty="0"/>
          </a:p>
        </p:txBody>
      </p:sp>
      <p:sp>
        <p:nvSpPr>
          <p:cNvPr id="3" name="2 İçerik Yer Tutucusu"/>
          <p:cNvSpPr>
            <a:spLocks noGrp="1"/>
          </p:cNvSpPr>
          <p:nvPr>
            <p:ph idx="1"/>
          </p:nvPr>
        </p:nvSpPr>
        <p:spPr>
          <a:xfrm>
            <a:off x="0" y="1928802"/>
            <a:ext cx="8229600" cy="4525963"/>
          </a:xfrm>
        </p:spPr>
        <p:txBody>
          <a:bodyPr/>
          <a:lstStyle/>
          <a:p>
            <a:pPr>
              <a:buFont typeface="Wingdings" pitchFamily="2" charset="2"/>
              <a:buChar char="§"/>
            </a:pPr>
            <a:r>
              <a:rPr lang="tr-TR" dirty="0" smtClean="0"/>
              <a:t>Ortalama başlangıç yaşı 15 tir. Sıklıkla yaşam boyu dalgalı seyir göstermekle beraber ortalama hastalık süresi 19 yıl olarak tahmin edilmektedir. Stresli ve küçük düşürücü bir olaydan sonra aniden başlayabileceği gibi sinsi başlangıçlı olabilir. Hastalarda %95 eşlik eden başka bir ruhsal hastalık vardır.</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SOSYAL FOBİ TEDAVİ</a:t>
            </a:r>
            <a:endParaRPr lang="tr-TR" dirty="0"/>
          </a:p>
        </p:txBody>
      </p:sp>
      <p:sp>
        <p:nvSpPr>
          <p:cNvPr id="3" name="2 İçerik Yer Tutucusu"/>
          <p:cNvSpPr>
            <a:spLocks noGrp="1"/>
          </p:cNvSpPr>
          <p:nvPr>
            <p:ph idx="1"/>
          </p:nvPr>
        </p:nvSpPr>
        <p:spPr/>
        <p:txBody>
          <a:bodyPr>
            <a:normAutofit/>
          </a:bodyPr>
          <a:lstStyle/>
          <a:p>
            <a:pPr>
              <a:buFont typeface="Wingdings" pitchFamily="2" charset="2"/>
              <a:buChar char="§"/>
            </a:pPr>
            <a:r>
              <a:rPr lang="tr-TR" dirty="0" smtClean="0"/>
              <a:t>farmakolojik + psikoterapötik yaklaşımlar </a:t>
            </a:r>
          </a:p>
          <a:p>
            <a:pPr>
              <a:buFont typeface="Wingdings" pitchFamily="2" charset="2"/>
              <a:buChar char="§"/>
            </a:pPr>
            <a:endParaRPr lang="tr-TR" dirty="0" smtClean="0"/>
          </a:p>
          <a:p>
            <a:pPr>
              <a:buFont typeface="Wingdings" pitchFamily="2" charset="2"/>
              <a:buChar char="§"/>
            </a:pPr>
            <a:r>
              <a:rPr lang="tr-TR" dirty="0" smtClean="0"/>
              <a:t>Bazı olgularda bu iki yaklaşımın birlikte uygulanması tedavinin etkinliğini artırmaktadır. Araştırmalar, özellikle yaygın fobisi olanlarda klasik MAO inhibitörlerinin en etkili ilaç olduğunu göstermektedir.</a:t>
            </a:r>
          </a:p>
          <a:p>
            <a:pPr>
              <a:buFont typeface="Wingdings" pitchFamily="2" charset="2"/>
              <a:buChar char="§"/>
            </a:pPr>
            <a:r>
              <a:rPr lang="tr-TR" dirty="0" smtClean="0"/>
              <a:t>İlaç etkisi 4-6 haftada ortaya çıkar, tedavi en az 1 yıl sürmelidir.</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71480"/>
            <a:ext cx="8229600" cy="5626121"/>
          </a:xfrm>
        </p:spPr>
        <p:txBody>
          <a:bodyPr/>
          <a:lstStyle/>
          <a:p>
            <a:pPr>
              <a:buFont typeface="Wingdings" pitchFamily="2" charset="2"/>
              <a:buChar char="§"/>
            </a:pPr>
            <a:r>
              <a:rPr lang="tr-TR" dirty="0" smtClean="0"/>
              <a:t>Genellikle psikoterapi ve ilaç tedavilerinin etkinliği birbirine yakındır. Psikoterapötik yaklaşımlardan en etkili olan bilişsel-davranışcı tedavi kombinasyonlarıdır.</a:t>
            </a:r>
          </a:p>
          <a:p>
            <a:pPr>
              <a:buNone/>
            </a:pPr>
            <a:endParaRPr lang="tr-TR" dirty="0" smtClean="0"/>
          </a:p>
          <a:p>
            <a:pPr>
              <a:buFont typeface="Wingdings" pitchFamily="2" charset="2"/>
              <a:buChar char="§"/>
            </a:pPr>
            <a:r>
              <a:rPr lang="tr-TR" dirty="0" smtClean="0"/>
              <a:t>Yanlış düşünceler gözden geçirilmeli, seanslar halinde hastayı korku duyulan ortamlarla yüzleştirerek duyarsızlaşma eksersizleri yaptırılmalı ve tüm bunlar ev ödevleri ile desteklenmelidir.</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28596" y="357166"/>
            <a:ext cx="2543164" cy="1143000"/>
          </a:xfrm>
        </p:spPr>
        <p:txBody>
          <a:bodyPr>
            <a:normAutofit fontScale="90000"/>
          </a:bodyPr>
          <a:lstStyle/>
          <a:p>
            <a:r>
              <a:rPr lang="tr-TR" dirty="0" smtClean="0"/>
              <a:t> </a:t>
            </a:r>
            <a:br>
              <a:rPr lang="tr-TR" dirty="0" smtClean="0"/>
            </a:br>
            <a:r>
              <a:rPr lang="tr-TR" sz="3600" b="1" dirty="0" smtClean="0"/>
              <a:t>ÖZGÜL FOBİ</a:t>
            </a:r>
            <a:r>
              <a:rPr lang="tr-TR" dirty="0" smtClean="0"/>
              <a:t/>
            </a:r>
            <a:br>
              <a:rPr lang="tr-TR" dirty="0" smtClean="0"/>
            </a:br>
            <a:endParaRPr lang="tr-TR" dirty="0"/>
          </a:p>
        </p:txBody>
      </p:sp>
      <p:sp>
        <p:nvSpPr>
          <p:cNvPr id="3" name="2 İçerik Yer Tutucusu"/>
          <p:cNvSpPr>
            <a:spLocks noGrp="1"/>
          </p:cNvSpPr>
          <p:nvPr>
            <p:ph idx="4294967295"/>
          </p:nvPr>
        </p:nvSpPr>
        <p:spPr>
          <a:xfrm>
            <a:off x="0" y="1142984"/>
            <a:ext cx="8929687" cy="5072062"/>
          </a:xfrm>
        </p:spPr>
        <p:txBody>
          <a:bodyPr>
            <a:normAutofit/>
          </a:bodyPr>
          <a:lstStyle/>
          <a:p>
            <a:pPr>
              <a:buNone/>
            </a:pPr>
            <a:r>
              <a:rPr lang="tr-TR" dirty="0" smtClean="0"/>
              <a:t> </a:t>
            </a:r>
          </a:p>
          <a:p>
            <a:pPr>
              <a:buFont typeface="Wingdings" pitchFamily="2" charset="2"/>
              <a:buChar char="§"/>
            </a:pPr>
            <a:r>
              <a:rPr lang="tr-TR" dirty="0" smtClean="0"/>
              <a:t>Özgül fobi, açıkça görülen nesne ve durumlardan belirgin, sürekli ve anlamsız korku duyma halidir. Kişi genellikle bu denli korkmanın anlamsız olduğunun farkındadır. Çocuklarda özgül fobi tanısı koymak için korkunun anlamsız olduğunun farkında olma şartı aranmamalıdır.</a:t>
            </a:r>
          </a:p>
          <a:p>
            <a:endParaRPr lang="tr-TR" dirty="0"/>
          </a:p>
        </p:txBody>
      </p:sp>
      <p:pic>
        <p:nvPicPr>
          <p:cNvPr id="5" name="4 Resim" descr="ozgul-fobi_6.jpg"/>
          <p:cNvPicPr>
            <a:picLocks noChangeAspect="1"/>
          </p:cNvPicPr>
          <p:nvPr/>
        </p:nvPicPr>
        <p:blipFill>
          <a:blip r:embed="rId2"/>
          <a:stretch>
            <a:fillRect/>
          </a:stretch>
        </p:blipFill>
        <p:spPr>
          <a:xfrm>
            <a:off x="4429124" y="3786190"/>
            <a:ext cx="2643194" cy="285752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714488"/>
            <a:ext cx="8229600" cy="2357454"/>
          </a:xfrm>
        </p:spPr>
        <p:txBody>
          <a:bodyPr/>
          <a:lstStyle/>
          <a:p>
            <a:pPr>
              <a:buFont typeface="Wingdings" pitchFamily="2" charset="2"/>
              <a:buChar char="§"/>
            </a:pPr>
            <a:r>
              <a:rPr lang="tr-TR" dirty="0" smtClean="0"/>
              <a:t>Fobilerde görülen anksiyete, panik bozukluğunda olduğu gibi beklenmedik veya yaygın anksiyete bozukluğunda olduğu gibi serbest ve süreğen değil, özgül bir nesne, yer ya da duruma bağlıdır.</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2 İçerik Yer Tutucusu"/>
          <p:cNvSpPr>
            <a:spLocks noGrp="1"/>
          </p:cNvSpPr>
          <p:nvPr>
            <p:ph idx="1"/>
          </p:nvPr>
        </p:nvSpPr>
        <p:spPr>
          <a:xfrm>
            <a:off x="0" y="500042"/>
            <a:ext cx="8229600" cy="5697559"/>
          </a:xfrm>
        </p:spPr>
        <p:txBody>
          <a:bodyPr>
            <a:normAutofit/>
          </a:bodyPr>
          <a:lstStyle/>
          <a:p>
            <a:pPr>
              <a:buFont typeface="Wingdings" pitchFamily="2" charset="2"/>
              <a:buChar char="§"/>
            </a:pPr>
            <a:r>
              <a:rPr lang="tr-TR" dirty="0" smtClean="0"/>
              <a:t>Tüm fobilerde olduğu gibi özgül fobilerde de ailesel geçiş belirgindir.</a:t>
            </a:r>
            <a:r>
              <a:rPr lang="pl-PL" dirty="0" smtClean="0"/>
              <a:t> Pek </a:t>
            </a:r>
            <a:r>
              <a:rPr lang="tr-TR" dirty="0" smtClean="0"/>
              <a:t>ç</a:t>
            </a:r>
            <a:r>
              <a:rPr lang="pl-PL" dirty="0" smtClean="0"/>
              <a:t>ok korku fobik nesne ile</a:t>
            </a:r>
            <a:r>
              <a:rPr lang="tr-TR" dirty="0" smtClean="0"/>
              <a:t> karşılaşmadan veya zararlı olduğunu öğrenmeden başlayabilir.</a:t>
            </a:r>
          </a:p>
          <a:p>
            <a:pPr>
              <a:buFont typeface="Wingdings" pitchFamily="2" charset="2"/>
              <a:buChar char="§"/>
            </a:pPr>
            <a:r>
              <a:rPr lang="tr-TR" dirty="0" smtClean="0"/>
              <a:t>Sınırlı korkular birçok insanda görülebilir. Bu tür korkular özellikle çocukluk döneminde doğal kabul edilir. Bunlar bireyin özgürce yaşamasını engellemediği gibi, çoğu kez herhangi bir terapötik müdahale gerektirmezler. Korku ancak insanın yaşamını kısıtladığı, özgürce yaşamasını önlediği zaman fobik özellik kazanır.</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785794"/>
            <a:ext cx="8229600" cy="5483245"/>
          </a:xfrm>
        </p:spPr>
        <p:txBody>
          <a:bodyPr>
            <a:normAutofit/>
          </a:bodyPr>
          <a:lstStyle/>
          <a:p>
            <a:pPr>
              <a:buFont typeface="Wingdings" pitchFamily="2" charset="2"/>
              <a:buChar char="§"/>
            </a:pPr>
            <a:r>
              <a:rPr lang="tr-TR" dirty="0" smtClean="0"/>
              <a:t>Fobik uyaranla karşılaşmaktan kaçınma ve kaçınmanın mümkün olmadığı durumlarda ise fobik uyarana ancak aşırı sıkıntı duyularak katlanabilme hastalığın tipik özelliklerindendir. Korkunun şiddeti fobik uyaranın yakınlığı ve kaçma yolunun olup olmaması ile yakından ilişkilidir. Yaşanan anksiyete bazı durumlarda panik derecesinde olabilir.</a:t>
            </a:r>
          </a:p>
          <a:p>
            <a:pPr>
              <a:buFont typeface="Wingdings" pitchFamily="2" charset="2"/>
              <a:buChar char="§"/>
            </a:pPr>
            <a:r>
              <a:rPr lang="tr-TR" dirty="0" smtClean="0"/>
              <a:t>Özgül fobi tanısı koymak için kişinin belirgin derecede sıkıntı yaşaması, mesleki,toplumsal işlev kaybı olmasına neden olacak kadar şiddetli olması gerekir.</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ÖZGÜL FOBİ TİPLERİ</a:t>
            </a:r>
            <a:br>
              <a:rPr lang="tr-TR" dirty="0" smtClean="0"/>
            </a:br>
            <a:endParaRPr lang="tr-TR" dirty="0"/>
          </a:p>
        </p:txBody>
      </p:sp>
      <p:sp>
        <p:nvSpPr>
          <p:cNvPr id="3" name="2 İçerik Yer Tutucusu"/>
          <p:cNvSpPr>
            <a:spLocks noGrp="1"/>
          </p:cNvSpPr>
          <p:nvPr>
            <p:ph idx="1"/>
          </p:nvPr>
        </p:nvSpPr>
        <p:spPr>
          <a:xfrm>
            <a:off x="0" y="1285860"/>
            <a:ext cx="7239000" cy="4846320"/>
          </a:xfrm>
        </p:spPr>
        <p:txBody>
          <a:bodyPr>
            <a:normAutofit/>
          </a:bodyPr>
          <a:lstStyle/>
          <a:p>
            <a:pPr>
              <a:buFont typeface="Wingdings" pitchFamily="2" charset="2"/>
              <a:buChar char="§"/>
            </a:pPr>
            <a:r>
              <a:rPr lang="tr-TR" b="1" dirty="0" smtClean="0"/>
              <a:t>Durumsal Tip:</a:t>
            </a:r>
          </a:p>
          <a:p>
            <a:pPr>
              <a:buNone/>
            </a:pPr>
            <a:r>
              <a:rPr lang="tr-TR" dirty="0" smtClean="0"/>
              <a:t>     Korkuyu toplu taşıma araçlarında bulunma, tüneller, köprüler,asansörler, uçak yolculuğu, araba kullanma gibi durumlar başlatmaktadır. En sık çocuklukta ve yirmili yaşların ortalarında görülür.</a:t>
            </a:r>
          </a:p>
          <a:p>
            <a:pPr>
              <a:buFont typeface="Wingdings" pitchFamily="2" charset="2"/>
              <a:buChar char="§"/>
            </a:pPr>
            <a:r>
              <a:rPr lang="tr-TR" b="1" dirty="0" smtClean="0"/>
              <a:t>Doğal Çevre Tipi:</a:t>
            </a:r>
          </a:p>
          <a:p>
            <a:pPr>
              <a:buNone/>
            </a:pPr>
            <a:r>
              <a:rPr lang="tr-TR" dirty="0" smtClean="0"/>
              <a:t>      Korkuyu fırtına, yüksek yerler, su gibi doğal koşullar başlatmaktadır. Genellikle çocuklukta başlar.</a:t>
            </a:r>
            <a:endParaRPr lang="tr-TR" dirty="0"/>
          </a:p>
        </p:txBody>
      </p:sp>
      <p:pic>
        <p:nvPicPr>
          <p:cNvPr id="4" name="3 Resim" descr="felaket-boyle-geldi-firtina-kasirga-1318897.jpg"/>
          <p:cNvPicPr>
            <a:picLocks noChangeAspect="1"/>
          </p:cNvPicPr>
          <p:nvPr/>
        </p:nvPicPr>
        <p:blipFill>
          <a:blip r:embed="rId2"/>
          <a:stretch>
            <a:fillRect/>
          </a:stretch>
        </p:blipFill>
        <p:spPr>
          <a:xfrm>
            <a:off x="7215206" y="428604"/>
            <a:ext cx="1714492" cy="1338260"/>
          </a:xfrm>
          <a:prstGeom prst="rect">
            <a:avLst/>
          </a:prstGeom>
        </p:spPr>
      </p:pic>
      <p:pic>
        <p:nvPicPr>
          <p:cNvPr id="5" name="4 Resim" descr="fft99_mf5404021.Jpeg"/>
          <p:cNvPicPr>
            <a:picLocks noChangeAspect="1"/>
          </p:cNvPicPr>
          <p:nvPr/>
        </p:nvPicPr>
        <p:blipFill>
          <a:blip r:embed="rId3" cstate="print"/>
          <a:stretch>
            <a:fillRect/>
          </a:stretch>
        </p:blipFill>
        <p:spPr>
          <a:xfrm>
            <a:off x="7358082" y="2500306"/>
            <a:ext cx="1606251" cy="1595434"/>
          </a:xfrm>
          <a:prstGeom prst="rect">
            <a:avLst/>
          </a:prstGeom>
        </p:spPr>
      </p:pic>
      <p:pic>
        <p:nvPicPr>
          <p:cNvPr id="6" name="5 Resim" descr="tunnel-518008_640.jpg"/>
          <p:cNvPicPr>
            <a:picLocks noChangeAspect="1"/>
          </p:cNvPicPr>
          <p:nvPr/>
        </p:nvPicPr>
        <p:blipFill>
          <a:blip r:embed="rId4" cstate="print"/>
          <a:stretch>
            <a:fillRect/>
          </a:stretch>
        </p:blipFill>
        <p:spPr>
          <a:xfrm>
            <a:off x="7358082" y="4857760"/>
            <a:ext cx="1652779" cy="13144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338"/>
            <a:ext cx="7239000" cy="1143000"/>
          </a:xfrm>
        </p:spPr>
        <p:txBody>
          <a:bodyPr/>
          <a:lstStyle/>
          <a:p>
            <a:r>
              <a:rPr lang="tr-TR" dirty="0" smtClean="0"/>
              <a:t>ANKSİYETE NEDİR?</a:t>
            </a:r>
            <a:endParaRPr lang="tr-TR" dirty="0"/>
          </a:p>
        </p:txBody>
      </p:sp>
      <p:sp>
        <p:nvSpPr>
          <p:cNvPr id="3" name="2 İçerik Yer Tutucusu"/>
          <p:cNvSpPr>
            <a:spLocks noGrp="1"/>
          </p:cNvSpPr>
          <p:nvPr>
            <p:ph idx="1"/>
          </p:nvPr>
        </p:nvSpPr>
        <p:spPr>
          <a:xfrm>
            <a:off x="500034" y="1071546"/>
            <a:ext cx="7239000" cy="4846320"/>
          </a:xfrm>
        </p:spPr>
        <p:txBody>
          <a:bodyPr>
            <a:normAutofit/>
          </a:bodyPr>
          <a:lstStyle/>
          <a:p>
            <a:pPr>
              <a:buNone/>
            </a:pPr>
            <a:r>
              <a:rPr lang="tr-TR" dirty="0" smtClean="0"/>
              <a:t>        Anksiyete </a:t>
            </a:r>
            <a:r>
              <a:rPr lang="tr-TR" dirty="0"/>
              <a:t>birçok farklı sebebi ve klinik belirtisi olan </a:t>
            </a:r>
            <a:r>
              <a:rPr lang="tr-TR" dirty="0" smtClean="0"/>
              <a:t>non-spesifik </a:t>
            </a:r>
            <a:r>
              <a:rPr lang="tr-TR" dirty="0"/>
              <a:t>bir </a:t>
            </a:r>
            <a:r>
              <a:rPr lang="tr-TR" dirty="0" smtClean="0"/>
              <a:t>semptomdur. </a:t>
            </a:r>
            <a:endParaRPr lang="tr-TR" dirty="0"/>
          </a:p>
        </p:txBody>
      </p:sp>
      <p:graphicFrame>
        <p:nvGraphicFramePr>
          <p:cNvPr id="5" name="4 Diyagram"/>
          <p:cNvGraphicFramePr/>
          <p:nvPr/>
        </p:nvGraphicFramePr>
        <p:xfrm>
          <a:off x="928662" y="21431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Resim" descr="15808676-smiley-İfadeler-yüz-vektör---Şok-İfade.jpg"/>
          <p:cNvPicPr>
            <a:picLocks noChangeAspect="1"/>
          </p:cNvPicPr>
          <p:nvPr/>
        </p:nvPicPr>
        <p:blipFill>
          <a:blip r:embed="rId6"/>
          <a:stretch>
            <a:fillRect/>
          </a:stretch>
        </p:blipFill>
        <p:spPr>
          <a:xfrm>
            <a:off x="7358082" y="285728"/>
            <a:ext cx="1579558" cy="1579558"/>
          </a:xfrm>
          <a:prstGeom prst="rect">
            <a:avLst/>
          </a:prstGeom>
        </p:spPr>
      </p:pic>
      <p:pic>
        <p:nvPicPr>
          <p:cNvPr id="7" name="6 Resim" descr="worried-cartoon-man-sweating_193281698.jpg"/>
          <p:cNvPicPr>
            <a:picLocks noChangeAspect="1"/>
          </p:cNvPicPr>
          <p:nvPr/>
        </p:nvPicPr>
        <p:blipFill>
          <a:blip r:embed="rId7"/>
          <a:stretch>
            <a:fillRect/>
          </a:stretch>
        </p:blipFill>
        <p:spPr>
          <a:xfrm>
            <a:off x="7858148" y="2500306"/>
            <a:ext cx="1093478" cy="1714512"/>
          </a:xfrm>
          <a:prstGeom prst="rect">
            <a:avLst/>
          </a:prstGeom>
        </p:spPr>
      </p:pic>
      <p:pic>
        <p:nvPicPr>
          <p:cNvPr id="8" name="7 Resim" descr="nocanvas_anksiyete-cgtqy.jpg"/>
          <p:cNvPicPr>
            <a:picLocks noChangeAspect="1"/>
          </p:cNvPicPr>
          <p:nvPr/>
        </p:nvPicPr>
        <p:blipFill>
          <a:blip r:embed="rId8" cstate="print"/>
          <a:stretch>
            <a:fillRect/>
          </a:stretch>
        </p:blipFill>
        <p:spPr>
          <a:xfrm>
            <a:off x="7429520" y="4857760"/>
            <a:ext cx="1500222" cy="150019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500042"/>
            <a:ext cx="8229600" cy="4000552"/>
          </a:xfrm>
        </p:spPr>
        <p:txBody>
          <a:bodyPr>
            <a:normAutofit/>
          </a:bodyPr>
          <a:lstStyle/>
          <a:p>
            <a:pPr>
              <a:buFont typeface="Wingdings" pitchFamily="2" charset="2"/>
              <a:buChar char="§"/>
            </a:pPr>
            <a:r>
              <a:rPr lang="tr-TR" b="1" dirty="0" smtClean="0"/>
              <a:t>Kan-enjeksiyon-yara Tipi:</a:t>
            </a:r>
          </a:p>
          <a:p>
            <a:pPr>
              <a:buNone/>
            </a:pPr>
            <a:r>
              <a:rPr lang="tr-TR" dirty="0" smtClean="0"/>
              <a:t>    En sık kalıtımsal geçiş gösteren tiptir. Korkuyu kan,yara, enjeksiyon ya da invaziv tıbbi girişimler başlatır. Genellikle ailevidir ve çoğu </a:t>
            </a:r>
            <a:r>
              <a:rPr lang="pt-BR" dirty="0" smtClean="0"/>
              <a:t>zaman g</a:t>
            </a:r>
            <a:r>
              <a:rPr lang="tr-TR" dirty="0" smtClean="0"/>
              <a:t>üç</a:t>
            </a:r>
            <a:r>
              <a:rPr lang="pt-BR" dirty="0" smtClean="0"/>
              <a:t>l</a:t>
            </a:r>
            <a:r>
              <a:rPr lang="tr-TR" dirty="0" smtClean="0"/>
              <a:t>ü</a:t>
            </a:r>
            <a:r>
              <a:rPr lang="pt-BR" dirty="0" smtClean="0"/>
              <a:t> bir vazovagal tepki ile belirgindir. Hastaların</a:t>
            </a:r>
            <a:r>
              <a:rPr lang="tr-TR" dirty="0" smtClean="0"/>
              <a:t>   </a:t>
            </a:r>
            <a:r>
              <a:rPr lang="pt-BR" dirty="0" smtClean="0"/>
              <a:t>%75’i</a:t>
            </a:r>
            <a:r>
              <a:rPr lang="tr-TR" dirty="0" smtClean="0"/>
              <a:t> </a:t>
            </a:r>
            <a:r>
              <a:rPr lang="pt-BR" dirty="0" smtClean="0"/>
              <a:t>b</a:t>
            </a:r>
            <a:r>
              <a:rPr lang="tr-TR" dirty="0" smtClean="0"/>
              <a:t>u </a:t>
            </a:r>
            <a:r>
              <a:rPr lang="pt-BR" dirty="0" smtClean="0"/>
              <a:t>durumlarda</a:t>
            </a:r>
            <a:r>
              <a:rPr lang="tr-TR" dirty="0" smtClean="0"/>
              <a:t> karşılaştıklarında bayılırlar.  Korku nedeniyle müdahaleden kaçınma, diş ya da beden sağlığının bozulmasına neden olabilir.</a:t>
            </a:r>
            <a:endParaRPr lang="tr-TR" dirty="0"/>
          </a:p>
        </p:txBody>
      </p:sp>
      <p:pic>
        <p:nvPicPr>
          <p:cNvPr id="4" name="3 Resim" descr="kan-alma.jpg"/>
          <p:cNvPicPr>
            <a:picLocks noChangeAspect="1"/>
          </p:cNvPicPr>
          <p:nvPr/>
        </p:nvPicPr>
        <p:blipFill>
          <a:blip r:embed="rId2"/>
          <a:stretch>
            <a:fillRect/>
          </a:stretch>
        </p:blipFill>
        <p:spPr>
          <a:xfrm>
            <a:off x="1714480" y="4429132"/>
            <a:ext cx="5572164" cy="200026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215106"/>
          </a:xfrm>
        </p:spPr>
        <p:txBody>
          <a:bodyPr>
            <a:normAutofit/>
          </a:bodyPr>
          <a:lstStyle/>
          <a:p>
            <a:pPr>
              <a:buFont typeface="Wingdings" pitchFamily="2" charset="2"/>
              <a:buChar char="§"/>
            </a:pPr>
            <a:r>
              <a:rPr lang="tr-TR" b="1" dirty="0" smtClean="0"/>
              <a:t>Hayvan Tipi:</a:t>
            </a:r>
          </a:p>
          <a:p>
            <a:pPr>
              <a:buNone/>
            </a:pPr>
            <a:r>
              <a:rPr lang="tr-TR" dirty="0" smtClean="0"/>
              <a:t>    Korkunun nedeni hayvan ya da böceklerdir. Genellikle çocuklukta başlar.</a:t>
            </a:r>
          </a:p>
          <a:p>
            <a:pPr>
              <a:buFont typeface="Wingdings" pitchFamily="2" charset="2"/>
              <a:buChar char="§"/>
            </a:pPr>
            <a:r>
              <a:rPr lang="tr-TR" b="1" dirty="0" smtClean="0"/>
              <a:t>Diğer Tip: </a:t>
            </a:r>
          </a:p>
          <a:p>
            <a:pPr>
              <a:buNone/>
            </a:pPr>
            <a:r>
              <a:rPr lang="tr-TR" dirty="0" smtClean="0"/>
              <a:t>    Tıkanıp boğulmaktan, soluğun kesilmesine, kusmaya ya da hastalığa yakalanmaya yol açabilecek durumlardan, yüksek ses ya da masal kahramanlarından korkma ile belirli özgül fobi alt tipidir. Boğulma korkusu beslenme bozukluğu oluşturacak şiddette olabilir.</a:t>
            </a:r>
            <a:endParaRPr lang="tr-TR" dirty="0"/>
          </a:p>
        </p:txBody>
      </p:sp>
      <p:pic>
        <p:nvPicPr>
          <p:cNvPr id="4" name="3 Resim" descr="fobiler.png"/>
          <p:cNvPicPr>
            <a:picLocks noChangeAspect="1"/>
          </p:cNvPicPr>
          <p:nvPr/>
        </p:nvPicPr>
        <p:blipFill>
          <a:blip r:embed="rId2"/>
          <a:stretch>
            <a:fillRect/>
          </a:stretch>
        </p:blipFill>
        <p:spPr>
          <a:xfrm>
            <a:off x="2714612" y="4643446"/>
            <a:ext cx="3286148" cy="189265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571612"/>
            <a:ext cx="8715436" cy="1214446"/>
          </a:xfrm>
        </p:spPr>
        <p:txBody>
          <a:bodyPr/>
          <a:lstStyle/>
          <a:p>
            <a:pPr>
              <a:buFont typeface="Wingdings" pitchFamily="2" charset="2"/>
              <a:buChar char="§"/>
            </a:pPr>
            <a:r>
              <a:rPr lang="tr-TR" dirty="0" smtClean="0"/>
              <a:t>Genellikle erişkinlerde komplex fobiler olur sırasıyla;</a:t>
            </a:r>
          </a:p>
          <a:p>
            <a:pPr>
              <a:buNone/>
            </a:pPr>
            <a:endParaRPr lang="tr-TR" dirty="0" smtClean="0"/>
          </a:p>
          <a:p>
            <a:pPr>
              <a:buNone/>
            </a:pPr>
            <a:endParaRPr lang="tr-TR" dirty="0" smtClean="0"/>
          </a:p>
        </p:txBody>
      </p:sp>
      <p:graphicFrame>
        <p:nvGraphicFramePr>
          <p:cNvPr id="5" name="4 Diyagram"/>
          <p:cNvGraphicFramePr/>
          <p:nvPr/>
        </p:nvGraphicFramePr>
        <p:xfrm>
          <a:off x="428596" y="1857364"/>
          <a:ext cx="8001056" cy="3286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ÖZGÜL FOBİ YATKINLIK ETKENLERİ</a:t>
            </a:r>
            <a:endParaRPr lang="tr-TR" dirty="0"/>
          </a:p>
        </p:txBody>
      </p:sp>
      <p:sp>
        <p:nvSpPr>
          <p:cNvPr id="3" name="2 İçerik Yer Tutucusu"/>
          <p:cNvSpPr>
            <a:spLocks noGrp="1"/>
          </p:cNvSpPr>
          <p:nvPr>
            <p:ph idx="1"/>
          </p:nvPr>
        </p:nvSpPr>
        <p:spPr/>
        <p:txBody>
          <a:bodyPr/>
          <a:lstStyle/>
          <a:p>
            <a:pPr>
              <a:buFont typeface="Wingdings" pitchFamily="2" charset="2"/>
              <a:buChar char="§"/>
            </a:pPr>
            <a:r>
              <a:rPr lang="tr-TR" dirty="0" smtClean="0"/>
              <a:t>Anne-babanın aşırı koruyuculuğu, anne-baba yitimi ya da anne-babadan ayrılma, bedensel ve cinsel sömürü gibi çevresel  etkenler söz konusudur.</a:t>
            </a:r>
          </a:p>
          <a:p>
            <a:pPr>
              <a:buFont typeface="Wingdings" pitchFamily="2" charset="2"/>
              <a:buChar char="§"/>
            </a:pPr>
            <a:r>
              <a:rPr lang="tr-TR" dirty="0" smtClean="0"/>
              <a:t>Belirli tür özgül fobiye kalıtımsal yatkınlık vardır( hayvan özgül fobisi olan kişinin birinci derece akrabasında aynı tür özgül fobinin olma olasılığı yüksektir.)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ÖZGÜL FOBİ GÖRÜLME SIKLIĞI</a:t>
            </a:r>
            <a:endParaRPr lang="tr-TR" dirty="0"/>
          </a:p>
        </p:txBody>
      </p:sp>
      <p:sp>
        <p:nvSpPr>
          <p:cNvPr id="3" name="2 İçerik Yer Tutucusu"/>
          <p:cNvSpPr>
            <a:spLocks noGrp="1"/>
          </p:cNvSpPr>
          <p:nvPr>
            <p:ph idx="1"/>
          </p:nvPr>
        </p:nvSpPr>
        <p:spPr/>
        <p:txBody>
          <a:bodyPr>
            <a:normAutofit/>
          </a:bodyPr>
          <a:lstStyle/>
          <a:p>
            <a:pPr>
              <a:buFont typeface="Wingdings" pitchFamily="2" charset="2"/>
              <a:buChar char="§"/>
            </a:pPr>
            <a:r>
              <a:rPr lang="tr-TR" dirty="0" smtClean="0"/>
              <a:t>Fobinin görülme sıklığı ve içeriği kültürel farklılık gösterebilmekle birlikte, A.B.D.’de yapılan araştırmalar, özgül fobilerin en sık rastlanan ruhsal bozukluk olduğunu göstermektedir. Buna rağmen tedavi için bir uzmana başvuru çok azdır(son bir yılda %15.8).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Font typeface="Wingdings" pitchFamily="2" charset="2"/>
              <a:buChar char="§"/>
            </a:pPr>
            <a:r>
              <a:rPr lang="tr-TR" dirty="0" smtClean="0"/>
              <a:t>Başta hayvan ve doğal çevre tipi olmak üzere özgül fobiler çoğunlukla kadınlarda görülür ve kadın/erkek oranı yaklaşık 2–2.5 olarak bildirilmektedir. Bir yıllık prevalansı % 9, yaşam boyu hastalığa yakalanma riski ise % 11 civarındadır. Ülkemizde yapılan çalışmalarda tüm fobilerin son bir yıllık yaygınlığı  %4.2 olarak bulunmuştur.</a:t>
            </a:r>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ÖZGÜL FOBİ TEDAVİ</a:t>
            </a:r>
            <a:br>
              <a:rPr lang="tr-TR" dirty="0" smtClean="0"/>
            </a:br>
            <a:endParaRPr lang="tr-TR" dirty="0"/>
          </a:p>
        </p:txBody>
      </p:sp>
      <p:sp>
        <p:nvSpPr>
          <p:cNvPr id="3" name="2 İçerik Yer Tutucusu"/>
          <p:cNvSpPr>
            <a:spLocks noGrp="1"/>
          </p:cNvSpPr>
          <p:nvPr>
            <p:ph idx="1"/>
          </p:nvPr>
        </p:nvSpPr>
        <p:spPr/>
        <p:txBody>
          <a:bodyPr>
            <a:normAutofit/>
          </a:bodyPr>
          <a:lstStyle/>
          <a:p>
            <a:pPr>
              <a:buFont typeface="Wingdings" pitchFamily="2" charset="2"/>
              <a:buChar char="§"/>
            </a:pPr>
            <a:r>
              <a:rPr lang="tr-TR" b="1" dirty="0" smtClean="0"/>
              <a:t>Önlemek</a:t>
            </a:r>
            <a:r>
              <a:rPr lang="tr-TR" dirty="0" smtClean="0"/>
              <a:t>:Anne ve babalara fobik özellikleri olmayan çocuk yetiştirmekte büyük ödevler düşmekte ve korkuların üzerine gidilmesi ya da korkuların ele alınması konusunda uygun yaklaşımlar sergilenmelidir.</a:t>
            </a:r>
          </a:p>
          <a:p>
            <a:pPr>
              <a:buFont typeface="Wingdings" pitchFamily="2" charset="2"/>
              <a:buChar char="§"/>
            </a:pPr>
            <a:r>
              <a:rPr lang="tr-TR" b="1" dirty="0" smtClean="0"/>
              <a:t>Hastaya ve aileye danışmanlık</a:t>
            </a:r>
            <a:r>
              <a:rPr lang="tr-TR" dirty="0" smtClean="0"/>
              <a:t>: Bu durumun “kafaya takılmayacak bir durum” ya da “huy”, “kişilik özelliği” gibi bir durum olmadığı açıklanmalıdır.</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7472386" cy="5786478"/>
          </a:xfrm>
        </p:spPr>
        <p:txBody>
          <a:bodyPr>
            <a:normAutofit/>
          </a:bodyPr>
          <a:lstStyle/>
          <a:p>
            <a:pPr>
              <a:buFont typeface="Wingdings" pitchFamily="2" charset="2"/>
              <a:buChar char="§"/>
            </a:pPr>
            <a:r>
              <a:rPr lang="tr-TR" b="1" dirty="0" smtClean="0"/>
              <a:t>Genel tedavi ilkeleri:</a:t>
            </a:r>
          </a:p>
          <a:p>
            <a:pPr>
              <a:buFont typeface="Wingdings" pitchFamily="2" charset="2"/>
              <a:buChar char="§"/>
            </a:pPr>
            <a:r>
              <a:rPr lang="tr-TR" dirty="0" smtClean="0"/>
              <a:t>BİLİŞSEL TERAPİ</a:t>
            </a:r>
          </a:p>
          <a:p>
            <a:pPr>
              <a:buFont typeface="Wingdings" pitchFamily="2" charset="2"/>
              <a:buChar char="§"/>
            </a:pPr>
            <a:r>
              <a:rPr lang="tr-TR" dirty="0" smtClean="0"/>
              <a:t>DAVRANIŞSAL TERAPİ VE TEDAVİ</a:t>
            </a:r>
          </a:p>
          <a:p>
            <a:pPr>
              <a:buFont typeface="Wingdings" pitchFamily="2" charset="2"/>
              <a:buChar char="§"/>
            </a:pPr>
            <a:r>
              <a:rPr lang="tr-TR" dirty="0" smtClean="0"/>
              <a:t>HASTA VE AİLEYE BİLGİ-DANIŞMANLIK:</a:t>
            </a:r>
          </a:p>
          <a:p>
            <a:pPr>
              <a:buNone/>
            </a:pPr>
            <a:r>
              <a:rPr lang="tr-TR" dirty="0" smtClean="0"/>
              <a:t>     </a:t>
            </a:r>
            <a:r>
              <a:rPr lang="es-ES" dirty="0" smtClean="0"/>
              <a:t>Hasta ve aileye hastalıkla ilgili bilgi ve</a:t>
            </a:r>
            <a:r>
              <a:rPr lang="tr-TR" dirty="0" smtClean="0"/>
              <a:t> tedavinin nasıl yapılacağına ilişkin bir rasyonel sunmak, yıllar boyunca bireyin ve ailenin yaşam kalitesini bozan ve işlevselliğini azaltan fobik bozuklukların tedavisinde ilk aşama olmalıdır. Bu süreç içinde hasta ve yakınlarına şu tür bilgiler verilebilir;</a:t>
            </a:r>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7758138" cy="6072230"/>
          </a:xfrm>
        </p:spPr>
        <p:txBody>
          <a:bodyPr/>
          <a:lstStyle/>
          <a:p>
            <a:endParaRPr lang="tr-TR" dirty="0" smtClean="0"/>
          </a:p>
          <a:p>
            <a:pPr>
              <a:buFont typeface="Wingdings" pitchFamily="2" charset="2"/>
              <a:buChar char="§"/>
            </a:pPr>
            <a:r>
              <a:rPr lang="tr-TR" dirty="0" smtClean="0"/>
              <a:t>Anksiyete, rahatsız edici bir duygu olmasına ve hoşnutsuzluk oluşturmasına karşın bireye zarar vermez.</a:t>
            </a:r>
          </a:p>
          <a:p>
            <a:endParaRPr lang="tr-TR" dirty="0" smtClean="0"/>
          </a:p>
          <a:p>
            <a:pPr>
              <a:buFont typeface="Wingdings" pitchFamily="2" charset="2"/>
              <a:buChar char="§"/>
            </a:pPr>
            <a:r>
              <a:rPr lang="tr-TR" dirty="0" smtClean="0"/>
              <a:t>Anksiyetenin de aynen diğer duygular gibi bir ömrü vardır. Öfke, sevinç,kızgınlık gibi duygular nasıl belirli bir süre sonra azalıyorsa, anksiyete de ömrünü tamamladığı zaman artık rahatsızlık vermeyecektir.</a:t>
            </a:r>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7615262" cy="5554683"/>
          </a:xfrm>
        </p:spPr>
        <p:txBody>
          <a:bodyPr>
            <a:normAutofit fontScale="92500" lnSpcReduction="10000"/>
          </a:bodyPr>
          <a:lstStyle/>
          <a:p>
            <a:pPr>
              <a:buFont typeface="Wingdings" pitchFamily="2" charset="2"/>
              <a:buChar char="§"/>
            </a:pPr>
            <a:r>
              <a:rPr lang="tr-TR" dirty="0" smtClean="0"/>
              <a:t>Kaçmak ve kaçınmak yerine, sistematik bir tedavi programı içinde fobik nesne ve durumların üstüne gidildiğinde, bu tür durum ve nesnelerin oluşturduğu anksiyete , alışma yolu ile giderek azalmakta ve sonuçta kaçınma davranışlarının üstesinden gelinerek işlevsellik yeniden kazanılabilmektedir.</a:t>
            </a:r>
          </a:p>
          <a:p>
            <a:pPr>
              <a:buNone/>
            </a:pPr>
            <a:endParaRPr lang="tr-TR" dirty="0" smtClean="0"/>
          </a:p>
          <a:p>
            <a:pPr>
              <a:buFont typeface="Wingdings" pitchFamily="2" charset="2"/>
              <a:buChar char="§"/>
            </a:pPr>
            <a:r>
              <a:rPr lang="tr-TR" dirty="0" smtClean="0"/>
              <a:t>Bazen fobiler uygun bir tedavi ile hobi biçimine dönüştürülebilmektedir. Örneğin köpek fobisi olan pek çok kişi, üzerine gitme yöntemi ile tedavi edildiklerinde evlerine köpek almaktadırlar. Tedavi süreci içinde aile ile işbirliği büyük önem taşır.Hatta uygun görüldüğünde, aile üyelerinden biri yardımcı terapist olarak tedavi sürecine aktif bir biçimde katılabilir.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500042"/>
            <a:ext cx="8229600" cy="1143000"/>
          </a:xfrm>
        </p:spPr>
        <p:txBody>
          <a:bodyPr>
            <a:normAutofit fontScale="90000"/>
          </a:bodyPr>
          <a:lstStyle/>
          <a:p>
            <a:r>
              <a:rPr lang="tr-TR" dirty="0" smtClean="0"/>
              <a:t>ANKSİYETENİN PERİFERİK BELİRTİLERİ NELERDİR?</a:t>
            </a:r>
            <a:br>
              <a:rPr lang="tr-TR" dirty="0" smtClean="0"/>
            </a:br>
            <a:endParaRPr lang="tr-TR" dirty="0"/>
          </a:p>
        </p:txBody>
      </p:sp>
      <p:sp>
        <p:nvSpPr>
          <p:cNvPr id="3" name="2 İçerik Yer Tutucusu"/>
          <p:cNvSpPr>
            <a:spLocks noGrp="1"/>
          </p:cNvSpPr>
          <p:nvPr>
            <p:ph idx="1"/>
          </p:nvPr>
        </p:nvSpPr>
        <p:spPr>
          <a:xfrm>
            <a:off x="357158" y="1214422"/>
            <a:ext cx="8229600" cy="5429264"/>
          </a:xfrm>
        </p:spPr>
        <p:txBody>
          <a:bodyPr>
            <a:noAutofit/>
          </a:bodyPr>
          <a:lstStyle/>
          <a:p>
            <a:r>
              <a:rPr lang="tr-TR" sz="2100" dirty="0"/>
              <a:t>İshal</a:t>
            </a:r>
          </a:p>
          <a:p>
            <a:r>
              <a:rPr lang="tr-TR" sz="2100" dirty="0"/>
              <a:t>Baş dönmesi, sersemleme hali</a:t>
            </a:r>
          </a:p>
          <a:p>
            <a:r>
              <a:rPr lang="tr-TR" sz="2100" dirty="0"/>
              <a:t>Terleme</a:t>
            </a:r>
          </a:p>
          <a:p>
            <a:r>
              <a:rPr lang="tr-TR" sz="2100" dirty="0" smtClean="0"/>
              <a:t>Reflekslerde </a:t>
            </a:r>
            <a:r>
              <a:rPr lang="tr-TR" sz="2100" dirty="0"/>
              <a:t>artma</a:t>
            </a:r>
          </a:p>
          <a:p>
            <a:r>
              <a:rPr lang="tr-TR" sz="2100" dirty="0"/>
              <a:t>Hipertansiyon</a:t>
            </a:r>
          </a:p>
          <a:p>
            <a:r>
              <a:rPr lang="tr-TR" sz="2100" dirty="0"/>
              <a:t>Çarpıntı</a:t>
            </a:r>
          </a:p>
          <a:p>
            <a:r>
              <a:rPr lang="tr-TR" sz="2100" dirty="0"/>
              <a:t>Pupiller genişleme</a:t>
            </a:r>
          </a:p>
          <a:p>
            <a:r>
              <a:rPr lang="tr-TR" sz="2100" dirty="0"/>
              <a:t>Huzursuzluk</a:t>
            </a:r>
          </a:p>
          <a:p>
            <a:r>
              <a:rPr lang="tr-TR" sz="2100" dirty="0"/>
              <a:t>Senkop</a:t>
            </a:r>
          </a:p>
          <a:p>
            <a:r>
              <a:rPr lang="tr-TR" sz="2100" dirty="0"/>
              <a:t>Taşikardi</a:t>
            </a:r>
          </a:p>
          <a:p>
            <a:r>
              <a:rPr lang="es-ES" sz="2100" dirty="0"/>
              <a:t>Kol ve bacaklarda yanma, acıma hissi</a:t>
            </a:r>
          </a:p>
          <a:p>
            <a:r>
              <a:rPr lang="tr-TR" sz="2100" dirty="0"/>
              <a:t>Titreme</a:t>
            </a:r>
          </a:p>
          <a:p>
            <a:r>
              <a:rPr lang="tr-TR" sz="2100" dirty="0"/>
              <a:t>Midede rahatsızlık (Kelebekler uçuşuyormuş hissi)</a:t>
            </a:r>
          </a:p>
          <a:p>
            <a:r>
              <a:rPr lang="tr-TR" sz="2100" dirty="0"/>
              <a:t>Sık idrara çıkma</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MADDENİN-İLACIN YOL AÇTIĞI BOZUKLUKLAR</a:t>
            </a:r>
            <a:endParaRPr lang="tr-TR" sz="3200" b="1" dirty="0"/>
          </a:p>
        </p:txBody>
      </p:sp>
      <p:sp>
        <p:nvSpPr>
          <p:cNvPr id="3" name="2 İçerik Yer Tutucusu"/>
          <p:cNvSpPr>
            <a:spLocks noGrp="1"/>
          </p:cNvSpPr>
          <p:nvPr>
            <p:ph idx="1"/>
          </p:nvPr>
        </p:nvSpPr>
        <p:spPr>
          <a:xfrm>
            <a:off x="214282" y="2011680"/>
            <a:ext cx="7239000" cy="4846320"/>
          </a:xfrm>
        </p:spPr>
        <p:txBody>
          <a:bodyPr>
            <a:normAutofit/>
          </a:bodyPr>
          <a:lstStyle/>
          <a:p>
            <a:pPr marL="514350" indent="-514350">
              <a:lnSpc>
                <a:spcPct val="80000"/>
              </a:lnSpc>
              <a:buNone/>
            </a:pPr>
            <a:r>
              <a:rPr lang="tr-TR" dirty="0" smtClean="0"/>
              <a:t>Klinik görünüme panik atakları ya da kaygı</a:t>
            </a:r>
          </a:p>
          <a:p>
            <a:pPr marL="514350" indent="-514350">
              <a:lnSpc>
                <a:spcPct val="80000"/>
              </a:lnSpc>
              <a:buNone/>
            </a:pPr>
            <a:r>
              <a:rPr lang="tr-TR" dirty="0" smtClean="0"/>
              <a:t>egemendir.</a:t>
            </a:r>
          </a:p>
          <a:p>
            <a:pPr marL="514350" indent="-514350">
              <a:lnSpc>
                <a:spcPct val="80000"/>
              </a:lnSpc>
              <a:buNone/>
            </a:pPr>
            <a:endParaRPr lang="tr-TR" dirty="0" smtClean="0"/>
          </a:p>
          <a:p>
            <a:pPr marL="514350" indent="-514350">
              <a:lnSpc>
                <a:spcPct val="80000"/>
              </a:lnSpc>
              <a:buNone/>
            </a:pPr>
            <a:r>
              <a:rPr lang="tr-TR" dirty="0" smtClean="0"/>
              <a:t>Bu bozukluk yalnızca deliryumun gidişi</a:t>
            </a:r>
          </a:p>
          <a:p>
            <a:pPr marL="514350" indent="-514350">
              <a:lnSpc>
                <a:spcPct val="80000"/>
              </a:lnSpc>
              <a:buNone/>
            </a:pPr>
            <a:r>
              <a:rPr lang="tr-TR" dirty="0" smtClean="0"/>
              <a:t>sırasında ortaya çıkmamaktadır.</a:t>
            </a:r>
          </a:p>
          <a:p>
            <a:pPr>
              <a:lnSpc>
                <a:spcPct val="80000"/>
              </a:lnSpc>
              <a:buNone/>
            </a:pPr>
            <a:endParaRPr lang="tr-TR" dirty="0" smtClean="0"/>
          </a:p>
          <a:p>
            <a:pPr>
              <a:lnSpc>
                <a:spcPct val="80000"/>
              </a:lnSpc>
              <a:buNone/>
            </a:pPr>
            <a:r>
              <a:rPr lang="tr-TR" dirty="0" smtClean="0"/>
              <a:t>Bu bozukluk,klinik açıdan belirgin bir sıkıntıya</a:t>
            </a:r>
          </a:p>
          <a:p>
            <a:pPr>
              <a:lnSpc>
                <a:spcPct val="80000"/>
              </a:lnSpc>
              <a:buNone/>
            </a:pPr>
            <a:r>
              <a:rPr lang="tr-TR" dirty="0" smtClean="0"/>
              <a:t>ya ada toplumsal,işle ilgili alanlarda ya da</a:t>
            </a:r>
          </a:p>
          <a:p>
            <a:pPr>
              <a:lnSpc>
                <a:spcPct val="80000"/>
              </a:lnSpc>
              <a:buNone/>
            </a:pPr>
            <a:r>
              <a:rPr lang="tr-TR" dirty="0" smtClean="0"/>
              <a:t>önemli diğer işlevsellik alanlarından</a:t>
            </a:r>
          </a:p>
          <a:p>
            <a:pPr>
              <a:lnSpc>
                <a:spcPct val="80000"/>
              </a:lnSpc>
              <a:buNone/>
            </a:pPr>
            <a:r>
              <a:rPr lang="tr-TR" dirty="0" smtClean="0"/>
              <a:t>işlevsellikte düşmeye neden olur.</a:t>
            </a:r>
          </a:p>
          <a:p>
            <a:pPr marL="514350" indent="-514350">
              <a:lnSpc>
                <a:spcPct val="80000"/>
              </a:lnSpc>
            </a:pPr>
            <a:endParaRPr lang="tr-TR" dirty="0" smtClean="0"/>
          </a:p>
          <a:p>
            <a:pPr>
              <a:lnSpc>
                <a:spcPct val="80000"/>
              </a:lnSpc>
              <a:buNone/>
            </a:pPr>
            <a:endParaRPr lang="tr-TR" dirty="0" smtClean="0"/>
          </a:p>
        </p:txBody>
      </p:sp>
      <p:pic>
        <p:nvPicPr>
          <p:cNvPr id="4" name="3 Resim" descr="20-gr-uyusturucu-madde-ile-yakalandilar-294627.jpg"/>
          <p:cNvPicPr>
            <a:picLocks noChangeAspect="1"/>
          </p:cNvPicPr>
          <p:nvPr/>
        </p:nvPicPr>
        <p:blipFill>
          <a:blip r:embed="rId2" cstate="print"/>
          <a:stretch>
            <a:fillRect/>
          </a:stretch>
        </p:blipFill>
        <p:spPr>
          <a:xfrm>
            <a:off x="6786578" y="285728"/>
            <a:ext cx="1953767" cy="212312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857232"/>
            <a:ext cx="8358214" cy="1143000"/>
          </a:xfrm>
        </p:spPr>
        <p:txBody>
          <a:bodyPr>
            <a:normAutofit/>
          </a:bodyPr>
          <a:lstStyle/>
          <a:p>
            <a:r>
              <a:rPr lang="tr-TR" sz="3200" b="1" dirty="0" smtClean="0"/>
              <a:t>BAŞKA BİR SAĞLIK DURUMUNA BAĞLI BOZUKLUK</a:t>
            </a:r>
            <a:endParaRPr lang="tr-TR" sz="3200" b="1" dirty="0"/>
          </a:p>
        </p:txBody>
      </p:sp>
      <p:sp>
        <p:nvSpPr>
          <p:cNvPr id="3" name="2 İçerik Yer Tutucusu"/>
          <p:cNvSpPr>
            <a:spLocks noGrp="1"/>
          </p:cNvSpPr>
          <p:nvPr>
            <p:ph idx="1"/>
          </p:nvPr>
        </p:nvSpPr>
        <p:spPr>
          <a:xfrm>
            <a:off x="0" y="2500306"/>
            <a:ext cx="8329642" cy="3257560"/>
          </a:xfrm>
        </p:spPr>
        <p:txBody>
          <a:bodyPr/>
          <a:lstStyle/>
          <a:p>
            <a:endParaRPr lang="tr-TR" dirty="0" smtClean="0"/>
          </a:p>
          <a:p>
            <a:pPr>
              <a:buFont typeface="Wingdings" pitchFamily="2" charset="2"/>
              <a:buChar char="§"/>
            </a:pPr>
            <a:r>
              <a:rPr lang="tr-TR" dirty="0" smtClean="0"/>
              <a:t>Anksiyete belirtilerinin hakim olduğu ancak özgül bir anksiyete bozukluğuna ya da uyum bozukluğu kriterlerini karşılamayan durumlarda kullanılan bir tanıdır.</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ANKSİYETE TEDAVİSİ</a:t>
            </a:r>
            <a:endParaRPr lang="tr-TR" sz="4000" dirty="0"/>
          </a:p>
        </p:txBody>
      </p:sp>
      <p:sp>
        <p:nvSpPr>
          <p:cNvPr id="3" name="2 İçerik Yer Tutucusu"/>
          <p:cNvSpPr>
            <a:spLocks noGrp="1"/>
          </p:cNvSpPr>
          <p:nvPr>
            <p:ph idx="1"/>
          </p:nvPr>
        </p:nvSpPr>
        <p:spPr>
          <a:xfrm>
            <a:off x="0" y="571480"/>
            <a:ext cx="7239000" cy="2891154"/>
          </a:xfrm>
        </p:spPr>
        <p:txBody>
          <a:bodyPr>
            <a:normAutofit/>
          </a:bodyPr>
          <a:lstStyle/>
          <a:p>
            <a:pPr>
              <a:buNone/>
            </a:pPr>
            <a:r>
              <a:rPr lang="tr-TR" dirty="0" smtClean="0"/>
              <a:t> </a:t>
            </a:r>
          </a:p>
        </p:txBody>
      </p:sp>
      <p:graphicFrame>
        <p:nvGraphicFramePr>
          <p:cNvPr id="5" name="4 Diyagram"/>
          <p:cNvGraphicFramePr/>
          <p:nvPr/>
        </p:nvGraphicFramePr>
        <p:xfrm>
          <a:off x="1000100" y="1857364"/>
          <a:ext cx="68580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357298"/>
            <a:ext cx="8229600" cy="5857916"/>
          </a:xfrm>
        </p:spPr>
        <p:txBody>
          <a:bodyPr>
            <a:normAutofit/>
          </a:bodyPr>
          <a:lstStyle/>
          <a:p>
            <a:pPr>
              <a:buFont typeface="Wingdings" pitchFamily="2" charset="2"/>
              <a:buChar char="§"/>
            </a:pPr>
            <a:r>
              <a:rPr lang="tr-TR" sz="2800" dirty="0" smtClean="0"/>
              <a:t>İlk nokta fiziksel hastalıklardan ayırıcı tanısı yapılmasıdır.</a:t>
            </a:r>
          </a:p>
          <a:p>
            <a:pPr>
              <a:buFont typeface="Wingdings" pitchFamily="2" charset="2"/>
              <a:buChar char="§"/>
            </a:pPr>
            <a:r>
              <a:rPr lang="tr-TR" sz="2800" dirty="0" smtClean="0"/>
              <a:t>İkinci nokta ise,hastanın ilaç kullanım tavrıdır. (bazı hastalar reçeteyi hiçbir zaman kullanmazlar.Bu durumdakiler sorunu bilmediklerinden diğer servislere çok sık giderler. Buda ekonomik zararlara neden olur.)</a:t>
            </a:r>
            <a:endParaRPr lang="tr-TR"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785786" y="714356"/>
          <a:ext cx="7072362" cy="4786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642918"/>
            <a:ext cx="8229600" cy="5715040"/>
          </a:xfrm>
        </p:spPr>
        <p:txBody>
          <a:bodyPr/>
          <a:lstStyle/>
          <a:p>
            <a:pPr>
              <a:buFont typeface="Wingdings" pitchFamily="2" charset="2"/>
              <a:buChar char="§"/>
            </a:pPr>
            <a:r>
              <a:rPr lang="tr-TR" dirty="0" smtClean="0"/>
              <a:t>İyileşme dalgalanma gösterebilir, bu dönemlerde tedaviden umut kesilmemelidir. Semptomlar tamamen iyileştikten sonra da ilaca devam edilmelidir. Yan etki profili hakkında bilgi verilmeli ve genelde sınırlı kaldıkları ifade edilmelidir. Hamilelikle beraber kullanılmasının sakıncalı olabileceği, herhangi bir endişeleri olduğunda ya da ilacı bırakmaya karar verdiklerinde önce danışmaları bildirilmelidir.</a:t>
            </a: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42910" y="0"/>
            <a:ext cx="7239000" cy="1143000"/>
          </a:xfrm>
        </p:spPr>
        <p:txBody>
          <a:bodyPr>
            <a:normAutofit/>
          </a:bodyPr>
          <a:lstStyle/>
          <a:p>
            <a:r>
              <a:rPr lang="tr-TR" sz="4000" dirty="0" smtClean="0"/>
              <a:t>FARMAKOLOJİK TEDAVİ</a:t>
            </a:r>
            <a:endParaRPr lang="tr-TR" sz="4000" dirty="0"/>
          </a:p>
        </p:txBody>
      </p:sp>
      <p:graphicFrame>
        <p:nvGraphicFramePr>
          <p:cNvPr id="5" name="4 İçerik Yer Tutucusu"/>
          <p:cNvGraphicFramePr>
            <a:graphicFrameLocks noGrp="1"/>
          </p:cNvGraphicFramePr>
          <p:nvPr>
            <p:ph idx="1"/>
          </p:nvPr>
        </p:nvGraphicFramePr>
        <p:xfrm>
          <a:off x="214282" y="1428736"/>
          <a:ext cx="8229600" cy="4357718"/>
        </p:xfrm>
        <a:graphic>
          <a:graphicData uri="http://schemas.openxmlformats.org/drawingml/2006/table">
            <a:tbl>
              <a:tblPr firstRow="1" bandRow="1">
                <a:tableStyleId>{5C22544A-7EE6-4342-B048-85BDC9FD1C3A}</a:tableStyleId>
              </a:tblPr>
              <a:tblGrid>
                <a:gridCol w="2743200"/>
                <a:gridCol w="2743200"/>
                <a:gridCol w="2743200"/>
              </a:tblGrid>
              <a:tr h="151446">
                <a:tc>
                  <a:txBody>
                    <a:bodyPr/>
                    <a:lstStyle/>
                    <a:p>
                      <a:pPr algn="ctr"/>
                      <a:r>
                        <a:rPr lang="tr-TR" b="1" dirty="0" smtClean="0"/>
                        <a:t>Antidepresan</a:t>
                      </a:r>
                      <a:endParaRPr lang="tr-TR" b="1" dirty="0"/>
                    </a:p>
                  </a:txBody>
                  <a:tcPr/>
                </a:tc>
                <a:tc>
                  <a:txBody>
                    <a:bodyPr/>
                    <a:lstStyle/>
                    <a:p>
                      <a:pPr algn="ctr"/>
                      <a:r>
                        <a:rPr lang="tr-TR" dirty="0" smtClean="0"/>
                        <a:t>Sınıfı</a:t>
                      </a:r>
                      <a:endParaRPr lang="tr-TR" dirty="0"/>
                    </a:p>
                  </a:txBody>
                  <a:tcPr/>
                </a:tc>
                <a:tc>
                  <a:txBody>
                    <a:bodyPr/>
                    <a:lstStyle/>
                    <a:p>
                      <a:pPr algn="ctr"/>
                      <a:r>
                        <a:rPr lang="tr-TR" dirty="0" smtClean="0"/>
                        <a:t>Sedasyon</a:t>
                      </a:r>
                      <a:endParaRPr lang="tr-TR" dirty="0"/>
                    </a:p>
                  </a:txBody>
                  <a:tcPr/>
                </a:tc>
              </a:tr>
              <a:tr h="311922">
                <a:tc>
                  <a:txBody>
                    <a:bodyPr/>
                    <a:lstStyle/>
                    <a:p>
                      <a:r>
                        <a:rPr lang="tr-TR" sz="1800" kern="1200" baseline="0" dirty="0" smtClean="0">
                          <a:solidFill>
                            <a:schemeClr val="dk1"/>
                          </a:solidFill>
                          <a:latin typeface="+mn-lt"/>
                          <a:ea typeface="+mn-ea"/>
                          <a:cs typeface="+mn-cs"/>
                        </a:rPr>
                        <a:t>Sitalopram</a:t>
                      </a:r>
                      <a:endParaRPr lang="tr-TR" dirty="0"/>
                    </a:p>
                  </a:txBody>
                  <a:tcPr/>
                </a:tc>
                <a:tc>
                  <a:txBody>
                    <a:bodyPr/>
                    <a:lstStyle/>
                    <a:p>
                      <a:r>
                        <a:rPr lang="tr-TR" sz="1800" kern="1200" baseline="0" dirty="0" smtClean="0">
                          <a:solidFill>
                            <a:schemeClr val="dk1"/>
                          </a:solidFill>
                          <a:latin typeface="+mn-lt"/>
                          <a:ea typeface="+mn-ea"/>
                          <a:cs typeface="+mn-cs"/>
                        </a:rPr>
                        <a:t>SSRI</a:t>
                      </a:r>
                      <a:endParaRPr lang="tr-TR" dirty="0"/>
                    </a:p>
                  </a:txBody>
                  <a:tcPr/>
                </a:tc>
                <a:tc>
                  <a:txBody>
                    <a:bodyPr/>
                    <a:lstStyle/>
                    <a:p>
                      <a:r>
                        <a:rPr lang="tr-TR" sz="1800" kern="1200" baseline="0" dirty="0" smtClean="0">
                          <a:solidFill>
                            <a:schemeClr val="dk1"/>
                          </a:solidFill>
                          <a:latin typeface="+mn-lt"/>
                          <a:ea typeface="+mn-ea"/>
                          <a:cs typeface="+mn-cs"/>
                        </a:rPr>
                        <a:t>Nadir</a:t>
                      </a:r>
                      <a:endParaRPr lang="tr-TR" dirty="0"/>
                    </a:p>
                  </a:txBody>
                  <a:tcPr/>
                </a:tc>
              </a:tr>
              <a:tr h="311922">
                <a:tc>
                  <a:txBody>
                    <a:bodyPr/>
                    <a:lstStyle/>
                    <a:p>
                      <a:r>
                        <a:rPr lang="tr-TR" sz="1800" kern="1200" baseline="0" dirty="0" smtClean="0">
                          <a:solidFill>
                            <a:schemeClr val="dk1"/>
                          </a:solidFill>
                          <a:latin typeface="+mn-lt"/>
                          <a:ea typeface="+mn-ea"/>
                          <a:cs typeface="+mn-cs"/>
                        </a:rPr>
                        <a:t>Essitalopram</a:t>
                      </a:r>
                      <a:endParaRPr lang="tr-TR" dirty="0"/>
                    </a:p>
                  </a:txBody>
                  <a:tcPr/>
                </a:tc>
                <a:tc>
                  <a:txBody>
                    <a:bodyPr/>
                    <a:lstStyle/>
                    <a:p>
                      <a:r>
                        <a:rPr lang="tr-TR" sz="1800" kern="1200" baseline="0" dirty="0" smtClean="0">
                          <a:solidFill>
                            <a:schemeClr val="dk1"/>
                          </a:solidFill>
                          <a:latin typeface="+mn-lt"/>
                          <a:ea typeface="+mn-ea"/>
                          <a:cs typeface="+mn-cs"/>
                        </a:rPr>
                        <a:t>SSRI</a:t>
                      </a:r>
                      <a:endParaRPr lang="tr-TR" dirty="0"/>
                    </a:p>
                  </a:txBody>
                  <a:tcPr/>
                </a:tc>
                <a:tc>
                  <a:txBody>
                    <a:bodyPr/>
                    <a:lstStyle/>
                    <a:p>
                      <a:r>
                        <a:rPr lang="tr-TR" sz="1800" kern="1200" baseline="0" dirty="0" smtClean="0">
                          <a:solidFill>
                            <a:schemeClr val="dk1"/>
                          </a:solidFill>
                          <a:latin typeface="+mn-lt"/>
                          <a:ea typeface="+mn-ea"/>
                          <a:cs typeface="+mn-cs"/>
                        </a:rPr>
                        <a:t>Nadir</a:t>
                      </a:r>
                      <a:endParaRPr lang="tr-TR" dirty="0"/>
                    </a:p>
                  </a:txBody>
                  <a:tcPr/>
                </a:tc>
              </a:tr>
              <a:tr h="311922">
                <a:tc>
                  <a:txBody>
                    <a:bodyPr/>
                    <a:lstStyle/>
                    <a:p>
                      <a:r>
                        <a:rPr lang="tr-TR" sz="1800" kern="1200" baseline="0" dirty="0" smtClean="0">
                          <a:solidFill>
                            <a:schemeClr val="dk1"/>
                          </a:solidFill>
                          <a:latin typeface="+mn-lt"/>
                          <a:ea typeface="+mn-ea"/>
                          <a:cs typeface="+mn-cs"/>
                        </a:rPr>
                        <a:t>Fluoksetin</a:t>
                      </a:r>
                      <a:endParaRPr lang="tr-TR" dirty="0"/>
                    </a:p>
                  </a:txBody>
                  <a:tcPr/>
                </a:tc>
                <a:tc>
                  <a:txBody>
                    <a:bodyPr/>
                    <a:lstStyle/>
                    <a:p>
                      <a:r>
                        <a:rPr lang="tr-TR" sz="1800" kern="1200" baseline="0" dirty="0" smtClean="0">
                          <a:solidFill>
                            <a:schemeClr val="dk1"/>
                          </a:solidFill>
                          <a:latin typeface="+mn-lt"/>
                          <a:ea typeface="+mn-ea"/>
                          <a:cs typeface="+mn-cs"/>
                        </a:rPr>
                        <a:t>SSRI</a:t>
                      </a:r>
                      <a:endParaRPr lang="tr-TR" dirty="0"/>
                    </a:p>
                  </a:txBody>
                  <a:tcPr/>
                </a:tc>
                <a:tc>
                  <a:txBody>
                    <a:bodyPr/>
                    <a:lstStyle/>
                    <a:p>
                      <a:r>
                        <a:rPr lang="tr-TR" sz="1800" kern="1200" baseline="0" dirty="0" smtClean="0">
                          <a:solidFill>
                            <a:schemeClr val="dk1"/>
                          </a:solidFill>
                          <a:latin typeface="+mn-lt"/>
                          <a:ea typeface="+mn-ea"/>
                          <a:cs typeface="+mn-cs"/>
                        </a:rPr>
                        <a:t>Bazen</a:t>
                      </a:r>
                      <a:endParaRPr lang="tr-TR" dirty="0"/>
                    </a:p>
                  </a:txBody>
                  <a:tcPr/>
                </a:tc>
              </a:tr>
              <a:tr h="311922">
                <a:tc>
                  <a:txBody>
                    <a:bodyPr/>
                    <a:lstStyle/>
                    <a:p>
                      <a:r>
                        <a:rPr lang="tr-TR" sz="1800" kern="1200" baseline="0" dirty="0" smtClean="0">
                          <a:solidFill>
                            <a:schemeClr val="dk1"/>
                          </a:solidFill>
                          <a:latin typeface="+mn-lt"/>
                          <a:ea typeface="+mn-ea"/>
                          <a:cs typeface="+mn-cs"/>
                        </a:rPr>
                        <a:t>Fluvoksamin</a:t>
                      </a:r>
                      <a:endParaRPr lang="tr-TR" dirty="0"/>
                    </a:p>
                  </a:txBody>
                  <a:tcPr/>
                </a:tc>
                <a:tc>
                  <a:txBody>
                    <a:bodyPr/>
                    <a:lstStyle/>
                    <a:p>
                      <a:r>
                        <a:rPr lang="tr-TR" sz="1800" kern="1200" baseline="0" dirty="0" smtClean="0">
                          <a:solidFill>
                            <a:schemeClr val="dk1"/>
                          </a:solidFill>
                          <a:latin typeface="+mn-lt"/>
                          <a:ea typeface="+mn-ea"/>
                          <a:cs typeface="+mn-cs"/>
                        </a:rPr>
                        <a:t>SSRI</a:t>
                      </a:r>
                      <a:endParaRPr lang="tr-TR" dirty="0"/>
                    </a:p>
                  </a:txBody>
                  <a:tcPr/>
                </a:tc>
                <a:tc>
                  <a:txBody>
                    <a:bodyPr/>
                    <a:lstStyle/>
                    <a:p>
                      <a:r>
                        <a:rPr lang="tr-TR" sz="1800" kern="1200" baseline="0" dirty="0" smtClean="0">
                          <a:solidFill>
                            <a:schemeClr val="dk1"/>
                          </a:solidFill>
                          <a:latin typeface="+mn-lt"/>
                          <a:ea typeface="+mn-ea"/>
                          <a:cs typeface="+mn-cs"/>
                        </a:rPr>
                        <a:t>Bazen</a:t>
                      </a:r>
                      <a:endParaRPr lang="tr-TR" dirty="0"/>
                    </a:p>
                  </a:txBody>
                  <a:tcPr/>
                </a:tc>
              </a:tr>
              <a:tr h="311922">
                <a:tc>
                  <a:txBody>
                    <a:bodyPr/>
                    <a:lstStyle/>
                    <a:p>
                      <a:r>
                        <a:rPr lang="tr-TR" sz="1800" kern="1200" baseline="0" dirty="0" smtClean="0">
                          <a:solidFill>
                            <a:schemeClr val="dk1"/>
                          </a:solidFill>
                          <a:latin typeface="+mn-lt"/>
                          <a:ea typeface="+mn-ea"/>
                          <a:cs typeface="+mn-cs"/>
                        </a:rPr>
                        <a:t>Paroksetin</a:t>
                      </a:r>
                      <a:endParaRPr lang="tr-TR" dirty="0"/>
                    </a:p>
                  </a:txBody>
                  <a:tcPr/>
                </a:tc>
                <a:tc>
                  <a:txBody>
                    <a:bodyPr/>
                    <a:lstStyle/>
                    <a:p>
                      <a:r>
                        <a:rPr lang="tr-TR" sz="1800" kern="1200" baseline="0" dirty="0" smtClean="0">
                          <a:solidFill>
                            <a:schemeClr val="dk1"/>
                          </a:solidFill>
                          <a:latin typeface="+mn-lt"/>
                          <a:ea typeface="+mn-ea"/>
                          <a:cs typeface="+mn-cs"/>
                        </a:rPr>
                        <a:t>SSRI</a:t>
                      </a:r>
                      <a:endParaRPr lang="tr-TR" dirty="0"/>
                    </a:p>
                  </a:txBody>
                  <a:tcPr/>
                </a:tc>
                <a:tc>
                  <a:txBody>
                    <a:bodyPr/>
                    <a:lstStyle/>
                    <a:p>
                      <a:r>
                        <a:rPr lang="tr-TR" sz="1800" kern="1200" baseline="0" dirty="0" smtClean="0">
                          <a:solidFill>
                            <a:schemeClr val="dk1"/>
                          </a:solidFill>
                          <a:latin typeface="+mn-lt"/>
                          <a:ea typeface="+mn-ea"/>
                          <a:cs typeface="+mn-cs"/>
                        </a:rPr>
                        <a:t>Nadir</a:t>
                      </a:r>
                      <a:endParaRPr lang="tr-TR" dirty="0"/>
                    </a:p>
                  </a:txBody>
                  <a:tcPr/>
                </a:tc>
              </a:tr>
              <a:tr h="311922">
                <a:tc>
                  <a:txBody>
                    <a:bodyPr/>
                    <a:lstStyle/>
                    <a:p>
                      <a:r>
                        <a:rPr lang="tr-TR" sz="1800" kern="1200" baseline="0" dirty="0" smtClean="0">
                          <a:solidFill>
                            <a:schemeClr val="dk1"/>
                          </a:solidFill>
                          <a:latin typeface="+mn-lt"/>
                          <a:ea typeface="+mn-ea"/>
                          <a:cs typeface="+mn-cs"/>
                        </a:rPr>
                        <a:t>Sertralin</a:t>
                      </a:r>
                      <a:endParaRPr lang="tr-TR" dirty="0"/>
                    </a:p>
                  </a:txBody>
                  <a:tcPr/>
                </a:tc>
                <a:tc>
                  <a:txBody>
                    <a:bodyPr/>
                    <a:lstStyle/>
                    <a:p>
                      <a:r>
                        <a:rPr lang="tr-TR" sz="1800" kern="1200" baseline="0" dirty="0" smtClean="0">
                          <a:solidFill>
                            <a:schemeClr val="dk1"/>
                          </a:solidFill>
                          <a:latin typeface="+mn-lt"/>
                          <a:ea typeface="+mn-ea"/>
                          <a:cs typeface="+mn-cs"/>
                        </a:rPr>
                        <a:t>SSRI</a:t>
                      </a:r>
                      <a:endParaRPr lang="tr-TR" dirty="0"/>
                    </a:p>
                  </a:txBody>
                  <a:tcPr/>
                </a:tc>
                <a:tc>
                  <a:txBody>
                    <a:bodyPr/>
                    <a:lstStyle/>
                    <a:p>
                      <a:r>
                        <a:rPr lang="tr-TR" sz="1800" kern="1200" baseline="0" dirty="0" smtClean="0">
                          <a:solidFill>
                            <a:schemeClr val="dk1"/>
                          </a:solidFill>
                          <a:latin typeface="+mn-lt"/>
                          <a:ea typeface="+mn-ea"/>
                          <a:cs typeface="+mn-cs"/>
                        </a:rPr>
                        <a:t>Bazen</a:t>
                      </a:r>
                      <a:endParaRPr lang="tr-TR" dirty="0"/>
                    </a:p>
                  </a:txBody>
                  <a:tcPr/>
                </a:tc>
              </a:tr>
              <a:tr h="311922">
                <a:tc>
                  <a:txBody>
                    <a:bodyPr/>
                    <a:lstStyle/>
                    <a:p>
                      <a:r>
                        <a:rPr lang="tr-TR" sz="1800" kern="1200" baseline="0" dirty="0" smtClean="0">
                          <a:solidFill>
                            <a:schemeClr val="dk1"/>
                          </a:solidFill>
                          <a:latin typeface="+mn-lt"/>
                          <a:ea typeface="+mn-ea"/>
                          <a:cs typeface="+mn-cs"/>
                        </a:rPr>
                        <a:t>Venlafaksin</a:t>
                      </a:r>
                      <a:endParaRPr lang="tr-TR" dirty="0"/>
                    </a:p>
                  </a:txBody>
                  <a:tcPr/>
                </a:tc>
                <a:tc>
                  <a:txBody>
                    <a:bodyPr/>
                    <a:lstStyle/>
                    <a:p>
                      <a:r>
                        <a:rPr lang="tr-TR" sz="1800" kern="1200" baseline="0" dirty="0" smtClean="0">
                          <a:solidFill>
                            <a:schemeClr val="dk1"/>
                          </a:solidFill>
                          <a:latin typeface="+mn-lt"/>
                          <a:ea typeface="+mn-ea"/>
                          <a:cs typeface="+mn-cs"/>
                        </a:rPr>
                        <a:t>SNRI</a:t>
                      </a:r>
                      <a:endParaRPr lang="tr-TR" dirty="0"/>
                    </a:p>
                  </a:txBody>
                  <a:tcPr/>
                </a:tc>
                <a:tc>
                  <a:txBody>
                    <a:bodyPr/>
                    <a:lstStyle/>
                    <a:p>
                      <a:r>
                        <a:rPr lang="tr-TR" sz="1800" kern="1200" baseline="0" dirty="0" smtClean="0">
                          <a:solidFill>
                            <a:schemeClr val="dk1"/>
                          </a:solidFill>
                          <a:latin typeface="+mn-lt"/>
                          <a:ea typeface="+mn-ea"/>
                          <a:cs typeface="+mn-cs"/>
                        </a:rPr>
                        <a:t>Bazen</a:t>
                      </a:r>
                      <a:endParaRPr lang="tr-TR" dirty="0"/>
                    </a:p>
                  </a:txBody>
                  <a:tcPr/>
                </a:tc>
              </a:tr>
              <a:tr h="905600">
                <a:tc>
                  <a:txBody>
                    <a:bodyPr/>
                    <a:lstStyle/>
                    <a:p>
                      <a:r>
                        <a:rPr lang="tr-TR" sz="1800" kern="1200" baseline="0" dirty="0" smtClean="0">
                          <a:solidFill>
                            <a:schemeClr val="dk1"/>
                          </a:solidFill>
                          <a:latin typeface="+mn-lt"/>
                          <a:ea typeface="+mn-ea"/>
                          <a:cs typeface="+mn-cs"/>
                        </a:rPr>
                        <a:t>Mirtazapin</a:t>
                      </a:r>
                      <a:endParaRPr lang="tr-TR" dirty="0"/>
                    </a:p>
                  </a:txBody>
                  <a:tcPr/>
                </a:tc>
                <a:tc>
                  <a:txBody>
                    <a:bodyPr/>
                    <a:lstStyle/>
                    <a:p>
                      <a:r>
                        <a:rPr lang="tr-TR" sz="1800" kern="1200" baseline="0" dirty="0" smtClean="0">
                          <a:solidFill>
                            <a:schemeClr val="dk1"/>
                          </a:solidFill>
                          <a:latin typeface="+mn-lt"/>
                          <a:ea typeface="+mn-ea"/>
                          <a:cs typeface="+mn-cs"/>
                        </a:rPr>
                        <a:t>Tetrasiklik, NaSSA</a:t>
                      </a:r>
                      <a:endParaRPr lang="tr-TR" dirty="0"/>
                    </a:p>
                  </a:txBody>
                  <a:tcPr/>
                </a:tc>
                <a:tc>
                  <a:txBody>
                    <a:bodyPr/>
                    <a:lstStyle/>
                    <a:p>
                      <a:r>
                        <a:rPr lang="tr-TR" sz="1800" kern="1200" baseline="0" dirty="0" smtClean="0">
                          <a:solidFill>
                            <a:schemeClr val="dk1"/>
                          </a:solidFill>
                          <a:latin typeface="+mn-lt"/>
                          <a:ea typeface="+mn-ea"/>
                          <a:cs typeface="+mn-cs"/>
                        </a:rPr>
                        <a:t>Genellikle düşük</a:t>
                      </a:r>
                    </a:p>
                    <a:p>
                      <a:r>
                        <a:rPr lang="tr-TR" sz="1800" kern="1200" baseline="0" dirty="0" smtClean="0">
                          <a:solidFill>
                            <a:schemeClr val="dk1"/>
                          </a:solidFill>
                          <a:latin typeface="+mn-lt"/>
                          <a:ea typeface="+mn-ea"/>
                          <a:cs typeface="+mn-cs"/>
                        </a:rPr>
                        <a:t>NaSSA dozlarda</a:t>
                      </a:r>
                      <a:endParaRPr lang="tr-TR" dirty="0"/>
                    </a:p>
                  </a:txBody>
                  <a:tcPr/>
                </a:tc>
              </a:tr>
              <a:tr h="526038">
                <a:tc>
                  <a:txBody>
                    <a:bodyPr/>
                    <a:lstStyle/>
                    <a:p>
                      <a:r>
                        <a:rPr lang="tr-TR" sz="1800" kern="1200" baseline="0" dirty="0" smtClean="0">
                          <a:solidFill>
                            <a:schemeClr val="dk1"/>
                          </a:solidFill>
                          <a:latin typeface="+mn-lt"/>
                          <a:ea typeface="+mn-ea"/>
                          <a:cs typeface="+mn-cs"/>
                        </a:rPr>
                        <a:t>Reboksetin</a:t>
                      </a:r>
                      <a:endParaRPr lang="tr-TR" dirty="0"/>
                    </a:p>
                  </a:txBody>
                  <a:tcPr/>
                </a:tc>
                <a:tc>
                  <a:txBody>
                    <a:bodyPr/>
                    <a:lstStyle/>
                    <a:p>
                      <a:r>
                        <a:rPr lang="tr-TR" sz="1800" kern="1200" baseline="0" dirty="0" smtClean="0">
                          <a:solidFill>
                            <a:schemeClr val="dk1"/>
                          </a:solidFill>
                          <a:latin typeface="+mn-lt"/>
                          <a:ea typeface="+mn-ea"/>
                          <a:cs typeface="+mn-cs"/>
                        </a:rPr>
                        <a:t>SNRI</a:t>
                      </a:r>
                      <a:endParaRPr lang="tr-TR" dirty="0"/>
                    </a:p>
                  </a:txBody>
                  <a:tcPr/>
                </a:tc>
                <a:tc>
                  <a:txBody>
                    <a:bodyPr/>
                    <a:lstStyle/>
                    <a:p>
                      <a:r>
                        <a:rPr lang="tr-TR" dirty="0" smtClean="0"/>
                        <a:t>Nadir</a:t>
                      </a:r>
                      <a:endParaRPr lang="tr-TR" dirty="0"/>
                    </a:p>
                  </a:txBody>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t>ANKSİYETE VE DEPRESYON AYRIMI</a:t>
            </a:r>
            <a:endParaRPr lang="tr-TR" sz="4000" dirty="0"/>
          </a:p>
        </p:txBody>
      </p:sp>
      <p:graphicFrame>
        <p:nvGraphicFramePr>
          <p:cNvPr id="7" name="6 Diyagram"/>
          <p:cNvGraphicFramePr/>
          <p:nvPr/>
        </p:nvGraphicFramePr>
        <p:xfrm>
          <a:off x="1000100" y="20002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85794"/>
            <a:ext cx="7239000" cy="2608894"/>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ANKSİYETE BOZUKLUKLARINDA HEMŞİRELİK BAKIMI</a:t>
            </a:r>
            <a:br>
              <a:rPr lang="tr-TR" dirty="0" smtClean="0"/>
            </a:b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0" y="0"/>
          <a:ext cx="9144000" cy="7759063"/>
        </p:xfrm>
        <a:graphic>
          <a:graphicData uri="http://schemas.openxmlformats.org/drawingml/2006/table">
            <a:tbl>
              <a:tblPr firstRow="1" bandRow="1">
                <a:tableStyleId>{5C22544A-7EE6-4342-B048-85BDC9FD1C3A}</a:tableStyleId>
              </a:tblPr>
              <a:tblGrid>
                <a:gridCol w="3048000"/>
                <a:gridCol w="3048000"/>
                <a:gridCol w="3048000"/>
              </a:tblGrid>
              <a:tr h="809623">
                <a:tc>
                  <a:txBody>
                    <a:bodyPr/>
                    <a:lstStyle/>
                    <a:p>
                      <a:pPr algn="ctr"/>
                      <a:r>
                        <a:rPr lang="tr-TR" dirty="0" smtClean="0"/>
                        <a:t>TANI</a:t>
                      </a:r>
                      <a:endParaRPr lang="tr-TR" dirty="0"/>
                    </a:p>
                  </a:txBody>
                  <a:tcPr/>
                </a:tc>
                <a:tc>
                  <a:txBody>
                    <a:bodyPr/>
                    <a:lstStyle/>
                    <a:p>
                      <a:pPr algn="ctr"/>
                      <a:r>
                        <a:rPr lang="tr-TR" dirty="0" smtClean="0"/>
                        <a:t>VERİLER</a:t>
                      </a:r>
                      <a:endParaRPr lang="tr-TR" dirty="0"/>
                    </a:p>
                  </a:txBody>
                  <a:tcPr/>
                </a:tc>
                <a:tc>
                  <a:txBody>
                    <a:bodyPr/>
                    <a:lstStyle/>
                    <a:p>
                      <a:pPr algn="ctr"/>
                      <a:r>
                        <a:rPr lang="tr-TR" dirty="0" smtClean="0"/>
                        <a:t>AMAÇ</a:t>
                      </a:r>
                      <a:endParaRPr lang="tr-TR" dirty="0"/>
                    </a:p>
                  </a:txBody>
                  <a:tcPr/>
                </a:tc>
              </a:tr>
              <a:tr h="6334153">
                <a:tc>
                  <a:txBody>
                    <a:bodyPr/>
                    <a:lstStyle/>
                    <a:p>
                      <a:r>
                        <a:rPr kumimoji="0" lang="tr-TR" sz="1800" kern="1200" dirty="0" smtClean="0">
                          <a:solidFill>
                            <a:schemeClr val="dk1"/>
                          </a:solidFill>
                          <a:latin typeface="+mn-lt"/>
                          <a:ea typeface="+mn-ea"/>
                          <a:cs typeface="+mn-cs"/>
                        </a:rPr>
                        <a:t>Şiddetli ve panik düzeyinde anksiyete</a:t>
                      </a:r>
                      <a:endParaRPr lang="tr-TR" dirty="0"/>
                    </a:p>
                  </a:txBody>
                  <a:tcPr/>
                </a:tc>
                <a:tc>
                  <a:txBody>
                    <a:bodyPr/>
                    <a:lstStyle/>
                    <a:p>
                      <a:pPr>
                        <a:buFont typeface="Arial" pitchFamily="34" charset="0"/>
                        <a:buChar char="•"/>
                      </a:pPr>
                      <a:r>
                        <a:rPr kumimoji="0" lang="tr-TR" sz="1800" kern="1200" dirty="0" smtClean="0">
                          <a:solidFill>
                            <a:schemeClr val="dk1"/>
                          </a:solidFill>
                          <a:latin typeface="+mn-lt"/>
                          <a:ea typeface="+mn-ea"/>
                          <a:cs typeface="+mn-cs"/>
                        </a:rPr>
                        <a:t>endişe</a:t>
                      </a:r>
                    </a:p>
                    <a:p>
                      <a:pPr>
                        <a:buFont typeface="Arial" pitchFamily="34" charset="0"/>
                        <a:buChar char="•"/>
                      </a:pPr>
                      <a:r>
                        <a:rPr kumimoji="0" lang="tr-TR" sz="1800" kern="1200" dirty="0" smtClean="0">
                          <a:solidFill>
                            <a:schemeClr val="dk1"/>
                          </a:solidFill>
                          <a:latin typeface="+mn-lt"/>
                          <a:ea typeface="+mn-ea"/>
                          <a:cs typeface="+mn-cs"/>
                        </a:rPr>
                        <a:t>aşırı heyecan </a:t>
                      </a:r>
                    </a:p>
                    <a:p>
                      <a:pPr>
                        <a:buFont typeface="Arial" pitchFamily="34" charset="0"/>
                        <a:buChar char="•"/>
                      </a:pPr>
                      <a:r>
                        <a:rPr kumimoji="0" lang="tr-TR" sz="1800" kern="1200" dirty="0" smtClean="0">
                          <a:solidFill>
                            <a:schemeClr val="dk1"/>
                          </a:solidFill>
                          <a:latin typeface="+mn-lt"/>
                          <a:ea typeface="+mn-ea"/>
                          <a:cs typeface="+mn-cs"/>
                        </a:rPr>
                        <a:t>huzursuzluk</a:t>
                      </a:r>
                    </a:p>
                    <a:p>
                      <a:pPr>
                        <a:buFont typeface="Arial" pitchFamily="34" charset="0"/>
                        <a:buChar char="•"/>
                      </a:pPr>
                      <a:r>
                        <a:rPr kumimoji="0" lang="tr-TR" sz="1800" kern="1200" dirty="0" smtClean="0">
                          <a:solidFill>
                            <a:schemeClr val="dk1"/>
                          </a:solidFill>
                          <a:latin typeface="+mn-lt"/>
                          <a:ea typeface="+mn-ea"/>
                          <a:cs typeface="+mn-cs"/>
                        </a:rPr>
                        <a:t>çabuk yorulma </a:t>
                      </a:r>
                    </a:p>
                    <a:p>
                      <a:pPr>
                        <a:buFont typeface="Arial" pitchFamily="34" charset="0"/>
                        <a:buChar char="•"/>
                      </a:pPr>
                      <a:r>
                        <a:rPr kumimoji="0" lang="tr-TR" sz="1800" kern="1200" dirty="0" smtClean="0">
                          <a:solidFill>
                            <a:schemeClr val="dk1"/>
                          </a:solidFill>
                          <a:latin typeface="+mn-lt"/>
                          <a:ea typeface="+mn-ea"/>
                          <a:cs typeface="+mn-cs"/>
                        </a:rPr>
                        <a:t>düşünceleri yoğunlaştırmada güçlük</a:t>
                      </a:r>
                    </a:p>
                    <a:p>
                      <a:pPr>
                        <a:buFont typeface="Arial" pitchFamily="34" charset="0"/>
                        <a:buChar char="•"/>
                      </a:pPr>
                      <a:r>
                        <a:rPr kumimoji="0" lang="tr-TR" sz="1800" kern="1200" dirty="0" smtClean="0">
                          <a:solidFill>
                            <a:schemeClr val="dk1"/>
                          </a:solidFill>
                          <a:latin typeface="+mn-lt"/>
                          <a:ea typeface="+mn-ea"/>
                          <a:cs typeface="+mn-cs"/>
                        </a:rPr>
                        <a:t>kas gerginliği </a:t>
                      </a:r>
                    </a:p>
                    <a:p>
                      <a:pPr>
                        <a:buFont typeface="Arial" pitchFamily="34" charset="0"/>
                        <a:buChar char="•"/>
                      </a:pPr>
                      <a:r>
                        <a:rPr kumimoji="0" lang="tr-TR" sz="1800" kern="1200" dirty="0" smtClean="0">
                          <a:solidFill>
                            <a:schemeClr val="dk1"/>
                          </a:solidFill>
                          <a:latin typeface="+mn-lt"/>
                          <a:ea typeface="+mn-ea"/>
                          <a:cs typeface="+mn-cs"/>
                        </a:rPr>
                        <a:t>uyku bozukluğu</a:t>
                      </a:r>
                    </a:p>
                    <a:p>
                      <a:pPr>
                        <a:buFont typeface="Arial" pitchFamily="34" charset="0"/>
                        <a:buChar char="•"/>
                      </a:pPr>
                      <a:r>
                        <a:rPr kumimoji="0" lang="tr-TR" sz="1800" kern="1200" dirty="0" smtClean="0">
                          <a:solidFill>
                            <a:schemeClr val="dk1"/>
                          </a:solidFill>
                          <a:latin typeface="+mn-lt"/>
                          <a:ea typeface="+mn-ea"/>
                          <a:cs typeface="+mn-cs"/>
                        </a:rPr>
                        <a:t>unutkanlık </a:t>
                      </a:r>
                    </a:p>
                    <a:p>
                      <a:pPr>
                        <a:buFont typeface="Arial" pitchFamily="34" charset="0"/>
                        <a:buChar char="•"/>
                      </a:pPr>
                      <a:r>
                        <a:rPr kumimoji="0" lang="tr-TR" sz="1800" kern="1200" dirty="0" smtClean="0">
                          <a:solidFill>
                            <a:schemeClr val="dk1"/>
                          </a:solidFill>
                          <a:latin typeface="+mn-lt"/>
                          <a:ea typeface="+mn-ea"/>
                          <a:cs typeface="+mn-cs"/>
                        </a:rPr>
                        <a:t>panik anında karar vermede güçlük </a:t>
                      </a:r>
                    </a:p>
                    <a:p>
                      <a:pPr>
                        <a:buFont typeface="Arial" pitchFamily="34" charset="0"/>
                        <a:buChar char="•"/>
                      </a:pPr>
                      <a:r>
                        <a:rPr kumimoji="0" lang="tr-TR" sz="1800" kern="1200" dirty="0" smtClean="0">
                          <a:solidFill>
                            <a:schemeClr val="dk1"/>
                          </a:solidFill>
                          <a:latin typeface="+mn-lt"/>
                          <a:ea typeface="+mn-ea"/>
                          <a:cs typeface="+mn-cs"/>
                        </a:rPr>
                        <a:t>solunum sıkıntısı  </a:t>
                      </a:r>
                    </a:p>
                    <a:p>
                      <a:pPr>
                        <a:buFont typeface="Arial" pitchFamily="34" charset="0"/>
                        <a:buChar char="•"/>
                      </a:pPr>
                      <a:r>
                        <a:rPr kumimoji="0" lang="tr-TR" sz="1800" kern="1200" dirty="0" smtClean="0">
                          <a:solidFill>
                            <a:schemeClr val="dk1"/>
                          </a:solidFill>
                          <a:latin typeface="+mn-lt"/>
                          <a:ea typeface="+mn-ea"/>
                          <a:cs typeface="+mn-cs"/>
                        </a:rPr>
                        <a:t>çarpıntı / boğulma duygusu </a:t>
                      </a:r>
                    </a:p>
                    <a:p>
                      <a:pPr>
                        <a:buFont typeface="Arial" pitchFamily="34" charset="0"/>
                        <a:buChar char="•"/>
                      </a:pPr>
                      <a:r>
                        <a:rPr kumimoji="0" lang="tr-TR" sz="1800" kern="1200" dirty="0" smtClean="0">
                          <a:solidFill>
                            <a:schemeClr val="dk1"/>
                          </a:solidFill>
                          <a:latin typeface="+mn-lt"/>
                          <a:ea typeface="+mn-ea"/>
                          <a:cs typeface="+mn-cs"/>
                        </a:rPr>
                        <a:t>göğüs ağrısı ya da sıkıntı duygusu </a:t>
                      </a:r>
                    </a:p>
                    <a:p>
                      <a:pPr>
                        <a:buFont typeface="Arial" pitchFamily="34" charset="0"/>
                        <a:buChar char="•"/>
                      </a:pPr>
                      <a:r>
                        <a:rPr kumimoji="0" lang="tr-TR" sz="1800" kern="1200" dirty="0" smtClean="0">
                          <a:solidFill>
                            <a:schemeClr val="dk1"/>
                          </a:solidFill>
                          <a:latin typeface="+mn-lt"/>
                          <a:ea typeface="+mn-ea"/>
                          <a:cs typeface="+mn-cs"/>
                        </a:rPr>
                        <a:t>depersonalizasyon / derealizasyon </a:t>
                      </a:r>
                    </a:p>
                    <a:p>
                      <a:pPr>
                        <a:buFont typeface="Arial" pitchFamily="34" charset="0"/>
                        <a:buChar char="•"/>
                      </a:pPr>
                      <a:r>
                        <a:rPr kumimoji="0" lang="tr-TR" sz="1800" kern="1200" dirty="0" smtClean="0">
                          <a:solidFill>
                            <a:schemeClr val="dk1"/>
                          </a:solidFill>
                          <a:latin typeface="+mn-lt"/>
                          <a:ea typeface="+mn-ea"/>
                          <a:cs typeface="+mn-cs"/>
                        </a:rPr>
                        <a:t>kontrolünü kaybetme </a:t>
                      </a:r>
                    </a:p>
                    <a:p>
                      <a:pPr>
                        <a:buFont typeface="Arial" pitchFamily="34" charset="0"/>
                        <a:buChar char="•"/>
                      </a:pPr>
                      <a:r>
                        <a:rPr kumimoji="0" lang="tr-TR" sz="1800" kern="1200" dirty="0" smtClean="0">
                          <a:solidFill>
                            <a:schemeClr val="dk1"/>
                          </a:solidFill>
                          <a:latin typeface="+mn-lt"/>
                          <a:ea typeface="+mn-ea"/>
                          <a:cs typeface="+mn-cs"/>
                        </a:rPr>
                        <a:t>ölüm korkusu </a:t>
                      </a:r>
                    </a:p>
                    <a:p>
                      <a:pPr>
                        <a:buFont typeface="Arial" pitchFamily="34" charset="0"/>
                        <a:buChar char="•"/>
                      </a:pPr>
                      <a:r>
                        <a:rPr kumimoji="0" lang="tr-TR" sz="1800" kern="1200" dirty="0" smtClean="0">
                          <a:solidFill>
                            <a:schemeClr val="dk1"/>
                          </a:solidFill>
                          <a:latin typeface="+mn-lt"/>
                          <a:ea typeface="+mn-ea"/>
                          <a:cs typeface="+mn-cs"/>
                        </a:rPr>
                        <a:t>terleme </a:t>
                      </a:r>
                    </a:p>
                    <a:p>
                      <a:pPr>
                        <a:buFont typeface="Arial" pitchFamily="34" charset="0"/>
                        <a:buChar char="•"/>
                      </a:pPr>
                      <a:r>
                        <a:rPr kumimoji="0" lang="tr-TR" sz="1800" kern="1200" dirty="0" smtClean="0">
                          <a:solidFill>
                            <a:schemeClr val="dk1"/>
                          </a:solidFill>
                          <a:latin typeface="+mn-lt"/>
                          <a:ea typeface="+mn-ea"/>
                          <a:cs typeface="+mn-cs"/>
                        </a:rPr>
                        <a:t>titreme</a:t>
                      </a:r>
                    </a:p>
                    <a:p>
                      <a:pPr>
                        <a:buFont typeface="Arial" pitchFamily="34" charset="0"/>
                        <a:buChar char="•"/>
                      </a:pPr>
                      <a:r>
                        <a:rPr kumimoji="0" lang="tr-TR" sz="1800" kern="1200" dirty="0" smtClean="0">
                          <a:solidFill>
                            <a:schemeClr val="dk1"/>
                          </a:solidFill>
                          <a:latin typeface="+mn-lt"/>
                          <a:ea typeface="+mn-ea"/>
                          <a:cs typeface="+mn-cs"/>
                        </a:rPr>
                        <a:t>karıncalanma </a:t>
                      </a:r>
                    </a:p>
                    <a:p>
                      <a:pPr>
                        <a:buFont typeface="Arial" pitchFamily="34" charset="0"/>
                        <a:buChar char="•"/>
                      </a:pPr>
                      <a:r>
                        <a:rPr kumimoji="0" lang="tr-TR" sz="1800" kern="1200" dirty="0" smtClean="0">
                          <a:solidFill>
                            <a:schemeClr val="dk1"/>
                          </a:solidFill>
                          <a:latin typeface="+mn-lt"/>
                          <a:ea typeface="+mn-ea"/>
                          <a:cs typeface="+mn-cs"/>
                        </a:rPr>
                        <a:t>üşüme  </a:t>
                      </a:r>
                    </a:p>
                    <a:p>
                      <a:pPr>
                        <a:buFont typeface="Arial" pitchFamily="34" charset="0"/>
                        <a:buChar char="•"/>
                      </a:pPr>
                      <a:r>
                        <a:rPr kumimoji="0" lang="tr-TR" sz="1800" kern="1200" dirty="0" smtClean="0">
                          <a:solidFill>
                            <a:schemeClr val="dk1"/>
                          </a:solidFill>
                          <a:latin typeface="+mn-lt"/>
                          <a:ea typeface="+mn-ea"/>
                          <a:cs typeface="+mn-cs"/>
                        </a:rPr>
                        <a:t>uyuşma vb.</a:t>
                      </a:r>
                      <a:endParaRPr lang="tr-TR" dirty="0"/>
                    </a:p>
                  </a:txBody>
                  <a:tcPr/>
                </a:tc>
                <a:tc>
                  <a:txBody>
                    <a:bodyPr/>
                    <a:lstStyle/>
                    <a:p>
                      <a:pPr>
                        <a:buFont typeface="Arial" pitchFamily="34" charset="0"/>
                        <a:buChar char="•"/>
                      </a:pPr>
                      <a:r>
                        <a:rPr kumimoji="0" lang="tr-TR" sz="1800" kern="1200" dirty="0" smtClean="0">
                          <a:solidFill>
                            <a:schemeClr val="dk1"/>
                          </a:solidFill>
                          <a:latin typeface="+mn-lt"/>
                          <a:ea typeface="+mn-ea"/>
                          <a:cs typeface="+mn-cs"/>
                        </a:rPr>
                        <a:t>Hastanın panik düzeyindeki anksiyetesini  azaltabilmesi </a:t>
                      </a:r>
                    </a:p>
                    <a:p>
                      <a:pPr>
                        <a:buFont typeface="Arial" pitchFamily="34" charset="0"/>
                        <a:buNone/>
                      </a:pPr>
                      <a:endParaRPr kumimoji="0" lang="tr-TR" sz="1800" kern="1200" dirty="0" smtClean="0">
                        <a:solidFill>
                          <a:schemeClr val="dk1"/>
                        </a:solidFill>
                        <a:latin typeface="+mn-lt"/>
                        <a:ea typeface="+mn-ea"/>
                        <a:cs typeface="+mn-cs"/>
                      </a:endParaRPr>
                    </a:p>
                    <a:p>
                      <a:pPr>
                        <a:buFont typeface="Arial" pitchFamily="34" charset="0"/>
                        <a:buChar char="•"/>
                      </a:pPr>
                      <a:r>
                        <a:rPr kumimoji="0" lang="tr-TR" sz="1800" kern="1200" dirty="0" smtClean="0">
                          <a:solidFill>
                            <a:schemeClr val="dk1"/>
                          </a:solidFill>
                          <a:latin typeface="+mn-lt"/>
                          <a:ea typeface="+mn-ea"/>
                          <a:cs typeface="+mn-cs"/>
                        </a:rPr>
                        <a:t>Hastanın anksiyetesinin kaynağını ve belirtilerini tanıyarak uygun baş etme yollarını kullanabilmesi.</a:t>
                      </a:r>
                    </a:p>
                    <a:p>
                      <a:endParaRPr lang="tr-TR"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7239000" cy="1143000"/>
          </a:xfrm>
        </p:spPr>
        <p:txBody>
          <a:bodyPr>
            <a:normAutofit fontScale="90000"/>
          </a:bodyPr>
          <a:lstStyle/>
          <a:p>
            <a:r>
              <a:rPr lang="tr-TR" dirty="0" smtClean="0"/>
              <a:t>ANKSİYETENİN DİĞER BELİRTİLERİ</a:t>
            </a:r>
            <a:endParaRPr lang="tr-TR" dirty="0"/>
          </a:p>
        </p:txBody>
      </p:sp>
      <p:sp>
        <p:nvSpPr>
          <p:cNvPr id="3" name="2 İçerik Yer Tutucusu"/>
          <p:cNvSpPr>
            <a:spLocks noGrp="1"/>
          </p:cNvSpPr>
          <p:nvPr>
            <p:ph idx="1"/>
          </p:nvPr>
        </p:nvSpPr>
        <p:spPr>
          <a:xfrm>
            <a:off x="457200" y="1285860"/>
            <a:ext cx="7239000" cy="5169876"/>
          </a:xfrm>
        </p:spPr>
        <p:txBody>
          <a:bodyPr/>
          <a:lstStyle/>
          <a:p>
            <a:endParaRPr lang="tr-TR" dirty="0" smtClean="0"/>
          </a:p>
          <a:p>
            <a:endParaRPr lang="tr-TR" dirty="0" smtClean="0"/>
          </a:p>
          <a:p>
            <a:r>
              <a:rPr lang="tr-TR" dirty="0" smtClean="0"/>
              <a:t>konfüzyon</a:t>
            </a:r>
          </a:p>
          <a:p>
            <a:r>
              <a:rPr lang="tr-TR" dirty="0" smtClean="0"/>
              <a:t>algının bozulması </a:t>
            </a:r>
          </a:p>
          <a:p>
            <a:r>
              <a:rPr lang="tr-TR" dirty="0" smtClean="0"/>
              <a:t>dikkat yoğunlaştırmada azalma </a:t>
            </a:r>
          </a:p>
          <a:p>
            <a:r>
              <a:rPr lang="tr-TR" dirty="0" smtClean="0"/>
              <a:t>hatırlamanın güçleşmesi</a:t>
            </a:r>
          </a:p>
          <a:p>
            <a:r>
              <a:rPr lang="tr-TR" dirty="0" smtClean="0"/>
              <a:t>durumlar arasında ilişki kurmada güçlük </a:t>
            </a:r>
          </a:p>
          <a:p>
            <a:r>
              <a:rPr lang="tr-TR" dirty="0" smtClean="0"/>
              <a:t>sonucu öğrenme yeteneğinin bozulması</a:t>
            </a:r>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00098" y="0"/>
          <a:ext cx="9644098" cy="8001032"/>
        </p:xfrm>
        <a:graphic>
          <a:graphicData uri="http://schemas.openxmlformats.org/drawingml/2006/table">
            <a:tbl>
              <a:tblPr firstRow="1" bandRow="1">
                <a:tableStyleId>{5C22544A-7EE6-4342-B048-85BDC9FD1C3A}</a:tableStyleId>
              </a:tblPr>
              <a:tblGrid>
                <a:gridCol w="4822049"/>
                <a:gridCol w="4822049"/>
              </a:tblGrid>
              <a:tr h="8059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GİRİŞİMLER</a:t>
                      </a:r>
                    </a:p>
                    <a:p>
                      <a:pPr algn="ct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GİRİŞİMLER</a:t>
                      </a:r>
                    </a:p>
                    <a:p>
                      <a:pPr algn="ctr"/>
                      <a:endParaRPr lang="tr-TR" dirty="0"/>
                    </a:p>
                  </a:txBody>
                  <a:tcPr/>
                </a:tc>
              </a:tr>
              <a:tr h="7195117">
                <a:tc>
                  <a:txBody>
                    <a:bodyPr/>
                    <a:lstStyle/>
                    <a:p>
                      <a:pPr lvl="0"/>
                      <a:r>
                        <a:rPr kumimoji="0" lang="tr-TR" sz="1800" b="1" kern="1200" dirty="0" smtClean="0">
                          <a:solidFill>
                            <a:schemeClr val="dk1"/>
                          </a:solidFill>
                          <a:latin typeface="+mn-lt"/>
                          <a:ea typeface="+mn-ea"/>
                          <a:cs typeface="+mn-cs"/>
                        </a:rPr>
                        <a:t>Hastanın anksiyetesi panik düzeyinde ise :</a:t>
                      </a:r>
                      <a:endParaRPr kumimoji="0" lang="tr-TR" sz="1800" kern="1200" dirty="0" smtClean="0">
                        <a:solidFill>
                          <a:schemeClr val="dk1"/>
                        </a:solidFill>
                        <a:latin typeface="+mn-lt"/>
                        <a:ea typeface="+mn-ea"/>
                        <a:cs typeface="+mn-cs"/>
                      </a:endParaRPr>
                    </a:p>
                    <a:p>
                      <a:pPr>
                        <a:buFont typeface="Arial" pitchFamily="34" charset="0"/>
                        <a:buChar char="•"/>
                      </a:pPr>
                      <a:r>
                        <a:rPr kumimoji="0" lang="tr-TR" sz="1800" kern="1200" dirty="0" smtClean="0">
                          <a:solidFill>
                            <a:schemeClr val="dk1"/>
                          </a:solidFill>
                          <a:latin typeface="+mn-lt"/>
                          <a:ea typeface="+mn-ea"/>
                          <a:cs typeface="+mn-cs"/>
                        </a:rPr>
                        <a:t>Mümkün olduğunca, hastanın yanında bulunmaya çalışılarak kendini güvende hissetmesi sağlanır. </a:t>
                      </a:r>
                    </a:p>
                    <a:p>
                      <a:pPr lvl="0">
                        <a:buFont typeface="Arial" pitchFamily="34" charset="0"/>
                        <a:buChar char="•"/>
                      </a:pPr>
                      <a:endParaRPr kumimoji="0" lang="tr-TR" sz="1800" kern="1200" dirty="0" smtClean="0">
                        <a:solidFill>
                          <a:schemeClr val="dk1"/>
                        </a:solidFill>
                        <a:latin typeface="+mn-lt"/>
                        <a:ea typeface="+mn-ea"/>
                        <a:cs typeface="+mn-cs"/>
                      </a:endParaRPr>
                    </a:p>
                    <a:p>
                      <a:pPr lvl="0">
                        <a:buFont typeface="Arial" pitchFamily="34" charset="0"/>
                        <a:buChar char="•"/>
                      </a:pPr>
                      <a:r>
                        <a:rPr kumimoji="0" lang="tr-TR" sz="1800" kern="1200" dirty="0" smtClean="0">
                          <a:solidFill>
                            <a:schemeClr val="dk1"/>
                          </a:solidFill>
                          <a:latin typeface="+mn-lt"/>
                          <a:ea typeface="+mn-ea"/>
                          <a:cs typeface="+mn-cs"/>
                        </a:rPr>
                        <a:t>Hastanın yanında sessiz ve sakin olunur. Hemşirenin telaşlı ve anksiyeteli olması hastanın anksiyetesini daha da arttırır.</a:t>
                      </a:r>
                    </a:p>
                    <a:p>
                      <a:pPr lvl="0">
                        <a:buFont typeface="Arial" pitchFamily="34" charset="0"/>
                        <a:buChar char="•"/>
                      </a:pPr>
                      <a:endParaRPr kumimoji="0" lang="tr-TR" sz="1800" kern="1200" dirty="0" smtClean="0">
                        <a:solidFill>
                          <a:schemeClr val="dk1"/>
                        </a:solidFill>
                        <a:latin typeface="+mn-lt"/>
                        <a:ea typeface="+mn-ea"/>
                        <a:cs typeface="+mn-cs"/>
                      </a:endParaRPr>
                    </a:p>
                    <a:p>
                      <a:pPr lvl="0">
                        <a:buFont typeface="Arial" pitchFamily="34" charset="0"/>
                        <a:buChar char="•"/>
                      </a:pPr>
                      <a:r>
                        <a:rPr kumimoji="0" lang="tr-TR" sz="1800" kern="1200" dirty="0" smtClean="0">
                          <a:solidFill>
                            <a:schemeClr val="dk1"/>
                          </a:solidFill>
                          <a:latin typeface="+mn-lt"/>
                          <a:ea typeface="+mn-ea"/>
                          <a:cs typeface="+mn-cs"/>
                        </a:rPr>
                        <a:t>Hastaya açıklama yaparken basit , kısa ve anlaşılır mesajlar verilir..</a:t>
                      </a:r>
                    </a:p>
                    <a:p>
                      <a:pPr lvl="0">
                        <a:buFont typeface="Arial" pitchFamily="34" charset="0"/>
                        <a:buChar char="•"/>
                      </a:pPr>
                      <a:endParaRPr kumimoji="0" lang="tr-TR" sz="1800" kern="1200" dirty="0" smtClean="0">
                        <a:solidFill>
                          <a:schemeClr val="dk1"/>
                        </a:solidFill>
                        <a:latin typeface="+mn-lt"/>
                        <a:ea typeface="+mn-ea"/>
                        <a:cs typeface="+mn-cs"/>
                      </a:endParaRPr>
                    </a:p>
                    <a:p>
                      <a:pPr lvl="0">
                        <a:buFont typeface="Arial" pitchFamily="34" charset="0"/>
                        <a:buChar char="•"/>
                      </a:pPr>
                      <a:r>
                        <a:rPr kumimoji="0" lang="tr-TR" sz="1800" kern="1200" dirty="0" smtClean="0">
                          <a:solidFill>
                            <a:schemeClr val="dk1"/>
                          </a:solidFill>
                          <a:latin typeface="+mn-lt"/>
                          <a:ea typeface="+mn-ea"/>
                          <a:cs typeface="+mn-cs"/>
                        </a:rPr>
                        <a:t>Işık , insan sayısı , eşya gibi uyaranlar azaltılır.</a:t>
                      </a:r>
                    </a:p>
                    <a:p>
                      <a:pPr lvl="0">
                        <a:buFont typeface="Arial" pitchFamily="34" charset="0"/>
                        <a:buChar char="•"/>
                      </a:pPr>
                      <a:endParaRPr kumimoji="0" lang="tr-TR" sz="1800" kern="1200" dirty="0" smtClean="0">
                        <a:solidFill>
                          <a:schemeClr val="dk1"/>
                        </a:solidFill>
                        <a:latin typeface="+mn-lt"/>
                        <a:ea typeface="+mn-ea"/>
                        <a:cs typeface="+mn-cs"/>
                      </a:endParaRPr>
                    </a:p>
                    <a:p>
                      <a:pPr lvl="0">
                        <a:buFont typeface="Arial" pitchFamily="34" charset="0"/>
                        <a:buChar char="•"/>
                      </a:pPr>
                      <a:r>
                        <a:rPr kumimoji="0" lang="tr-TR" sz="1800" kern="1200" dirty="0" smtClean="0">
                          <a:solidFill>
                            <a:schemeClr val="dk1"/>
                          </a:solidFill>
                          <a:latin typeface="+mn-lt"/>
                          <a:ea typeface="+mn-ea"/>
                          <a:cs typeface="+mn-cs"/>
                        </a:rPr>
                        <a:t>Panik düzeyindeki anksiyeteyi azaltmak için gerekirse antianksiyete bir ilaç verilir , hasta ilacın etkisi ve yan etkileri yönünden gözlenir.</a:t>
                      </a:r>
                    </a:p>
                    <a:p>
                      <a:endParaRPr lang="tr-TR" dirty="0"/>
                    </a:p>
                  </a:txBody>
                  <a:tcPr/>
                </a:tc>
                <a:tc>
                  <a:txBody>
                    <a:bodyPr/>
                    <a:lstStyle/>
                    <a:p>
                      <a:pPr lvl="0"/>
                      <a:r>
                        <a:rPr kumimoji="0" lang="tr-TR" sz="1800" b="1" kern="1200" dirty="0" smtClean="0">
                          <a:solidFill>
                            <a:schemeClr val="dk1"/>
                          </a:solidFill>
                          <a:latin typeface="+mn-lt"/>
                          <a:ea typeface="+mn-ea"/>
                          <a:cs typeface="+mn-cs"/>
                        </a:rPr>
                        <a:t>Hastanın anksiyetesi şiddetli düzeyde ise : </a:t>
                      </a:r>
                      <a:endParaRPr kumimoji="0" lang="tr-TR" sz="1800" kern="1200" dirty="0" smtClean="0">
                        <a:solidFill>
                          <a:schemeClr val="dk1"/>
                        </a:solidFill>
                        <a:latin typeface="+mn-lt"/>
                        <a:ea typeface="+mn-ea"/>
                        <a:cs typeface="+mn-cs"/>
                      </a:endParaRPr>
                    </a:p>
                    <a:p>
                      <a:pPr lvl="0">
                        <a:buFont typeface="Arial" pitchFamily="34" charset="0"/>
                        <a:buChar char="•"/>
                      </a:pPr>
                      <a:r>
                        <a:rPr kumimoji="0" lang="tr-TR" sz="1800" kern="1200" dirty="0" smtClean="0">
                          <a:solidFill>
                            <a:schemeClr val="dk1"/>
                          </a:solidFill>
                          <a:latin typeface="+mn-lt"/>
                          <a:ea typeface="+mn-ea"/>
                          <a:cs typeface="+mn-cs"/>
                        </a:rPr>
                        <a:t>Güvenli ve sıcak bir ortam sağlanır.</a:t>
                      </a:r>
                    </a:p>
                    <a:p>
                      <a:pPr lvl="0">
                        <a:buFont typeface="Arial" pitchFamily="34" charset="0"/>
                        <a:buChar char="•"/>
                      </a:pPr>
                      <a:r>
                        <a:rPr kumimoji="0" lang="tr-TR" sz="1800" kern="1200" dirty="0" smtClean="0">
                          <a:solidFill>
                            <a:schemeClr val="dk1"/>
                          </a:solidFill>
                          <a:latin typeface="+mn-lt"/>
                          <a:ea typeface="+mn-ea"/>
                          <a:cs typeface="+mn-cs"/>
                        </a:rPr>
                        <a:t>Anksiyetenin  nedenlerini tanımasına ve tanımlamasına yardım edilir.</a:t>
                      </a:r>
                    </a:p>
                    <a:p>
                      <a:pPr lvl="0">
                        <a:buFont typeface="Arial" pitchFamily="34" charset="0"/>
                        <a:buChar char="•"/>
                      </a:pPr>
                      <a:r>
                        <a:rPr kumimoji="0" lang="tr-TR" sz="1800" kern="1200" dirty="0" smtClean="0">
                          <a:solidFill>
                            <a:schemeClr val="dk1"/>
                          </a:solidFill>
                          <a:latin typeface="+mn-lt"/>
                          <a:ea typeface="+mn-ea"/>
                          <a:cs typeface="+mn-cs"/>
                        </a:rPr>
                        <a:t>Hastanın yaşadığı anksiyete duygusunu ve davranışlarını tanımasına, tanımlamasına yardım edilir.</a:t>
                      </a:r>
                    </a:p>
                    <a:p>
                      <a:pPr lvl="0">
                        <a:buFont typeface="Arial" pitchFamily="34" charset="0"/>
                        <a:buChar char="•"/>
                      </a:pPr>
                      <a:r>
                        <a:rPr kumimoji="0" lang="tr-TR" sz="1800" kern="1200" dirty="0" smtClean="0">
                          <a:solidFill>
                            <a:schemeClr val="dk1"/>
                          </a:solidFill>
                          <a:latin typeface="+mn-lt"/>
                          <a:ea typeface="+mn-ea"/>
                          <a:cs typeface="+mn-cs"/>
                        </a:rPr>
                        <a:t>Sakin olduğu dönemde hasta anksiyetenin nedenleri üzerine konuşmaya özendirilir, geçmiş yaşantılarını konuşması için desteklenir.</a:t>
                      </a:r>
                    </a:p>
                    <a:p>
                      <a:pPr lvl="0">
                        <a:buFont typeface="Arial" pitchFamily="34" charset="0"/>
                        <a:buChar char="•"/>
                      </a:pPr>
                      <a:r>
                        <a:rPr kumimoji="0" lang="tr-TR" sz="1800" kern="1200" dirty="0" smtClean="0">
                          <a:solidFill>
                            <a:schemeClr val="dk1"/>
                          </a:solidFill>
                          <a:latin typeface="+mn-lt"/>
                          <a:ea typeface="+mn-ea"/>
                          <a:cs typeface="+mn-cs"/>
                        </a:rPr>
                        <a:t>Hastanın anksiyete belirtilerini ortaya çıkaran önceki olayları ve ifade etmesine yardım edilir.</a:t>
                      </a:r>
                    </a:p>
                    <a:p>
                      <a:pPr lvl="0">
                        <a:buFont typeface="Arial" pitchFamily="34" charset="0"/>
                        <a:buChar char="•"/>
                      </a:pPr>
                      <a:r>
                        <a:rPr kumimoji="0" lang="tr-TR" sz="1800" kern="1200" dirty="0" smtClean="0">
                          <a:solidFill>
                            <a:schemeClr val="dk1"/>
                          </a:solidFill>
                          <a:latin typeface="+mn-lt"/>
                          <a:ea typeface="+mn-ea"/>
                          <a:cs typeface="+mn-cs"/>
                        </a:rPr>
                        <a:t>Gerekirse hastanın enerjisini yönlendirebileceği yorucu fiziksel etkinlikler bulunur.</a:t>
                      </a:r>
                    </a:p>
                    <a:p>
                      <a:pPr lvl="0">
                        <a:buFont typeface="Arial" pitchFamily="34" charset="0"/>
                        <a:buChar char="•"/>
                      </a:pPr>
                      <a:r>
                        <a:rPr kumimoji="0" lang="tr-TR" sz="1800" kern="1200" dirty="0" smtClean="0">
                          <a:solidFill>
                            <a:schemeClr val="dk1"/>
                          </a:solidFill>
                          <a:latin typeface="+mn-lt"/>
                          <a:ea typeface="+mn-ea"/>
                          <a:cs typeface="+mn-cs"/>
                        </a:rPr>
                        <a:t>Hastanın anksiyetesini azaltma yollarını öğrenmesine yardım edilir. ( gevşeme ve solunum egzersizleri , düşünceyi durdurma tekniği , atılganlık eğitimi , pozitif düşünceyi geliştirme gibi ) </a:t>
                      </a:r>
                    </a:p>
                    <a:p>
                      <a:pPr lvl="0">
                        <a:buFont typeface="Arial" pitchFamily="34" charset="0"/>
                        <a:buChar char="•"/>
                      </a:pPr>
                      <a:r>
                        <a:rPr kumimoji="0" lang="tr-TR" sz="1800" kern="1200" dirty="0" smtClean="0">
                          <a:solidFill>
                            <a:schemeClr val="dk1"/>
                          </a:solidFill>
                          <a:latin typeface="+mn-lt"/>
                          <a:ea typeface="+mn-ea"/>
                          <a:cs typeface="+mn-cs"/>
                        </a:rPr>
                        <a:t>Hastanın kullandığı antianksiyete ilaçları ile ilgili eğitim verilir. </a:t>
                      </a:r>
                    </a:p>
                    <a:p>
                      <a:endParaRPr lang="tr-TR" dirty="0"/>
                    </a:p>
                  </a:txBody>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0"/>
          <a:ext cx="9144000" cy="6858000"/>
        </p:xfrm>
        <a:graphic>
          <a:graphicData uri="http://schemas.openxmlformats.org/drawingml/2006/table">
            <a:tbl>
              <a:tblPr firstRow="1" bandRow="1">
                <a:tableStyleId>{00A15C55-8517-42AA-B614-E9B94910E393}</a:tableStyleId>
              </a:tblPr>
              <a:tblGrid>
                <a:gridCol w="3048000"/>
                <a:gridCol w="3048000"/>
                <a:gridCol w="3048000"/>
              </a:tblGrid>
              <a:tr h="450188">
                <a:tc>
                  <a:txBody>
                    <a:bodyPr/>
                    <a:lstStyle/>
                    <a:p>
                      <a:pPr algn="ctr"/>
                      <a:r>
                        <a:rPr lang="tr-TR" dirty="0" smtClean="0"/>
                        <a:t>TANI</a:t>
                      </a:r>
                      <a:endParaRPr lang="tr-TR" dirty="0"/>
                    </a:p>
                  </a:txBody>
                  <a:tcPr/>
                </a:tc>
                <a:tc>
                  <a:txBody>
                    <a:bodyPr/>
                    <a:lstStyle/>
                    <a:p>
                      <a:pPr algn="ctr"/>
                      <a:r>
                        <a:rPr lang="tr-TR" dirty="0" smtClean="0"/>
                        <a:t>VERİLER</a:t>
                      </a:r>
                      <a:endParaRPr lang="tr-TR" dirty="0"/>
                    </a:p>
                  </a:txBody>
                  <a:tcPr/>
                </a:tc>
                <a:tc>
                  <a:txBody>
                    <a:bodyPr/>
                    <a:lstStyle/>
                    <a:p>
                      <a:pPr algn="ctr"/>
                      <a:r>
                        <a:rPr lang="tr-TR" dirty="0" smtClean="0"/>
                        <a:t>AMAÇ</a:t>
                      </a:r>
                      <a:endParaRPr lang="tr-TR" dirty="0"/>
                    </a:p>
                  </a:txBody>
                  <a:tcPr/>
                </a:tc>
              </a:tr>
              <a:tr h="6407812">
                <a:tc>
                  <a:txBody>
                    <a:bodyPr/>
                    <a:lstStyle/>
                    <a:p>
                      <a:r>
                        <a:rPr lang="tr-TR" dirty="0" smtClean="0"/>
                        <a:t>Korku (fobi )</a:t>
                      </a:r>
                      <a:endParaRPr lang="tr-TR" dirty="0"/>
                    </a:p>
                  </a:txBody>
                  <a:tcPr/>
                </a:tc>
                <a:tc>
                  <a:txBody>
                    <a:bodyPr/>
                    <a:lstStyle/>
                    <a:p>
                      <a:pPr>
                        <a:buFont typeface="Arial" pitchFamily="34" charset="0"/>
                        <a:buChar char="•"/>
                      </a:pPr>
                      <a:r>
                        <a:rPr lang="tr-TR" dirty="0" smtClean="0"/>
                        <a:t>yalnız başına evden dışarıya çıkamama</a:t>
                      </a:r>
                    </a:p>
                    <a:p>
                      <a:pPr>
                        <a:buFont typeface="Arial" pitchFamily="34" charset="0"/>
                        <a:buChar char="•"/>
                      </a:pPr>
                      <a:r>
                        <a:rPr lang="tr-TR" dirty="0" smtClean="0"/>
                        <a:t>halka açık yerlerde bulunamama</a:t>
                      </a:r>
                    </a:p>
                    <a:p>
                      <a:pPr>
                        <a:buFont typeface="Arial" pitchFamily="34" charset="0"/>
                        <a:buChar char="•"/>
                      </a:pPr>
                      <a:r>
                        <a:rPr lang="tr-TR" dirty="0" smtClean="0"/>
                        <a:t>yemek yiyememe</a:t>
                      </a:r>
                    </a:p>
                    <a:p>
                      <a:pPr>
                        <a:buFont typeface="Arial" pitchFamily="34" charset="0"/>
                        <a:buChar char="•"/>
                      </a:pPr>
                      <a:r>
                        <a:rPr lang="tr-TR" dirty="0" smtClean="0"/>
                        <a:t>kalabalık ortamda konuşamama</a:t>
                      </a:r>
                    </a:p>
                    <a:p>
                      <a:pPr>
                        <a:buFont typeface="Arial" pitchFamily="34" charset="0"/>
                        <a:buChar char="•"/>
                      </a:pPr>
                      <a:r>
                        <a:rPr lang="tr-TR" dirty="0" smtClean="0"/>
                        <a:t>genel tuvaletleri kullanamama</a:t>
                      </a:r>
                    </a:p>
                    <a:p>
                      <a:pPr>
                        <a:buFont typeface="Arial" pitchFamily="34" charset="0"/>
                        <a:buChar char="•"/>
                      </a:pPr>
                      <a:r>
                        <a:rPr lang="tr-TR" dirty="0" smtClean="0"/>
                        <a:t>Kusma</a:t>
                      </a:r>
                    </a:p>
                    <a:p>
                      <a:pPr>
                        <a:buFont typeface="Arial" pitchFamily="34" charset="0"/>
                        <a:buChar char="•"/>
                      </a:pPr>
                      <a:r>
                        <a:rPr lang="tr-TR" dirty="0" smtClean="0"/>
                        <a:t>kızarma endişesi</a:t>
                      </a:r>
                    </a:p>
                    <a:p>
                      <a:pPr>
                        <a:buFont typeface="Arial" pitchFamily="34" charset="0"/>
                        <a:buChar char="•"/>
                      </a:pPr>
                      <a:r>
                        <a:rPr lang="tr-TR" dirty="0" smtClean="0"/>
                        <a:t>Uçağa</a:t>
                      </a:r>
                    </a:p>
                    <a:p>
                      <a:pPr>
                        <a:buFont typeface="Arial" pitchFamily="34" charset="0"/>
                        <a:buChar char="•"/>
                      </a:pPr>
                      <a:r>
                        <a:rPr lang="tr-TR" dirty="0" smtClean="0"/>
                        <a:t>trene binememe</a:t>
                      </a:r>
                    </a:p>
                    <a:p>
                      <a:pPr>
                        <a:buFont typeface="Arial" pitchFamily="34" charset="0"/>
                        <a:buChar char="•"/>
                      </a:pPr>
                      <a:r>
                        <a:rPr lang="tr-TR" dirty="0" smtClean="0"/>
                        <a:t>yükseğe çıkamama</a:t>
                      </a:r>
                    </a:p>
                    <a:p>
                      <a:pPr>
                        <a:buFont typeface="Arial" pitchFamily="34" charset="0"/>
                        <a:buChar char="•"/>
                      </a:pPr>
                      <a:r>
                        <a:rPr lang="tr-TR" dirty="0" smtClean="0"/>
                        <a:t>kan görmekten korkma kuruntu </a:t>
                      </a:r>
                    </a:p>
                    <a:p>
                      <a:pPr>
                        <a:buFont typeface="Arial" pitchFamily="34" charset="0"/>
                        <a:buChar char="•"/>
                      </a:pPr>
                      <a:r>
                        <a:rPr lang="tr-TR" dirty="0" smtClean="0"/>
                        <a:t>kaçma davranışları bedensel uyarılmışlık hali(kalp,solunum hızında artma,titreme</a:t>
                      </a:r>
                      <a:r>
                        <a:rPr lang="tr-TR" baseline="0" dirty="0" smtClean="0"/>
                        <a:t>,</a:t>
                      </a:r>
                      <a:r>
                        <a:rPr lang="tr-TR" dirty="0" smtClean="0"/>
                        <a:t>pupillerde dilatasyon…)</a:t>
                      </a:r>
                      <a:endParaRPr lang="tr-TR" dirty="0"/>
                    </a:p>
                  </a:txBody>
                  <a:tcPr/>
                </a:tc>
                <a:tc>
                  <a:txBody>
                    <a:bodyPr/>
                    <a:lstStyle/>
                    <a:p>
                      <a:r>
                        <a:rPr lang="tr-TR" dirty="0" smtClean="0"/>
                        <a:t>Hastanın</a:t>
                      </a:r>
                      <a:r>
                        <a:rPr lang="tr-TR" i="1" dirty="0" smtClean="0"/>
                        <a:t> </a:t>
                      </a:r>
                      <a:r>
                        <a:rPr lang="tr-TR" dirty="0" smtClean="0"/>
                        <a:t>fobik nesne veya durumla karşılaştığında anksiyete hissetmeden işle görebilmesi.</a:t>
                      </a:r>
                      <a:endParaRPr lang="tr-TR"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985789"/>
          <a:ext cx="9144000" cy="8138160"/>
        </p:xfrm>
        <a:graphic>
          <a:graphicData uri="http://schemas.openxmlformats.org/drawingml/2006/table">
            <a:tbl>
              <a:tblPr firstRow="1" bandRow="1">
                <a:tableStyleId>{00A15C55-8517-42AA-B614-E9B94910E393}</a:tableStyleId>
              </a:tblPr>
              <a:tblGrid>
                <a:gridCol w="9144000"/>
              </a:tblGrid>
              <a:tr h="337341">
                <a:tc>
                  <a:txBody>
                    <a:bodyPr/>
                    <a:lstStyle/>
                    <a:p>
                      <a:pPr algn="ctr"/>
                      <a:r>
                        <a:rPr lang="tr-TR" dirty="0" smtClean="0"/>
                        <a:t>GİRİŞİMLER</a:t>
                      </a:r>
                      <a:endParaRPr lang="tr-TR" dirty="0"/>
                    </a:p>
                  </a:txBody>
                  <a:tcPr/>
                </a:tc>
              </a:tr>
              <a:tr h="7149282">
                <a:tc>
                  <a:txBody>
                    <a:bodyPr/>
                    <a:lstStyle/>
                    <a:p>
                      <a:pPr>
                        <a:buFont typeface="Wingdings" pitchFamily="2" charset="2"/>
                        <a:buChar char="§"/>
                      </a:pPr>
                      <a:r>
                        <a:rPr lang="tr-TR" dirty="0" smtClean="0"/>
                        <a:t>Hastaya güvende olduğu duygusu verilir. </a:t>
                      </a:r>
                    </a:p>
                    <a:p>
                      <a:pPr>
                        <a:buFont typeface="Wingdings" pitchFamily="2" charset="2"/>
                        <a:buChar char="§"/>
                      </a:pPr>
                      <a:endParaRPr lang="tr-TR" dirty="0" smtClean="0"/>
                    </a:p>
                    <a:p>
                      <a:pPr>
                        <a:buFont typeface="Wingdings" pitchFamily="2" charset="2"/>
                        <a:buChar char="§"/>
                      </a:pPr>
                      <a:r>
                        <a:rPr lang="tr-TR" dirty="0" smtClean="0"/>
                        <a:t>Başlangıçta hasta korktuğu nesne veya durumla karşılaşmaya zorlanmaz.</a:t>
                      </a:r>
                    </a:p>
                    <a:p>
                      <a:pPr>
                        <a:buFont typeface="Wingdings" pitchFamily="2" charset="2"/>
                        <a:buChar char="§"/>
                      </a:pPr>
                      <a:endParaRPr lang="tr-TR" dirty="0" smtClean="0"/>
                    </a:p>
                    <a:p>
                      <a:pPr>
                        <a:buFont typeface="Wingdings" pitchFamily="2" charset="2"/>
                        <a:buChar char="§"/>
                      </a:pPr>
                      <a:r>
                        <a:rPr lang="tr-TR" dirty="0" smtClean="0"/>
                        <a:t>Hastanın korktuğu nesne ya da durumu , fiziksel bütünlüğüne ya da benliğine ne kadar tehdit olarak algıladığı belirlenir. Bu belirleme hastanın korktuğu şeye karşı duyarsızlaştırılmasında kullanılır.</a:t>
                      </a:r>
                    </a:p>
                    <a:p>
                      <a:pPr>
                        <a:buFont typeface="Wingdings" pitchFamily="2" charset="2"/>
                        <a:buChar char="§"/>
                      </a:pPr>
                      <a:endParaRPr lang="tr-TR" dirty="0" smtClean="0"/>
                    </a:p>
                    <a:p>
                      <a:pPr>
                        <a:buFont typeface="Wingdings" pitchFamily="2" charset="2"/>
                        <a:buChar char="§"/>
                      </a:pPr>
                      <a:r>
                        <a:rPr lang="tr-TR" dirty="0" smtClean="0"/>
                        <a:t>Hasta korkudan kurtulmada savaşım yolunu seçerse , korkuya karşı duyarsızlaştırma teknikleri kullanılır. </a:t>
                      </a:r>
                    </a:p>
                    <a:p>
                      <a:pPr>
                        <a:buFont typeface="Wingdings" pitchFamily="2" charset="2"/>
                        <a:buChar char="§"/>
                      </a:pPr>
                      <a:endParaRPr lang="tr-TR" dirty="0" smtClean="0"/>
                    </a:p>
                    <a:p>
                      <a:pPr>
                        <a:buFont typeface="Wingdings" pitchFamily="2" charset="2"/>
                        <a:buChar char="§"/>
                      </a:pPr>
                      <a:r>
                        <a:rPr lang="tr-TR" dirty="0" smtClean="0"/>
                        <a:t>Planlanan program yavaş yavaş ve dozu giderek arttırılarak uygulanır. Çünkü hastanın korktuğu nesne ya da duruma ansızın ve hızlı olarak yüz yüze getirilmesi korkuyu arttırabilir.</a:t>
                      </a:r>
                    </a:p>
                    <a:p>
                      <a:pPr>
                        <a:buFont typeface="Wingdings" pitchFamily="2" charset="2"/>
                        <a:buChar char="§"/>
                      </a:pPr>
                      <a:endParaRPr lang="tr-TR" dirty="0" smtClean="0"/>
                    </a:p>
                    <a:p>
                      <a:pPr>
                        <a:buFont typeface="Wingdings" pitchFamily="2" charset="2"/>
                        <a:buChar char="§"/>
                      </a:pPr>
                      <a:r>
                        <a:rPr lang="tr-TR" dirty="0" smtClean="0"/>
                        <a:t>Hastanın korkuya karşı duyarsızlaştırma planını uygulamasına destek olunur. Gerekirse rol model olunur. Böylece hastanın motivasyonu artırılır ve tedaviyi yarıda bırakması önlenir.</a:t>
                      </a:r>
                    </a:p>
                    <a:p>
                      <a:pPr>
                        <a:buFont typeface="Wingdings" pitchFamily="2" charset="2"/>
                        <a:buChar char="§"/>
                      </a:pPr>
                      <a:endParaRPr lang="tr-TR" dirty="0" smtClean="0"/>
                    </a:p>
                    <a:p>
                      <a:pPr>
                        <a:buFont typeface="Wingdings" pitchFamily="2" charset="2"/>
                        <a:buChar char="§"/>
                      </a:pPr>
                      <a:r>
                        <a:rPr lang="tr-TR" dirty="0" smtClean="0"/>
                        <a:t>Gerekirse tedavi programına ailede katılır.</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tr-TR"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dirty="0" smtClean="0"/>
                        <a:t>Hasta gerçek dışı korkularına neden olan gerçek duygularını açığa çıkarmaya özendirilir. Hasta bu duygularını bastırması yerine ; duygu , düşünce , istek ve dürtüleri ile yüzleşmesi konusunda desteklenir. Bunların sonucunda hasta daha olumlu baş etme yolları geliştirebilir.</a:t>
                      </a:r>
                    </a:p>
                    <a:p>
                      <a:pPr>
                        <a:buFont typeface="Wingdings" pitchFamily="2" charset="2"/>
                        <a:buNone/>
                      </a:pPr>
                      <a:endParaRPr lang="tr-TR" dirty="0" smtClean="0"/>
                    </a:p>
                    <a:p>
                      <a:pPr>
                        <a:buFont typeface="Wingdings" pitchFamily="2" charset="2"/>
                        <a:buChar char="§"/>
                      </a:pPr>
                      <a:endParaRPr lang="tr-TR" dirty="0" smtClean="0"/>
                    </a:p>
                    <a:p>
                      <a:endParaRPr lang="tr-TR" dirty="0"/>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 y="0"/>
          <a:ext cx="9144000" cy="6858000"/>
        </p:xfrm>
        <a:graphic>
          <a:graphicData uri="http://schemas.openxmlformats.org/drawingml/2006/table">
            <a:tbl>
              <a:tblPr firstRow="1" bandRow="1">
                <a:tableStyleId>{5C22544A-7EE6-4342-B048-85BDC9FD1C3A}</a:tableStyleId>
              </a:tblPr>
              <a:tblGrid>
                <a:gridCol w="3048000"/>
                <a:gridCol w="3048000"/>
                <a:gridCol w="3048000"/>
              </a:tblGrid>
              <a:tr h="646958">
                <a:tc>
                  <a:txBody>
                    <a:bodyPr/>
                    <a:lstStyle/>
                    <a:p>
                      <a:pPr algn="ctr"/>
                      <a:r>
                        <a:rPr lang="tr-TR" dirty="0" smtClean="0"/>
                        <a:t>TANI</a:t>
                      </a:r>
                      <a:endParaRPr lang="tr-TR" dirty="0"/>
                    </a:p>
                  </a:txBody>
                  <a:tcPr>
                    <a:solidFill>
                      <a:srgbClr val="00B050"/>
                    </a:solidFill>
                  </a:tcPr>
                </a:tc>
                <a:tc>
                  <a:txBody>
                    <a:bodyPr/>
                    <a:lstStyle/>
                    <a:p>
                      <a:pPr algn="ctr"/>
                      <a:r>
                        <a:rPr lang="tr-TR" dirty="0" smtClean="0"/>
                        <a:t>VERİLER</a:t>
                      </a:r>
                      <a:endParaRPr lang="tr-TR" dirty="0"/>
                    </a:p>
                  </a:txBody>
                  <a:tcPr>
                    <a:solidFill>
                      <a:srgbClr val="00B050"/>
                    </a:solidFill>
                  </a:tcPr>
                </a:tc>
                <a:tc>
                  <a:txBody>
                    <a:bodyPr/>
                    <a:lstStyle/>
                    <a:p>
                      <a:pPr algn="ctr"/>
                      <a:r>
                        <a:rPr lang="tr-TR" dirty="0" smtClean="0"/>
                        <a:t>AMAÇ</a:t>
                      </a:r>
                      <a:endParaRPr lang="tr-TR" dirty="0"/>
                    </a:p>
                  </a:txBody>
                  <a:tcPr>
                    <a:solidFill>
                      <a:srgbClr val="00B050"/>
                    </a:solidFill>
                  </a:tcPr>
                </a:tc>
              </a:tr>
              <a:tr h="6211042">
                <a:tc>
                  <a:txBody>
                    <a:bodyPr/>
                    <a:lstStyle/>
                    <a:p>
                      <a:r>
                        <a:rPr lang="tr-TR" dirty="0" smtClean="0"/>
                        <a:t>Bireysel baş etme yetersizliği</a:t>
                      </a:r>
                      <a:endParaRPr lang="tr-TR" dirty="0"/>
                    </a:p>
                  </a:txBody>
                  <a:tcPr>
                    <a:solidFill>
                      <a:srgbClr val="92D050"/>
                    </a:solidFill>
                  </a:tcPr>
                </a:tc>
                <a:tc>
                  <a:txBody>
                    <a:bodyPr/>
                    <a:lstStyle/>
                    <a:p>
                      <a:pPr>
                        <a:buFont typeface="Arial" pitchFamily="34" charset="0"/>
                        <a:buChar char="•"/>
                      </a:pPr>
                      <a:r>
                        <a:rPr lang="tr-TR" dirty="0" smtClean="0"/>
                        <a:t>yineleyen davranışlar </a:t>
                      </a:r>
                    </a:p>
                    <a:p>
                      <a:pPr>
                        <a:buFont typeface="Arial" pitchFamily="34" charset="0"/>
                        <a:buChar char="•"/>
                      </a:pPr>
                      <a:endParaRPr lang="tr-TR" dirty="0" smtClean="0"/>
                    </a:p>
                    <a:p>
                      <a:pPr>
                        <a:buFont typeface="Arial" pitchFamily="34" charset="0"/>
                        <a:buChar char="•"/>
                      </a:pPr>
                      <a:r>
                        <a:rPr lang="tr-TR" dirty="0" smtClean="0"/>
                        <a:t>depresif görünüm</a:t>
                      </a:r>
                    </a:p>
                    <a:p>
                      <a:pPr>
                        <a:buFont typeface="Arial" pitchFamily="34" charset="0"/>
                        <a:buChar char="•"/>
                      </a:pPr>
                      <a:endParaRPr lang="tr-TR" dirty="0" smtClean="0"/>
                    </a:p>
                    <a:p>
                      <a:pPr>
                        <a:buFont typeface="Arial" pitchFamily="34" charset="0"/>
                        <a:buChar char="•"/>
                      </a:pPr>
                      <a:r>
                        <a:rPr lang="tr-TR" dirty="0" smtClean="0"/>
                        <a:t>obsesif düşünceler </a:t>
                      </a:r>
                    </a:p>
                    <a:p>
                      <a:pPr>
                        <a:buFont typeface="Arial" pitchFamily="34" charset="0"/>
                        <a:buChar char="•"/>
                      </a:pPr>
                      <a:endParaRPr lang="tr-TR" dirty="0" smtClean="0"/>
                    </a:p>
                    <a:p>
                      <a:pPr>
                        <a:buFont typeface="Arial" pitchFamily="34" charset="0"/>
                        <a:buChar char="•"/>
                      </a:pPr>
                      <a:r>
                        <a:rPr lang="tr-TR" dirty="0" smtClean="0"/>
                        <a:t>gereksinimleri karşılamada </a:t>
                      </a:r>
                    </a:p>
                    <a:p>
                      <a:pPr>
                        <a:buFont typeface="Arial" pitchFamily="34" charset="0"/>
                        <a:buChar char="•"/>
                      </a:pPr>
                      <a:endParaRPr lang="tr-TR" dirty="0" smtClean="0"/>
                    </a:p>
                    <a:p>
                      <a:pPr>
                        <a:buFont typeface="Arial" pitchFamily="34" charset="0"/>
                        <a:buChar char="•"/>
                      </a:pPr>
                      <a:r>
                        <a:rPr lang="tr-TR" dirty="0" smtClean="0"/>
                        <a:t>başkalarına bağımlılık </a:t>
                      </a:r>
                    </a:p>
                    <a:p>
                      <a:pPr>
                        <a:buFont typeface="Arial" pitchFamily="34" charset="0"/>
                        <a:buChar char="•"/>
                      </a:pPr>
                      <a:endParaRPr lang="tr-TR" dirty="0" smtClean="0"/>
                    </a:p>
                    <a:p>
                      <a:pPr>
                        <a:buFont typeface="Arial" pitchFamily="34" charset="0"/>
                        <a:buChar char="•"/>
                      </a:pPr>
                      <a:r>
                        <a:rPr lang="tr-TR" dirty="0" smtClean="0"/>
                        <a:t>problem çözmede yetersizlik</a:t>
                      </a:r>
                    </a:p>
                    <a:p>
                      <a:pPr>
                        <a:buFont typeface="Arial" pitchFamily="34" charset="0"/>
                        <a:buChar char="•"/>
                      </a:pPr>
                      <a:endParaRPr lang="tr-TR" dirty="0" smtClean="0"/>
                    </a:p>
                    <a:p>
                      <a:pPr>
                        <a:buFont typeface="Arial" pitchFamily="34" charset="0"/>
                        <a:buChar char="•"/>
                      </a:pPr>
                      <a:r>
                        <a:rPr lang="tr-TR" dirty="0" smtClean="0"/>
                        <a:t>toplumsal ilişkilerde değişiklikler</a:t>
                      </a:r>
                      <a:endParaRPr lang="tr-TR" dirty="0"/>
                    </a:p>
                  </a:txBody>
                  <a:tcPr>
                    <a:solidFill>
                      <a:srgbClr val="92D050"/>
                    </a:solidFill>
                  </a:tcPr>
                </a:tc>
                <a:tc>
                  <a:txBody>
                    <a:bodyPr/>
                    <a:lstStyle/>
                    <a:p>
                      <a:r>
                        <a:rPr lang="tr-TR" dirty="0" smtClean="0"/>
                        <a:t>Hastanın taburculuğu sırasında obsesif kompülsif davranış , bağımlılık ya da depresif durum göstermeden , sorununa karşı etkin baş etme yollarını kullanabilmesi.</a:t>
                      </a:r>
                      <a:endParaRPr lang="tr-TR"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450503">
                <a:tc>
                  <a:txBody>
                    <a:bodyPr/>
                    <a:lstStyle/>
                    <a:p>
                      <a:pPr algn="ctr"/>
                      <a:r>
                        <a:rPr lang="tr-TR" dirty="0" smtClean="0"/>
                        <a:t>GİRİŞİMLER</a:t>
                      </a:r>
                      <a:endParaRPr lang="tr-TR" dirty="0"/>
                    </a:p>
                  </a:txBody>
                  <a:tcPr>
                    <a:solidFill>
                      <a:srgbClr val="00B050"/>
                    </a:solidFill>
                  </a:tcPr>
                </a:tc>
              </a:tr>
              <a:tr h="6407497">
                <a:tc>
                  <a:txBody>
                    <a:bodyPr/>
                    <a:lstStyle/>
                    <a:p>
                      <a:pPr>
                        <a:buFont typeface="Wingdings" pitchFamily="2" charset="2"/>
                        <a:buChar char="§"/>
                      </a:pPr>
                      <a:r>
                        <a:rPr lang="tr-TR" dirty="0" smtClean="0"/>
                        <a:t>Hastanın anksiyete düzeyini arttıran</a:t>
                      </a:r>
                      <a:r>
                        <a:rPr lang="tr-TR" baseline="0" dirty="0" smtClean="0"/>
                        <a:t> </a:t>
                      </a:r>
                      <a:r>
                        <a:rPr lang="tr-TR" dirty="0" smtClean="0"/>
                        <a:t>kompülsif davranışın</a:t>
                      </a:r>
                      <a:r>
                        <a:rPr lang="tr-TR" baseline="0" dirty="0" smtClean="0"/>
                        <a:t> </a:t>
                      </a:r>
                      <a:r>
                        <a:rPr lang="tr-TR" dirty="0" smtClean="0"/>
                        <a:t>nedeni belirlenir. Çünkü anksiyeteyi azaltmada ilk adım ,obsesif kompülsif davranışı hazırlayıcı etkenlerin tanınmasıdır.</a:t>
                      </a:r>
                    </a:p>
                    <a:p>
                      <a:pPr>
                        <a:buNone/>
                      </a:pPr>
                      <a:endParaRPr lang="tr-TR" dirty="0" smtClean="0"/>
                    </a:p>
                    <a:p>
                      <a:pPr>
                        <a:buFont typeface="Wingdings" pitchFamily="2" charset="2"/>
                        <a:buChar char="§"/>
                      </a:pPr>
                      <a:r>
                        <a:rPr lang="tr-TR" dirty="0" smtClean="0"/>
                        <a:t>Hastanın kompülsif davranışları yapması için uygun yer ve yeterli süre sağlanır. Çünkü kompülsif davranışa engel olmak hastanın anksiyetesini artırır.</a:t>
                      </a:r>
                    </a:p>
                    <a:p>
                      <a:pPr>
                        <a:buFont typeface="Wingdings" pitchFamily="2" charset="2"/>
                        <a:buChar char="§"/>
                      </a:pPr>
                      <a:endParaRPr lang="tr-TR" dirty="0" smtClean="0"/>
                    </a:p>
                    <a:p>
                      <a:pPr>
                        <a:buFont typeface="Wingdings" pitchFamily="2" charset="2"/>
                        <a:buChar char="§"/>
                      </a:pPr>
                      <a:r>
                        <a:rPr lang="tr-TR" dirty="0" smtClean="0"/>
                        <a:t>Başlangıçta bağımlı olduğu gereksinimleri karşılanır , giderek bağımsızlığı desteklenir ve bağımsız olarak yaptığı yaptığı davranışlarına olumlu geribildirim verilir. Birden</a:t>
                      </a:r>
                      <a:r>
                        <a:rPr lang="tr-TR" baseline="0" dirty="0" smtClean="0"/>
                        <a:t> bağımlı gereksinimler kesilirse anksiyete artar.</a:t>
                      </a:r>
                      <a:endParaRPr lang="tr-TR" dirty="0" smtClean="0"/>
                    </a:p>
                    <a:p>
                      <a:pPr>
                        <a:buNone/>
                      </a:pPr>
                      <a:endParaRPr lang="tr-TR" dirty="0" smtClean="0"/>
                    </a:p>
                    <a:p>
                      <a:pPr>
                        <a:buFont typeface="Wingdings" pitchFamily="2" charset="2"/>
                        <a:buChar char="§"/>
                      </a:pPr>
                      <a:r>
                        <a:rPr lang="tr-TR" dirty="0" smtClean="0"/>
                        <a:t>Hasta intihar girişimi yönünden gözlenir. Çünkü hastanın anksiyetesi suçluluk duygularından kaynaklanabilir ve buna bağlı depresyon gelişebilir.</a:t>
                      </a:r>
                    </a:p>
                    <a:p>
                      <a:endParaRPr lang="tr-TR" dirty="0" smtClean="0"/>
                    </a:p>
                    <a:p>
                      <a:pPr>
                        <a:buFont typeface="Wingdings" pitchFamily="2" charset="2"/>
                        <a:buChar char="§"/>
                      </a:pPr>
                      <a:r>
                        <a:rPr lang="tr-TR" dirty="0" smtClean="0"/>
                        <a:t>Kompülsif davranışları sırasında mümkün olduğunca hasta ile birlikte olunur. Çünkü hasta uygulama sırasında dış kontrol ve desteğe gereksinim duyar.</a:t>
                      </a:r>
                    </a:p>
                    <a:p>
                      <a:pPr>
                        <a:buNone/>
                      </a:pPr>
                      <a:endParaRPr lang="tr-TR" dirty="0" smtClean="0"/>
                    </a:p>
                    <a:p>
                      <a:pPr>
                        <a:buFont typeface="Wingdings" pitchFamily="2" charset="2"/>
                        <a:buChar char="§"/>
                      </a:pPr>
                      <a:r>
                        <a:rPr lang="tr-TR" dirty="0" smtClean="0"/>
                        <a:t>Hastanın servis rutinlerine uyması ve çeşitli etkinliklere katılması konusunda destek olunur.Çünkü hastanın hasta olarak rahat edebileceği bir ortama ihtiyacı vardır.</a:t>
                      </a:r>
                    </a:p>
                    <a:p>
                      <a:endParaRPr lang="tr-TR"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dirty="0" smtClean="0"/>
                        <a:t>Hasta kompülsif davranışlarından dolayı yargılanmaz ,ayıplanmaz, diğer hastaların ve personellerin alaycı tutumları engellenir. </a:t>
                      </a:r>
                    </a:p>
                    <a:p>
                      <a:endParaRPr lang="tr-TR" dirty="0"/>
                    </a:p>
                  </a:txBody>
                  <a:tcPr>
                    <a:solidFill>
                      <a:srgbClr val="92D050"/>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0"/>
          <a:ext cx="9144000" cy="7768129"/>
        </p:xfrm>
        <a:graphic>
          <a:graphicData uri="http://schemas.openxmlformats.org/drawingml/2006/table">
            <a:tbl>
              <a:tblPr firstRow="1" bandRow="1">
                <a:tableStyleId>{5C22544A-7EE6-4342-B048-85BDC9FD1C3A}</a:tableStyleId>
              </a:tblPr>
              <a:tblGrid>
                <a:gridCol w="9144000"/>
              </a:tblGrid>
              <a:tr h="544369">
                <a:tc>
                  <a:txBody>
                    <a:bodyPr/>
                    <a:lstStyle/>
                    <a:p>
                      <a:pPr algn="ctr"/>
                      <a:r>
                        <a:rPr lang="tr-TR" dirty="0" smtClean="0"/>
                        <a:t>GİRİŞİMLER</a:t>
                      </a:r>
                      <a:endParaRPr lang="tr-TR" dirty="0"/>
                    </a:p>
                  </a:txBody>
                  <a:tcPr>
                    <a:solidFill>
                      <a:srgbClr val="00B050"/>
                    </a:solidFill>
                  </a:tcPr>
                </a:tc>
              </a:tr>
              <a:tr h="6599407">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tr-TR" dirty="0" smtClean="0"/>
                        <a:t>Kompülsif davranışları hastanın güvenliğini tehdit edici boyutta ise sınırlamalar getirilir kararlı davranılır ,hastaya kısa ve açık mesajlar verilir. </a:t>
                      </a:r>
                    </a:p>
                    <a:p>
                      <a:pPr>
                        <a:buFont typeface="Wingdings" pitchFamily="2" charset="2"/>
                        <a:buChar char="§"/>
                      </a:pPr>
                      <a:endParaRPr lang="tr-TR" dirty="0" smtClean="0"/>
                    </a:p>
                    <a:p>
                      <a:pPr>
                        <a:buFont typeface="Wingdings" pitchFamily="2" charset="2"/>
                        <a:buChar char="§"/>
                      </a:pPr>
                      <a:r>
                        <a:rPr lang="tr-TR" dirty="0" smtClean="0"/>
                        <a:t>Hastanın davranışını değiştirmeden önce tanımak daha önemlidir. Çünkü hasta duygusal sorunları ile kompülsif davranışlar arasındaki ilişkinin farkında olmayabilir.</a:t>
                      </a:r>
                    </a:p>
                    <a:p>
                      <a:pPr>
                        <a:buNone/>
                      </a:pPr>
                      <a:endParaRPr lang="tr-TR" dirty="0" smtClean="0"/>
                    </a:p>
                    <a:p>
                      <a:pPr>
                        <a:buFont typeface="Wingdings" pitchFamily="2" charset="2"/>
                        <a:buChar char="§"/>
                      </a:pPr>
                      <a:r>
                        <a:rPr lang="tr-TR" dirty="0" smtClean="0"/>
                        <a:t>Önerilen antianksiyete ilaçlar uygun biçimde uygulanır , etkileri ve yan etkileri bakımından hasta gözlenir.</a:t>
                      </a:r>
                    </a:p>
                    <a:p>
                      <a:pPr>
                        <a:buFont typeface="Wingdings" pitchFamily="2" charset="2"/>
                        <a:buChar char="§"/>
                      </a:pPr>
                      <a:endParaRPr lang="tr-TR" dirty="0" smtClean="0"/>
                    </a:p>
                    <a:p>
                      <a:pPr>
                        <a:buFont typeface="Wingdings" pitchFamily="2" charset="2"/>
                        <a:buChar char="§"/>
                      </a:pPr>
                      <a:r>
                        <a:rPr lang="tr-TR" dirty="0" smtClean="0"/>
                        <a:t>Hastanın kompülsif davranışlarının süresi aşamalı olarak azaltılır ve servis etkinliklerine daha çok katılması sağlanır.</a:t>
                      </a:r>
                    </a:p>
                    <a:p>
                      <a:pPr>
                        <a:buNone/>
                      </a:pPr>
                      <a:endParaRPr lang="tr-TR" dirty="0" smtClean="0"/>
                    </a:p>
                    <a:p>
                      <a:pPr>
                        <a:buFont typeface="Wingdings" pitchFamily="2" charset="2"/>
                        <a:buChar char="§"/>
                      </a:pPr>
                      <a:r>
                        <a:rPr lang="tr-TR" dirty="0" smtClean="0"/>
                        <a:t>Hastanın kompülsif özellik taşımayan davranışları desteklenir. </a:t>
                      </a:r>
                    </a:p>
                    <a:p>
                      <a:pPr>
                        <a:buFont typeface="Wingdings" pitchFamily="2" charset="2"/>
                        <a:buChar char="§"/>
                      </a:pPr>
                      <a:endParaRPr lang="tr-TR" dirty="0" smtClean="0"/>
                    </a:p>
                    <a:p>
                      <a:pPr>
                        <a:buFont typeface="Wingdings" pitchFamily="2" charset="2"/>
                        <a:buChar char="§"/>
                      </a:pPr>
                      <a:r>
                        <a:rPr lang="tr-TR" dirty="0" smtClean="0"/>
                        <a:t>Hastanın davranışlarıyla ilgili duygu ve düşünceleri tartışılır , öfke ve düşmanca duygularını ifade etmesi desteklenir ve kabul edilir</a:t>
                      </a:r>
                    </a:p>
                    <a:p>
                      <a:pPr>
                        <a:buFont typeface="Wingdings" pitchFamily="2" charset="2"/>
                        <a:buChar char="§"/>
                      </a:pPr>
                      <a:endParaRPr lang="tr-TR" dirty="0" smtClean="0"/>
                    </a:p>
                    <a:p>
                      <a:pPr>
                        <a:buFont typeface="Wingdings" pitchFamily="2" charset="2"/>
                        <a:buChar char="§"/>
                      </a:pPr>
                      <a:r>
                        <a:rPr lang="tr-TR" dirty="0" smtClean="0"/>
                        <a:t>Hastanın obsesif düşüncelerini ve kompülsif davranışlarını artıran durumlar belirlenir.</a:t>
                      </a:r>
                    </a:p>
                    <a:p>
                      <a:pPr>
                        <a:buFont typeface="Wingdings" pitchFamily="2" charset="2"/>
                        <a:buChar char="§"/>
                      </a:pPr>
                      <a:endParaRPr lang="tr-TR" dirty="0" smtClean="0"/>
                    </a:p>
                    <a:p>
                      <a:pPr>
                        <a:buFont typeface="Wingdings" pitchFamily="2" charset="2"/>
                        <a:buChar char="§"/>
                      </a:pPr>
                      <a:r>
                        <a:rPr lang="tr-TR" dirty="0" smtClean="0"/>
                        <a:t>Hastayla anksiyete ile baş etmede kullanılabilecek duyguları ve düşünceleri sözelleştirme , çeşitli fiziksel etkinliklere yönelme , gevşeme egzersizleri gibi alternatif yollar tartışılır.</a:t>
                      </a:r>
                    </a:p>
                    <a:p>
                      <a:pPr>
                        <a:buFont typeface="Wingdings" pitchFamily="2" charset="2"/>
                        <a:buChar char="§"/>
                      </a:pPr>
                      <a:endParaRPr lang="tr-TR" dirty="0" smtClean="0"/>
                    </a:p>
                    <a:p>
                      <a:pPr>
                        <a:buFont typeface="Wingdings" pitchFamily="2" charset="2"/>
                        <a:buChar char="§"/>
                      </a:pPr>
                      <a:r>
                        <a:rPr lang="tr-TR" dirty="0" smtClean="0"/>
                        <a:t>Hastanın güçsüz yönleri kadar güçlü olduğu yönlerini de tanıması sağlanır ,ilgi duyduğu etkinliklere katılması desteklenir.</a:t>
                      </a:r>
                    </a:p>
                    <a:p>
                      <a:endParaRPr lang="tr-TR" dirty="0"/>
                    </a:p>
                  </a:txBody>
                  <a:tcPr>
                    <a:solidFill>
                      <a:srgbClr val="92D050"/>
                    </a:solidFill>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3048000"/>
                <a:gridCol w="3048000"/>
                <a:gridCol w="3048000"/>
              </a:tblGrid>
              <a:tr h="627365">
                <a:tc>
                  <a:txBody>
                    <a:bodyPr/>
                    <a:lstStyle/>
                    <a:p>
                      <a:pPr algn="ctr"/>
                      <a:r>
                        <a:rPr lang="tr-TR" dirty="0" smtClean="0"/>
                        <a:t>TANI</a:t>
                      </a:r>
                      <a:endParaRPr lang="tr-TR" dirty="0"/>
                    </a:p>
                  </a:txBody>
                  <a:tcPr>
                    <a:solidFill>
                      <a:srgbClr val="0070C0"/>
                    </a:solidFill>
                  </a:tcPr>
                </a:tc>
                <a:tc>
                  <a:txBody>
                    <a:bodyPr/>
                    <a:lstStyle/>
                    <a:p>
                      <a:pPr algn="ctr"/>
                      <a:r>
                        <a:rPr lang="tr-TR" dirty="0" smtClean="0"/>
                        <a:t>VERİLER</a:t>
                      </a:r>
                      <a:endParaRPr lang="tr-TR" dirty="0"/>
                    </a:p>
                  </a:txBody>
                  <a:tcPr>
                    <a:solidFill>
                      <a:srgbClr val="0070C0"/>
                    </a:solidFill>
                  </a:tcPr>
                </a:tc>
                <a:tc>
                  <a:txBody>
                    <a:bodyPr/>
                    <a:lstStyle/>
                    <a:p>
                      <a:pPr algn="ctr"/>
                      <a:r>
                        <a:rPr lang="tr-TR" dirty="0" smtClean="0"/>
                        <a:t>AMAÇ</a:t>
                      </a:r>
                      <a:endParaRPr lang="tr-TR" dirty="0"/>
                    </a:p>
                  </a:txBody>
                  <a:tcPr>
                    <a:solidFill>
                      <a:srgbClr val="0070C0"/>
                    </a:solidFill>
                  </a:tcPr>
                </a:tc>
              </a:tr>
              <a:tr h="6230635">
                <a:tc>
                  <a:txBody>
                    <a:bodyPr/>
                    <a:lstStyle/>
                    <a:p>
                      <a:r>
                        <a:rPr lang="tr-TR" dirty="0" smtClean="0"/>
                        <a:t>Kendine bakım yetersizliği </a:t>
                      </a:r>
                      <a:endParaRPr lang="tr-TR" dirty="0"/>
                    </a:p>
                  </a:txBody>
                  <a:tcPr>
                    <a:solidFill>
                      <a:srgbClr val="44D7FA"/>
                    </a:solidFill>
                  </a:tcPr>
                </a:tc>
                <a:tc>
                  <a:txBody>
                    <a:bodyPr/>
                    <a:lstStyle/>
                    <a:p>
                      <a:r>
                        <a:rPr lang="tr-TR" dirty="0" smtClean="0"/>
                        <a:t>düzenli banyo yapamama </a:t>
                      </a:r>
                    </a:p>
                    <a:p>
                      <a:endParaRPr lang="tr-TR" dirty="0" smtClean="0"/>
                    </a:p>
                    <a:p>
                      <a:r>
                        <a:rPr lang="tr-TR" dirty="0" smtClean="0"/>
                        <a:t>dağınık saçlar </a:t>
                      </a:r>
                    </a:p>
                    <a:p>
                      <a:endParaRPr lang="tr-TR" dirty="0" smtClean="0"/>
                    </a:p>
                    <a:p>
                      <a:r>
                        <a:rPr lang="tr-TR" dirty="0" smtClean="0"/>
                        <a:t>kirli giysiler </a:t>
                      </a:r>
                    </a:p>
                    <a:p>
                      <a:endParaRPr lang="tr-TR" dirty="0" smtClean="0"/>
                    </a:p>
                    <a:p>
                      <a:r>
                        <a:rPr lang="tr-TR" dirty="0" smtClean="0"/>
                        <a:t>kötü nefes ve vücut kokusu </a:t>
                      </a:r>
                    </a:p>
                    <a:p>
                      <a:endParaRPr lang="tr-TR" dirty="0" smtClean="0"/>
                    </a:p>
                    <a:p>
                      <a:r>
                        <a:rPr lang="tr-TR" dirty="0" smtClean="0"/>
                        <a:t>çok az yemek yeme </a:t>
                      </a:r>
                    </a:p>
                    <a:p>
                      <a:endParaRPr lang="tr-TR" dirty="0" smtClean="0"/>
                    </a:p>
                    <a:p>
                      <a:r>
                        <a:rPr lang="tr-TR" dirty="0" smtClean="0"/>
                        <a:t>giyinme ve kendine </a:t>
                      </a:r>
                    </a:p>
                    <a:p>
                      <a:endParaRPr lang="tr-TR" dirty="0" smtClean="0"/>
                    </a:p>
                    <a:p>
                      <a:r>
                        <a:rPr lang="tr-TR" dirty="0" smtClean="0"/>
                        <a:t>bakımda yetersizlik.</a:t>
                      </a:r>
                      <a:endParaRPr lang="tr-TR" dirty="0"/>
                    </a:p>
                  </a:txBody>
                  <a:tcPr>
                    <a:solidFill>
                      <a:srgbClr val="44D7FA"/>
                    </a:solidFill>
                  </a:tcPr>
                </a:tc>
                <a:tc>
                  <a:txBody>
                    <a:bodyPr/>
                    <a:lstStyle/>
                    <a:p>
                      <a:r>
                        <a:rPr lang="tr-TR" dirty="0" smtClean="0"/>
                        <a:t>Hastanın kendi bakımını isteyerek yapabilmesi ve devam ettirebilmesi</a:t>
                      </a:r>
                      <a:endParaRPr lang="tr-TR" dirty="0"/>
                    </a:p>
                  </a:txBody>
                  <a:tcPr>
                    <a:solidFill>
                      <a:srgbClr val="44D7FA"/>
                    </a:solidFill>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285776"/>
          <a:ext cx="9144000" cy="7449482"/>
        </p:xfrm>
        <a:graphic>
          <a:graphicData uri="http://schemas.openxmlformats.org/drawingml/2006/table">
            <a:tbl>
              <a:tblPr firstRow="1" bandRow="1">
                <a:tableStyleId>{5C22544A-7EE6-4342-B048-85BDC9FD1C3A}</a:tableStyleId>
              </a:tblPr>
              <a:tblGrid>
                <a:gridCol w="9144000"/>
              </a:tblGrid>
              <a:tr h="500042">
                <a:tc>
                  <a:txBody>
                    <a:bodyPr/>
                    <a:lstStyle/>
                    <a:p>
                      <a:pPr algn="ctr"/>
                      <a:r>
                        <a:rPr lang="tr-TR" dirty="0" smtClean="0"/>
                        <a:t>GİRİŞİMLER</a:t>
                      </a:r>
                      <a:endParaRPr lang="tr-TR" dirty="0"/>
                    </a:p>
                  </a:txBody>
                  <a:tcPr>
                    <a:solidFill>
                      <a:srgbClr val="0070C0"/>
                    </a:solidFill>
                  </a:tcPr>
                </a:tc>
              </a:tr>
              <a:tr h="6490224">
                <a:tc>
                  <a:txBody>
                    <a:bodyPr/>
                    <a:lstStyle/>
                    <a:p>
                      <a:pPr>
                        <a:buFont typeface="Wingdings" pitchFamily="2" charset="2"/>
                        <a:buChar char="§"/>
                      </a:pPr>
                      <a:r>
                        <a:rPr lang="tr-TR" dirty="0" smtClean="0"/>
                        <a:t>Hastanın normal günlük bakımını yetenekleri doğrultusunda yürütmesi desteklenir. Çünkü , yeterli performans gösterme ve davranışlarda bağımsız olma benlik saygısını artırır.</a:t>
                      </a:r>
                    </a:p>
                    <a:p>
                      <a:pPr>
                        <a:buFont typeface="Wingdings" pitchFamily="2" charset="2"/>
                        <a:buChar char="§"/>
                      </a:pPr>
                      <a:endParaRPr lang="tr-TR" dirty="0" smtClean="0"/>
                    </a:p>
                    <a:p>
                      <a:pPr>
                        <a:buFont typeface="Wingdings" pitchFamily="2" charset="2"/>
                        <a:buChar char="§"/>
                      </a:pPr>
                      <a:r>
                        <a:rPr lang="tr-TR" dirty="0" smtClean="0"/>
                        <a:t>Hastanın kendi başarılarını görmesi sağlanır. (Örneğin ; “ Ne güzel , sizi temiz bir giysi ile görüyorum ’’). Hastanın başarılı bağımsız davranışlarını desteklemek benlik saygısını artırır ve olumlu davranışın yinelenmesini sağlar.</a:t>
                      </a:r>
                    </a:p>
                    <a:p>
                      <a:pPr>
                        <a:buFont typeface="Wingdings" pitchFamily="2" charset="2"/>
                        <a:buChar char="§"/>
                      </a:pPr>
                      <a:endParaRPr lang="tr-TR" dirty="0" smtClean="0"/>
                    </a:p>
                    <a:p>
                      <a:pPr>
                        <a:buFont typeface="Wingdings" pitchFamily="2" charset="2"/>
                        <a:buChar char="§"/>
                      </a:pPr>
                      <a:r>
                        <a:rPr lang="tr-TR" dirty="0" smtClean="0"/>
                        <a:t>Gerektiğinde hastanın beslenmesine , bireysel temizliğini yapmasına , banyo yapmasına , giyinmesine yardım edilir. Bunlar hastanın rahatlığı ve güvenliği içindir.</a:t>
                      </a:r>
                    </a:p>
                    <a:p>
                      <a:pPr>
                        <a:buFont typeface="Wingdings" pitchFamily="2" charset="2"/>
                        <a:buChar char="§"/>
                      </a:pPr>
                      <a:endParaRPr lang="tr-TR" dirty="0" smtClean="0"/>
                    </a:p>
                    <a:p>
                      <a:pPr>
                        <a:buFont typeface="Wingdings" pitchFamily="2" charset="2"/>
                        <a:buChar char="§"/>
                      </a:pPr>
                      <a:r>
                        <a:rPr lang="tr-TR" dirty="0" smtClean="0"/>
                        <a:t>Hastanın yedikleri ve içtikleri ile ilgili doğru ve düzenli kayıt tutulur. Bu sayede hastanın beslenmesinin düzenlenmesi sağlanır.</a:t>
                      </a:r>
                    </a:p>
                    <a:p>
                      <a:pPr>
                        <a:buFont typeface="Wingdings" pitchFamily="2" charset="2"/>
                        <a:buChar char="§"/>
                      </a:pPr>
                      <a:endParaRPr lang="tr-TR" dirty="0" smtClean="0"/>
                    </a:p>
                    <a:p>
                      <a:pPr>
                        <a:buFont typeface="Wingdings" pitchFamily="2" charset="2"/>
                        <a:buChar char="§"/>
                      </a:pPr>
                      <a:r>
                        <a:rPr lang="tr-TR" dirty="0" smtClean="0"/>
                        <a:t>Hasta tuvalette ve banyoda uzun süre kalıyorsa bir düzenleme yapılır. Hastanın tuvalette ve banyoda belirlenen sürede kalmasına yardım edilir ve bunu yardımsız yapana kadar sürdürülür.</a:t>
                      </a:r>
                    </a:p>
                    <a:p>
                      <a:pPr>
                        <a:buFont typeface="Wingdings" pitchFamily="2" charset="2"/>
                        <a:buChar char="§"/>
                      </a:pPr>
                      <a:endParaRPr lang="tr-TR" dirty="0" smtClean="0"/>
                    </a:p>
                    <a:p>
                      <a:pPr>
                        <a:buFont typeface="Wingdings" pitchFamily="2" charset="2"/>
                        <a:buChar char="§"/>
                      </a:pPr>
                      <a:r>
                        <a:rPr lang="tr-TR" dirty="0" smtClean="0"/>
                        <a:t>Hasta sürekli olarak ellerini yıkadığı için derisini korumak amacıyla eldiven giymesi ve el losyonu kullanması özendirilir.</a:t>
                      </a:r>
                    </a:p>
                    <a:p>
                      <a:pPr>
                        <a:buNone/>
                      </a:pPr>
                      <a:endParaRPr lang="tr-TR" dirty="0" smtClean="0"/>
                    </a:p>
                    <a:p>
                      <a:pPr>
                        <a:buFont typeface="Wingdings" pitchFamily="2" charset="2"/>
                        <a:buChar char="§"/>
                      </a:pPr>
                      <a:r>
                        <a:rPr lang="tr-TR" dirty="0" smtClean="0"/>
                        <a:t>Hastanın bakımına yardım ederken yargılayıcı olmaktan kaçınılır. Hastanın fiziksel belirti ve davranışlarının onun için gerçek kontrolü dışında olduğu bilinir. Yargılayıcı bir tutum, hastaya verilecek uygun bakımı engeller.</a:t>
                      </a:r>
                    </a:p>
                    <a:p>
                      <a:endParaRPr lang="tr-TR" dirty="0"/>
                    </a:p>
                  </a:txBody>
                  <a:tcPr>
                    <a:solidFill>
                      <a:srgbClr val="44D7FA"/>
                    </a:solidFill>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3048000"/>
                <a:gridCol w="3048000"/>
                <a:gridCol w="3048000"/>
              </a:tblGrid>
              <a:tr h="600148">
                <a:tc>
                  <a:txBody>
                    <a:bodyPr/>
                    <a:lstStyle/>
                    <a:p>
                      <a:pPr algn="ctr"/>
                      <a:r>
                        <a:rPr lang="tr-TR" dirty="0" smtClean="0"/>
                        <a:t>TANI</a:t>
                      </a:r>
                      <a:endParaRPr lang="tr-TR" dirty="0"/>
                    </a:p>
                  </a:txBody>
                  <a:tcPr>
                    <a:solidFill>
                      <a:schemeClr val="tx2"/>
                    </a:solidFill>
                  </a:tcPr>
                </a:tc>
                <a:tc>
                  <a:txBody>
                    <a:bodyPr/>
                    <a:lstStyle/>
                    <a:p>
                      <a:pPr algn="ctr"/>
                      <a:r>
                        <a:rPr lang="tr-TR" dirty="0" smtClean="0"/>
                        <a:t>VERİLER</a:t>
                      </a:r>
                      <a:endParaRPr lang="tr-TR" dirty="0"/>
                    </a:p>
                  </a:txBody>
                  <a:tcPr>
                    <a:solidFill>
                      <a:schemeClr val="tx2"/>
                    </a:solidFill>
                  </a:tcPr>
                </a:tc>
                <a:tc>
                  <a:txBody>
                    <a:bodyPr/>
                    <a:lstStyle/>
                    <a:p>
                      <a:pPr algn="ctr"/>
                      <a:r>
                        <a:rPr lang="tr-TR" dirty="0" smtClean="0"/>
                        <a:t>AMAÇ</a:t>
                      </a:r>
                      <a:endParaRPr lang="tr-TR" dirty="0"/>
                    </a:p>
                  </a:txBody>
                  <a:tcPr>
                    <a:solidFill>
                      <a:schemeClr val="tx2"/>
                    </a:solidFill>
                  </a:tcPr>
                </a:tc>
              </a:tr>
              <a:tr h="6257852">
                <a:tc>
                  <a:txBody>
                    <a:bodyPr/>
                    <a:lstStyle/>
                    <a:p>
                      <a:r>
                        <a:rPr lang="tr-TR" dirty="0" smtClean="0"/>
                        <a:t>Benlik kavramında bozulma(benlik saygısında azalma)</a:t>
                      </a:r>
                      <a:endParaRPr lang="tr-TR" dirty="0"/>
                    </a:p>
                  </a:txBody>
                  <a:tcPr>
                    <a:solidFill>
                      <a:schemeClr val="accent2">
                        <a:lumMod val="60000"/>
                        <a:lumOff val="40000"/>
                      </a:schemeClr>
                    </a:solidFill>
                  </a:tcPr>
                </a:tc>
                <a:tc>
                  <a:txBody>
                    <a:bodyPr/>
                    <a:lstStyle/>
                    <a:p>
                      <a:pPr>
                        <a:buFont typeface="Wingdings" pitchFamily="2" charset="2"/>
                        <a:buChar char="§"/>
                      </a:pPr>
                      <a:r>
                        <a:rPr lang="tr-TR" dirty="0" smtClean="0"/>
                        <a:t>Hastanın kendini olumsuz değerlendirmesi</a:t>
                      </a:r>
                    </a:p>
                    <a:p>
                      <a:pPr>
                        <a:buFont typeface="Wingdings" pitchFamily="2" charset="2"/>
                        <a:buChar char="§"/>
                      </a:pPr>
                      <a:endParaRPr lang="tr-TR" dirty="0" smtClean="0"/>
                    </a:p>
                    <a:p>
                      <a:pPr>
                        <a:buFont typeface="Wingdings" pitchFamily="2" charset="2"/>
                        <a:buChar char="§"/>
                      </a:pPr>
                      <a:r>
                        <a:rPr lang="tr-TR" dirty="0" smtClean="0"/>
                        <a:t>Kendisiyle ilgili işe yaramaz , aciz , değersiz vb. sözel ifadelerde bulunması.</a:t>
                      </a:r>
                    </a:p>
                    <a:p>
                      <a:pPr>
                        <a:buFont typeface="Wingdings" pitchFamily="2" charset="2"/>
                        <a:buChar char="§"/>
                      </a:pPr>
                      <a:endParaRPr lang="tr-TR" dirty="0" smtClean="0"/>
                    </a:p>
                    <a:p>
                      <a:pPr>
                        <a:buFont typeface="Wingdings" pitchFamily="2" charset="2"/>
                        <a:buChar char="§"/>
                      </a:pPr>
                      <a:r>
                        <a:rPr lang="tr-TR" dirty="0" smtClean="0"/>
                        <a:t>Özbakım sorumluluğunu yerine getirmemesi.</a:t>
                      </a:r>
                    </a:p>
                    <a:p>
                      <a:pPr>
                        <a:buFont typeface="Wingdings" pitchFamily="2" charset="2"/>
                        <a:buChar char="§"/>
                      </a:pPr>
                      <a:endParaRPr lang="tr-TR" dirty="0" smtClean="0"/>
                    </a:p>
                    <a:p>
                      <a:pPr>
                        <a:buFont typeface="Wingdings" pitchFamily="2" charset="2"/>
                        <a:buChar char="§"/>
                      </a:pPr>
                      <a:r>
                        <a:rPr lang="tr-TR" dirty="0" smtClean="0"/>
                        <a:t>Kendine zarar verici davranması.</a:t>
                      </a:r>
                    </a:p>
                    <a:p>
                      <a:pPr>
                        <a:buFont typeface="Wingdings" pitchFamily="2" charset="2"/>
                        <a:buChar char="§"/>
                      </a:pPr>
                      <a:endParaRPr lang="tr-TR" dirty="0" smtClean="0"/>
                    </a:p>
                    <a:p>
                      <a:pPr>
                        <a:buFont typeface="Wingdings" pitchFamily="2" charset="2"/>
                        <a:buChar char="§"/>
                      </a:pPr>
                      <a:r>
                        <a:rPr lang="tr-TR" dirty="0" smtClean="0"/>
                        <a:t>Göz temasından kaçınması</a:t>
                      </a:r>
                    </a:p>
                    <a:p>
                      <a:pPr>
                        <a:buFont typeface="Wingdings" pitchFamily="2" charset="2"/>
                        <a:buChar char="§"/>
                      </a:pPr>
                      <a:endParaRPr lang="tr-TR" dirty="0" smtClean="0"/>
                    </a:p>
                    <a:p>
                      <a:pPr>
                        <a:buFont typeface="Wingdings" pitchFamily="2" charset="2"/>
                        <a:buChar char="§"/>
                      </a:pPr>
                      <a:r>
                        <a:rPr lang="tr-TR" dirty="0" smtClean="0"/>
                        <a:t>Sosyal ilişkilerde azalma</a:t>
                      </a:r>
                    </a:p>
                    <a:p>
                      <a:pPr>
                        <a:buFont typeface="Wingdings" pitchFamily="2" charset="2"/>
                        <a:buChar char="§"/>
                      </a:pPr>
                      <a:endParaRPr lang="tr-TR" dirty="0" smtClean="0"/>
                    </a:p>
                    <a:p>
                      <a:pPr>
                        <a:buFont typeface="Wingdings" pitchFamily="2" charset="2"/>
                        <a:buChar char="§"/>
                      </a:pPr>
                      <a:r>
                        <a:rPr lang="tr-TR" dirty="0" smtClean="0"/>
                        <a:t>Kendini ve başkalarını eleştirme , suçlama.</a:t>
                      </a:r>
                    </a:p>
                    <a:p>
                      <a:endParaRPr lang="tr-TR" dirty="0"/>
                    </a:p>
                  </a:txBody>
                  <a:tcPr>
                    <a:solidFill>
                      <a:schemeClr val="accent2">
                        <a:lumMod val="60000"/>
                        <a:lumOff val="40000"/>
                      </a:schemeClr>
                    </a:solidFill>
                  </a:tcPr>
                </a:tc>
                <a:tc>
                  <a:txBody>
                    <a:bodyPr/>
                    <a:lstStyle/>
                    <a:p>
                      <a:pPr>
                        <a:buFont typeface="Wingdings" pitchFamily="2" charset="2"/>
                        <a:buChar char="§"/>
                      </a:pPr>
                      <a:r>
                        <a:rPr lang="tr-TR" dirty="0" smtClean="0"/>
                        <a:t>Hastanın geleceğe yönelik pozitif bir bakış açısı ifade etmesi.</a:t>
                      </a:r>
                    </a:p>
                    <a:p>
                      <a:pPr>
                        <a:buFont typeface="Wingdings" pitchFamily="2" charset="2"/>
                        <a:buChar char="§"/>
                      </a:pPr>
                      <a:endParaRPr lang="tr-TR" dirty="0" smtClean="0"/>
                    </a:p>
                    <a:p>
                      <a:pPr>
                        <a:buFont typeface="Wingdings" pitchFamily="2" charset="2"/>
                        <a:buChar char="§"/>
                      </a:pPr>
                      <a:r>
                        <a:rPr lang="tr-TR" dirty="0" smtClean="0"/>
                        <a:t>Kendindeki olumlu yönleri tanıması.</a:t>
                      </a:r>
                    </a:p>
                    <a:p>
                      <a:endParaRPr lang="tr-TR" dirty="0"/>
                    </a:p>
                  </a:txBody>
                  <a:tcPr>
                    <a:solidFill>
                      <a:schemeClr val="accent2">
                        <a:lumMod val="60000"/>
                        <a:lumOff val="40000"/>
                      </a:schemeClr>
                    </a:solidFill>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9144000"/>
              </a:tblGrid>
              <a:tr h="654276">
                <a:tc>
                  <a:txBody>
                    <a:bodyPr/>
                    <a:lstStyle/>
                    <a:p>
                      <a:pPr algn="ctr"/>
                      <a:r>
                        <a:rPr lang="tr-TR" dirty="0" smtClean="0"/>
                        <a:t>GİRİŞİMLER</a:t>
                      </a:r>
                      <a:endParaRPr lang="tr-TR" dirty="0"/>
                    </a:p>
                  </a:txBody>
                  <a:tcPr>
                    <a:solidFill>
                      <a:schemeClr val="tx2"/>
                    </a:solidFill>
                  </a:tcPr>
                </a:tc>
              </a:tr>
              <a:tr h="6203724">
                <a:tc>
                  <a:txBody>
                    <a:bodyPr/>
                    <a:lstStyle/>
                    <a:p>
                      <a:pPr>
                        <a:buFont typeface="Wingdings" pitchFamily="2" charset="2"/>
                        <a:buChar char="§"/>
                      </a:pPr>
                      <a:r>
                        <a:rPr lang="tr-TR" dirty="0" smtClean="0"/>
                        <a:t>Duygularını tanıması ve ifade etmesi için hasta desteklenir.</a:t>
                      </a:r>
                    </a:p>
                    <a:p>
                      <a:pPr>
                        <a:buFont typeface="Wingdings" pitchFamily="2" charset="2"/>
                        <a:buChar char="§"/>
                      </a:pPr>
                      <a:endParaRPr lang="tr-TR" dirty="0" smtClean="0"/>
                    </a:p>
                    <a:p>
                      <a:pPr>
                        <a:buFont typeface="Wingdings" pitchFamily="2" charset="2"/>
                        <a:buChar char="§"/>
                      </a:pPr>
                      <a:r>
                        <a:rPr lang="tr-TR" dirty="0" smtClean="0"/>
                        <a:t>Bireyin değişimi sağlayabileceğiyle ilgili farkındalık geliştirmesi sağlanır.</a:t>
                      </a:r>
                    </a:p>
                    <a:p>
                      <a:pPr>
                        <a:buFont typeface="Wingdings" pitchFamily="2" charset="2"/>
                        <a:buChar char="§"/>
                      </a:pPr>
                      <a:endParaRPr lang="tr-TR" dirty="0" smtClean="0"/>
                    </a:p>
                    <a:p>
                      <a:pPr>
                        <a:buFont typeface="Wingdings" pitchFamily="2" charset="2"/>
                        <a:buChar char="§"/>
                      </a:pPr>
                      <a:r>
                        <a:rPr lang="tr-TR" dirty="0" smtClean="0"/>
                        <a:t>Hastaya zaman ayrılır.</a:t>
                      </a:r>
                    </a:p>
                    <a:p>
                      <a:pPr>
                        <a:buFont typeface="Wingdings" pitchFamily="2" charset="2"/>
                        <a:buChar char="§"/>
                      </a:pPr>
                      <a:endParaRPr lang="tr-TR" dirty="0" smtClean="0"/>
                    </a:p>
                    <a:p>
                      <a:pPr>
                        <a:buFont typeface="Wingdings" pitchFamily="2" charset="2"/>
                        <a:buChar char="§"/>
                      </a:pPr>
                      <a:r>
                        <a:rPr lang="tr-TR" dirty="0" smtClean="0"/>
                        <a:t>Hastanın dikkati güçlü ve başarılı olduğu yönlerine çekilir.</a:t>
                      </a:r>
                    </a:p>
                    <a:p>
                      <a:pPr>
                        <a:buFont typeface="Wingdings" pitchFamily="2" charset="2"/>
                        <a:buChar char="§"/>
                      </a:pPr>
                      <a:endParaRPr lang="tr-TR" dirty="0" smtClean="0"/>
                    </a:p>
                    <a:p>
                      <a:pPr>
                        <a:buFont typeface="Wingdings" pitchFamily="2" charset="2"/>
                        <a:buChar char="§"/>
                      </a:pPr>
                      <a:r>
                        <a:rPr lang="tr-TR" dirty="0" smtClean="0"/>
                        <a:t>Grup etkinliklerine katılması desteklenir.</a:t>
                      </a:r>
                    </a:p>
                    <a:p>
                      <a:pPr>
                        <a:buFont typeface="Wingdings" pitchFamily="2" charset="2"/>
                        <a:buChar char="§"/>
                      </a:pPr>
                      <a:endParaRPr lang="tr-TR" dirty="0" smtClean="0"/>
                    </a:p>
                    <a:p>
                      <a:pPr>
                        <a:buFont typeface="Wingdings" pitchFamily="2" charset="2"/>
                        <a:buChar char="§"/>
                      </a:pPr>
                      <a:r>
                        <a:rPr lang="tr-TR" dirty="0" smtClean="0"/>
                        <a:t>Hastanın gittikçe bağımsız duruma geldiğinden,</a:t>
                      </a:r>
                    </a:p>
                    <a:p>
                      <a:pPr>
                        <a:buNone/>
                      </a:pPr>
                      <a:r>
                        <a:rPr lang="tr-TR" dirty="0" smtClean="0"/>
                        <a:t>davranışlarının sorumluluğunu aldığından emin olması sağlanır.</a:t>
                      </a:r>
                    </a:p>
                    <a:p>
                      <a:pPr>
                        <a:buFont typeface="Wingdings" pitchFamily="2" charset="2"/>
                        <a:buChar char="§"/>
                      </a:pPr>
                      <a:endParaRPr lang="tr-TR" dirty="0" smtClean="0"/>
                    </a:p>
                    <a:p>
                      <a:pPr>
                        <a:buFont typeface="Wingdings" pitchFamily="2" charset="2"/>
                        <a:buChar char="§"/>
                      </a:pPr>
                      <a:r>
                        <a:rPr lang="tr-TR" dirty="0" smtClean="0"/>
                        <a:t>Başarılı görüldüğünde bunu tanıması ve olumlu geribildirim alması sağlanır.</a:t>
                      </a:r>
                    </a:p>
                    <a:p>
                      <a:pPr>
                        <a:buFont typeface="Wingdings" pitchFamily="2" charset="2"/>
                        <a:buChar char="§"/>
                      </a:pPr>
                      <a:endParaRPr lang="tr-TR" dirty="0" smtClean="0"/>
                    </a:p>
                    <a:p>
                      <a:pPr>
                        <a:buFont typeface="Wingdings" pitchFamily="2" charset="2"/>
                        <a:buChar char="§"/>
                      </a:pPr>
                      <a:r>
                        <a:rPr lang="tr-TR" dirty="0" smtClean="0"/>
                        <a:t>Kendi bakımını yapmıyorsa yardım edilir.</a:t>
                      </a:r>
                    </a:p>
                    <a:p>
                      <a:pPr>
                        <a:buFont typeface="Wingdings" pitchFamily="2" charset="2"/>
                        <a:buChar char="§"/>
                      </a:pPr>
                      <a:endParaRPr lang="tr-TR" dirty="0" smtClean="0"/>
                    </a:p>
                    <a:p>
                      <a:pPr>
                        <a:buFont typeface="Wingdings" pitchFamily="2" charset="2"/>
                        <a:buChar char="§"/>
                      </a:pPr>
                      <a:r>
                        <a:rPr lang="tr-TR" dirty="0" smtClean="0"/>
                        <a:t>Hastaya etkili iletişim teknikleri öğretilir.</a:t>
                      </a:r>
                    </a:p>
                    <a:p>
                      <a:endParaRPr lang="tr-TR" dirty="0"/>
                    </a:p>
                  </a:txBody>
                  <a:tcPr>
                    <a:solidFill>
                      <a:schemeClr val="accent2">
                        <a:lumMod val="60000"/>
                        <a:lumOff val="40000"/>
                      </a:schemeClr>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ANKSİYETEYİ TETİKLEYEN DURUMLAR</a:t>
            </a:r>
            <a:endParaRPr lang="tr-TR" dirty="0"/>
          </a:p>
        </p:txBody>
      </p:sp>
      <p:sp>
        <p:nvSpPr>
          <p:cNvPr id="3" name="2 İçerik Yer Tutucusu"/>
          <p:cNvSpPr>
            <a:spLocks noGrp="1"/>
          </p:cNvSpPr>
          <p:nvPr>
            <p:ph idx="1"/>
          </p:nvPr>
        </p:nvSpPr>
        <p:spPr/>
        <p:txBody>
          <a:bodyPr>
            <a:normAutofit/>
          </a:bodyPr>
          <a:lstStyle/>
          <a:p>
            <a:pPr>
              <a:buFont typeface="Wingdings" pitchFamily="2" charset="2"/>
              <a:buChar char="§"/>
            </a:pPr>
            <a:r>
              <a:rPr lang="tr-TR" dirty="0" smtClean="0"/>
              <a:t>Sık ve uzun süreli alkol ve madde kullanımı</a:t>
            </a:r>
          </a:p>
          <a:p>
            <a:pPr>
              <a:buFont typeface="Wingdings" pitchFamily="2" charset="2"/>
              <a:buChar char="§"/>
            </a:pPr>
            <a:r>
              <a:rPr lang="tr-TR" dirty="0" smtClean="0"/>
              <a:t>Sosyal yaşamında karşılaştığı farklı durumlar (okulun ilk günü, yeni iş vb.)</a:t>
            </a:r>
          </a:p>
          <a:p>
            <a:pPr>
              <a:buFont typeface="Wingdings" pitchFamily="2" charset="2"/>
              <a:buChar char="§"/>
            </a:pPr>
            <a:r>
              <a:rPr lang="tr-TR" dirty="0" smtClean="0"/>
              <a:t>Kişiler arası ilişkilerde sorunlar varsa</a:t>
            </a:r>
          </a:p>
          <a:p>
            <a:pPr>
              <a:buFont typeface="Wingdings" pitchFamily="2" charset="2"/>
              <a:buChar char="§"/>
            </a:pPr>
            <a:r>
              <a:rPr lang="tr-TR" dirty="0" smtClean="0"/>
              <a:t>Bu duygulanımlarıyla çok sık karşılaşıp ve başa çıkamıyorsa</a:t>
            </a:r>
          </a:p>
          <a:p>
            <a:pPr>
              <a:buNone/>
            </a:pPr>
            <a:r>
              <a:rPr lang="tr-TR" dirty="0" smtClean="0"/>
              <a:t>       Bu belirtiler en az 6 ay sürüyorsa tetiklenme oranı yüksektir.</a:t>
            </a:r>
          </a:p>
        </p:txBody>
      </p:sp>
      <p:pic>
        <p:nvPicPr>
          <p:cNvPr id="4" name="3 Resim" descr="4b975bba588bebd56f3bd8d1bd2e3171.jpg"/>
          <p:cNvPicPr>
            <a:picLocks noChangeAspect="1"/>
          </p:cNvPicPr>
          <p:nvPr/>
        </p:nvPicPr>
        <p:blipFill>
          <a:blip r:embed="rId2"/>
          <a:stretch>
            <a:fillRect/>
          </a:stretch>
        </p:blipFill>
        <p:spPr>
          <a:xfrm>
            <a:off x="7572396" y="428604"/>
            <a:ext cx="1383642" cy="1883670"/>
          </a:xfrm>
          <a:prstGeom prst="rect">
            <a:avLst/>
          </a:prstGeom>
        </p:spPr>
      </p:pic>
      <p:pic>
        <p:nvPicPr>
          <p:cNvPr id="5" name="4 Resim" descr="okul.jpg"/>
          <p:cNvPicPr>
            <a:picLocks noChangeAspect="1"/>
          </p:cNvPicPr>
          <p:nvPr/>
        </p:nvPicPr>
        <p:blipFill>
          <a:blip r:embed="rId3"/>
          <a:stretch>
            <a:fillRect/>
          </a:stretch>
        </p:blipFill>
        <p:spPr>
          <a:xfrm>
            <a:off x="6357950" y="4214818"/>
            <a:ext cx="2381251" cy="2355083"/>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1500166"/>
                <a:gridCol w="2500330"/>
                <a:gridCol w="1643074"/>
                <a:gridCol w="3500430"/>
              </a:tblGrid>
              <a:tr h="519898">
                <a:tc>
                  <a:txBody>
                    <a:bodyPr/>
                    <a:lstStyle/>
                    <a:p>
                      <a:pPr algn="ctr"/>
                      <a:r>
                        <a:rPr lang="tr-TR" dirty="0" smtClean="0"/>
                        <a:t>TANI</a:t>
                      </a:r>
                      <a:endParaRPr lang="tr-TR" dirty="0"/>
                    </a:p>
                  </a:txBody>
                  <a:tcPr>
                    <a:solidFill>
                      <a:srgbClr val="EF0707"/>
                    </a:solidFill>
                  </a:tcPr>
                </a:tc>
                <a:tc>
                  <a:txBody>
                    <a:bodyPr/>
                    <a:lstStyle/>
                    <a:p>
                      <a:pPr algn="ctr"/>
                      <a:r>
                        <a:rPr lang="tr-TR" dirty="0" smtClean="0"/>
                        <a:t>VERİLER</a:t>
                      </a:r>
                      <a:endParaRPr lang="tr-TR" dirty="0"/>
                    </a:p>
                  </a:txBody>
                  <a:tcPr>
                    <a:solidFill>
                      <a:srgbClr val="EF0707"/>
                    </a:solidFill>
                  </a:tcPr>
                </a:tc>
                <a:tc>
                  <a:txBody>
                    <a:bodyPr/>
                    <a:lstStyle/>
                    <a:p>
                      <a:pPr algn="ctr"/>
                      <a:r>
                        <a:rPr lang="tr-TR" dirty="0" smtClean="0"/>
                        <a:t>AMAÇ</a:t>
                      </a:r>
                      <a:endParaRPr lang="tr-TR" dirty="0"/>
                    </a:p>
                  </a:txBody>
                  <a:tcPr>
                    <a:solidFill>
                      <a:srgbClr val="EF0707"/>
                    </a:solidFill>
                  </a:tcPr>
                </a:tc>
                <a:tc>
                  <a:txBody>
                    <a:bodyPr/>
                    <a:lstStyle/>
                    <a:p>
                      <a:pPr algn="ctr"/>
                      <a:r>
                        <a:rPr lang="tr-TR" dirty="0" smtClean="0"/>
                        <a:t>GİRİŞİMLER</a:t>
                      </a:r>
                      <a:endParaRPr lang="tr-TR" dirty="0"/>
                    </a:p>
                  </a:txBody>
                  <a:tcPr>
                    <a:solidFill>
                      <a:srgbClr val="EF0707"/>
                    </a:solidFill>
                  </a:tcPr>
                </a:tc>
              </a:tr>
              <a:tr h="6338102">
                <a:tc>
                  <a:txBody>
                    <a:bodyPr/>
                    <a:lstStyle/>
                    <a:p>
                      <a:r>
                        <a:rPr lang="tr-TR" dirty="0" smtClean="0"/>
                        <a:t>Uyku örüntüsünde bozulma.</a:t>
                      </a:r>
                      <a:endParaRPr lang="tr-TR" dirty="0"/>
                    </a:p>
                  </a:txBody>
                  <a:tcPr>
                    <a:solidFill>
                      <a:srgbClr val="F4747D"/>
                    </a:solidFill>
                  </a:tcPr>
                </a:tc>
                <a:tc>
                  <a:txBody>
                    <a:bodyPr/>
                    <a:lstStyle/>
                    <a:p>
                      <a:pPr>
                        <a:buFont typeface="Wingdings" pitchFamily="2" charset="2"/>
                        <a:buChar char="§"/>
                      </a:pPr>
                      <a:r>
                        <a:rPr lang="tr-TR" dirty="0" smtClean="0"/>
                        <a:t>Hastanın uykuya dalmakta ve uyumakta güçlük çektiğini belirtmesi.</a:t>
                      </a:r>
                    </a:p>
                    <a:p>
                      <a:pPr>
                        <a:buFont typeface="Wingdings" pitchFamily="2" charset="2"/>
                        <a:buChar char="§"/>
                      </a:pPr>
                      <a:endParaRPr lang="tr-TR" dirty="0" smtClean="0"/>
                    </a:p>
                    <a:p>
                      <a:pPr>
                        <a:buFont typeface="Wingdings" pitchFamily="2" charset="2"/>
                        <a:buChar char="§"/>
                      </a:pPr>
                      <a:r>
                        <a:rPr lang="tr-TR" dirty="0" smtClean="0"/>
                        <a:t>Hastanın devamlı uyumak istediğini belirtmesi.</a:t>
                      </a:r>
                    </a:p>
                    <a:p>
                      <a:pPr>
                        <a:buFont typeface="Wingdings" pitchFamily="2" charset="2"/>
                        <a:buChar char="§"/>
                      </a:pPr>
                      <a:endParaRPr lang="tr-TR" dirty="0" smtClean="0"/>
                    </a:p>
                    <a:p>
                      <a:pPr>
                        <a:buFont typeface="Wingdings" pitchFamily="2" charset="2"/>
                        <a:buChar char="§"/>
                      </a:pPr>
                      <a:r>
                        <a:rPr lang="tr-TR" dirty="0" smtClean="0"/>
                        <a:t>Uyanırken yada gün boyunca yorgun olduğunu ifade etmesi.</a:t>
                      </a:r>
                    </a:p>
                    <a:p>
                      <a:pPr>
                        <a:buFont typeface="Wingdings" pitchFamily="2" charset="2"/>
                        <a:buChar char="§"/>
                      </a:pPr>
                      <a:endParaRPr lang="tr-TR" dirty="0" smtClean="0"/>
                    </a:p>
                    <a:p>
                      <a:pPr>
                        <a:buFont typeface="Wingdings" pitchFamily="2" charset="2"/>
                        <a:buChar char="§"/>
                      </a:pPr>
                      <a:r>
                        <a:rPr lang="tr-TR" dirty="0" smtClean="0"/>
                        <a:t>Gün boyunca uyuklaması.</a:t>
                      </a:r>
                    </a:p>
                    <a:p>
                      <a:endParaRPr lang="tr-TR" dirty="0"/>
                    </a:p>
                  </a:txBody>
                  <a:tcPr>
                    <a:solidFill>
                      <a:srgbClr val="F4747D"/>
                    </a:solidFill>
                  </a:tcPr>
                </a:tc>
                <a:tc>
                  <a:txBody>
                    <a:bodyPr/>
                    <a:lstStyle/>
                    <a:p>
                      <a:r>
                        <a:rPr lang="tr-TR" dirty="0" smtClean="0"/>
                        <a:t>Hastanın uyku örüntüsünün düzene girmesinin sağlanması.</a:t>
                      </a:r>
                      <a:endParaRPr lang="tr-TR" dirty="0"/>
                    </a:p>
                  </a:txBody>
                  <a:tcPr>
                    <a:solidFill>
                      <a:srgbClr val="F4747D"/>
                    </a:solidFill>
                  </a:tcPr>
                </a:tc>
                <a:tc>
                  <a:txBody>
                    <a:bodyPr/>
                    <a:lstStyle/>
                    <a:p>
                      <a:pPr>
                        <a:buFont typeface="Wingdings" pitchFamily="2" charset="2"/>
                        <a:buChar char="§"/>
                      </a:pPr>
                      <a:r>
                        <a:rPr lang="tr-TR" dirty="0" smtClean="0"/>
                        <a:t>Birey için günlük aktivite ve dinlenme saatlerine ilişkin plan yapılır ve buna uyması konusunda desteklenir.</a:t>
                      </a:r>
                    </a:p>
                    <a:p>
                      <a:pPr>
                        <a:buFont typeface="Wingdings" pitchFamily="2" charset="2"/>
                        <a:buChar char="§"/>
                      </a:pPr>
                      <a:endParaRPr lang="tr-TR" dirty="0" smtClean="0"/>
                    </a:p>
                    <a:p>
                      <a:pPr>
                        <a:buFont typeface="Wingdings" pitchFamily="2" charset="2"/>
                        <a:buChar char="§"/>
                      </a:pPr>
                      <a:r>
                        <a:rPr lang="tr-TR" dirty="0" smtClean="0"/>
                        <a:t>Aktivite planında bireyinde görüşü dikkate alınarak gündüz yürüyüş ve egzersiz yapılması sağlanır.</a:t>
                      </a:r>
                    </a:p>
                    <a:p>
                      <a:pPr>
                        <a:buFont typeface="Wingdings" pitchFamily="2" charset="2"/>
                        <a:buChar char="§"/>
                      </a:pPr>
                      <a:endParaRPr lang="tr-TR" dirty="0" smtClean="0"/>
                    </a:p>
                    <a:p>
                      <a:pPr>
                        <a:buFont typeface="Wingdings" pitchFamily="2" charset="2"/>
                        <a:buChar char="§"/>
                      </a:pPr>
                      <a:r>
                        <a:rPr lang="tr-TR" dirty="0" smtClean="0"/>
                        <a:t>Gündüz uykuları sınırlandırılır.</a:t>
                      </a:r>
                    </a:p>
                    <a:p>
                      <a:pPr>
                        <a:buFont typeface="Wingdings" pitchFamily="2" charset="2"/>
                        <a:buChar char="§"/>
                      </a:pPr>
                      <a:endParaRPr lang="tr-TR" dirty="0" smtClean="0"/>
                    </a:p>
                    <a:p>
                      <a:pPr>
                        <a:buFont typeface="Wingdings" pitchFamily="2" charset="2"/>
                        <a:buChar char="§"/>
                      </a:pPr>
                      <a:r>
                        <a:rPr lang="tr-TR" dirty="0" smtClean="0"/>
                        <a:t>Uyuma sıkıntısı çeken hastalara öğleden sonra kafeinli içeceklerin alımı kısıtlanır , gece idrar çıkışını önlemek için belli bir saatten sonra sıvı alımı kısıtlanır , gece yatmadan önce idrarını yapması söylenir.</a:t>
                      </a:r>
                    </a:p>
                    <a:p>
                      <a:endParaRPr lang="tr-TR" dirty="0"/>
                    </a:p>
                  </a:txBody>
                  <a:tcPr>
                    <a:solidFill>
                      <a:srgbClr val="F4747D"/>
                    </a:solid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0"/>
          <a:ext cx="9144000" cy="6998543"/>
        </p:xfrm>
        <a:graphic>
          <a:graphicData uri="http://schemas.openxmlformats.org/drawingml/2006/table">
            <a:tbl>
              <a:tblPr firstRow="1" bandRow="1">
                <a:tableStyleId>{00A15C55-8517-42AA-B614-E9B94910E393}</a:tableStyleId>
              </a:tblPr>
              <a:tblGrid>
                <a:gridCol w="1428728"/>
                <a:gridCol w="2286016"/>
                <a:gridCol w="2214578"/>
                <a:gridCol w="3214678"/>
              </a:tblGrid>
              <a:tr h="597743">
                <a:tc>
                  <a:txBody>
                    <a:bodyPr/>
                    <a:lstStyle/>
                    <a:p>
                      <a:pPr algn="ctr"/>
                      <a:r>
                        <a:rPr lang="tr-TR" dirty="0" smtClean="0"/>
                        <a:t>TANI</a:t>
                      </a:r>
                      <a:endParaRPr lang="tr-TR" dirty="0"/>
                    </a:p>
                  </a:txBody>
                  <a:tcPr/>
                </a:tc>
                <a:tc>
                  <a:txBody>
                    <a:bodyPr/>
                    <a:lstStyle/>
                    <a:p>
                      <a:pPr algn="ctr"/>
                      <a:r>
                        <a:rPr lang="tr-TR" dirty="0" smtClean="0"/>
                        <a:t>VERİLER</a:t>
                      </a:r>
                      <a:endParaRPr lang="tr-TR" dirty="0"/>
                    </a:p>
                  </a:txBody>
                  <a:tcPr/>
                </a:tc>
                <a:tc>
                  <a:txBody>
                    <a:bodyPr/>
                    <a:lstStyle/>
                    <a:p>
                      <a:pPr algn="ctr"/>
                      <a:r>
                        <a:rPr lang="tr-TR" dirty="0" smtClean="0"/>
                        <a:t>AMAÇ</a:t>
                      </a:r>
                      <a:endParaRPr lang="tr-TR" dirty="0"/>
                    </a:p>
                  </a:txBody>
                  <a:tcPr/>
                </a:tc>
                <a:tc>
                  <a:txBody>
                    <a:bodyPr/>
                    <a:lstStyle/>
                    <a:p>
                      <a:pPr algn="ctr"/>
                      <a:r>
                        <a:rPr lang="tr-TR" dirty="0" smtClean="0"/>
                        <a:t>GİRİŞİMLER</a:t>
                      </a:r>
                      <a:endParaRPr lang="tr-TR" dirty="0"/>
                    </a:p>
                  </a:txBody>
                  <a:tcPr/>
                </a:tc>
              </a:tr>
              <a:tr h="6260257">
                <a:tc>
                  <a:txBody>
                    <a:bodyPr/>
                    <a:lstStyle/>
                    <a:p>
                      <a:r>
                        <a:rPr lang="tr-TR" dirty="0" smtClean="0"/>
                        <a:t>Sosyal etkileşimde bozulma</a:t>
                      </a:r>
                      <a:endParaRPr lang="tr-TR" dirty="0"/>
                    </a:p>
                  </a:txBody>
                  <a:tcPr/>
                </a:tc>
                <a:tc>
                  <a:txBody>
                    <a:bodyPr/>
                    <a:lstStyle/>
                    <a:p>
                      <a:pPr>
                        <a:buFont typeface="Wingdings" pitchFamily="2" charset="2"/>
                        <a:buChar char="§"/>
                      </a:pPr>
                      <a:r>
                        <a:rPr lang="tr-TR" dirty="0" smtClean="0"/>
                        <a:t>Hastanın sağlıklı ilişkiler kuramadığını ve sürdüremediğini belirtmesi</a:t>
                      </a:r>
                    </a:p>
                    <a:p>
                      <a:pPr>
                        <a:buFont typeface="Wingdings" pitchFamily="2" charset="2"/>
                        <a:buChar char="§"/>
                      </a:pPr>
                      <a:endParaRPr lang="tr-TR" dirty="0" smtClean="0"/>
                    </a:p>
                    <a:p>
                      <a:pPr>
                        <a:buFont typeface="Wingdings" pitchFamily="2" charset="2"/>
                        <a:buChar char="§"/>
                      </a:pPr>
                      <a:r>
                        <a:rPr lang="tr-TR" dirty="0" smtClean="0"/>
                        <a:t> Çevresindeki insanlardan kaçınma davranışı göstermesi</a:t>
                      </a:r>
                    </a:p>
                    <a:p>
                      <a:endParaRPr lang="tr-TR" dirty="0"/>
                    </a:p>
                  </a:txBody>
                  <a:tcPr/>
                </a:tc>
                <a:tc>
                  <a:txBody>
                    <a:bodyPr/>
                    <a:lstStyle/>
                    <a:p>
                      <a:pPr>
                        <a:buFont typeface="Wingdings" pitchFamily="2" charset="2"/>
                        <a:buChar char="§"/>
                      </a:pPr>
                      <a:r>
                        <a:rPr lang="tr-TR" dirty="0" smtClean="0"/>
                        <a:t>Hastanın çevresindeki insanlarla sağlıklı iletişim kurması</a:t>
                      </a:r>
                    </a:p>
                    <a:p>
                      <a:pPr>
                        <a:buFont typeface="Wingdings" pitchFamily="2" charset="2"/>
                        <a:buChar char="§"/>
                      </a:pPr>
                      <a:endParaRPr lang="tr-TR" dirty="0" smtClean="0"/>
                    </a:p>
                    <a:p>
                      <a:pPr>
                        <a:buFont typeface="Wingdings" pitchFamily="2" charset="2"/>
                        <a:buChar char="§"/>
                      </a:pPr>
                      <a:r>
                        <a:rPr lang="tr-TR" dirty="0" smtClean="0"/>
                        <a:t>Diğerlerini olumsuz etkileyen manipülatif davranışlarını değiştirmesi</a:t>
                      </a:r>
                    </a:p>
                    <a:p>
                      <a:endParaRPr lang="tr-TR" dirty="0"/>
                    </a:p>
                  </a:txBody>
                  <a:tcPr/>
                </a:tc>
                <a:tc>
                  <a:txBody>
                    <a:bodyPr/>
                    <a:lstStyle/>
                    <a:p>
                      <a:pPr>
                        <a:buFont typeface="Wingdings" pitchFamily="2" charset="2"/>
                        <a:buChar char="§"/>
                      </a:pPr>
                      <a:r>
                        <a:rPr lang="tr-TR" dirty="0" smtClean="0"/>
                        <a:t>Bireyle destekleyici bir iletişim sağlanır.</a:t>
                      </a:r>
                    </a:p>
                    <a:p>
                      <a:pPr>
                        <a:buFont typeface="Wingdings" pitchFamily="2" charset="2"/>
                        <a:buChar char="§"/>
                      </a:pPr>
                      <a:endParaRPr lang="tr-TR" dirty="0" smtClean="0"/>
                    </a:p>
                    <a:p>
                      <a:pPr>
                        <a:buFont typeface="Wingdings" pitchFamily="2" charset="2"/>
                        <a:buChar char="§"/>
                      </a:pPr>
                      <a:r>
                        <a:rPr lang="tr-TR" dirty="0" smtClean="0"/>
                        <a:t>Bireyi anlamaları ve desteklemeleri konusunda aile üyelerine destek olunur.</a:t>
                      </a:r>
                    </a:p>
                    <a:p>
                      <a:pPr>
                        <a:buFont typeface="Wingdings" pitchFamily="2" charset="2"/>
                        <a:buChar char="§"/>
                      </a:pPr>
                      <a:endParaRPr lang="tr-TR" dirty="0" smtClean="0"/>
                    </a:p>
                    <a:p>
                      <a:pPr>
                        <a:buFont typeface="Wingdings" pitchFamily="2" charset="2"/>
                        <a:buChar char="§"/>
                      </a:pPr>
                      <a:r>
                        <a:rPr lang="tr-TR" dirty="0" smtClean="0"/>
                        <a:t>Birey olarak kendi sorumluluklarının farkına varması sağlanır.</a:t>
                      </a:r>
                    </a:p>
                    <a:p>
                      <a:pPr>
                        <a:buFont typeface="Wingdings" pitchFamily="2" charset="2"/>
                        <a:buChar char="§"/>
                      </a:pPr>
                      <a:endParaRPr lang="tr-TR" dirty="0" smtClean="0"/>
                    </a:p>
                    <a:p>
                      <a:pPr>
                        <a:buFont typeface="Wingdings" pitchFamily="2" charset="2"/>
                        <a:buChar char="§"/>
                      </a:pPr>
                      <a:r>
                        <a:rPr lang="tr-TR" dirty="0" smtClean="0"/>
                        <a:t>Başkalarına nasıl yaklaşımda bulunacağı hakkında bilgilendirilir.</a:t>
                      </a:r>
                    </a:p>
                    <a:p>
                      <a:pPr>
                        <a:buFont typeface="Wingdings" pitchFamily="2" charset="2"/>
                        <a:buChar char="§"/>
                      </a:pPr>
                      <a:endParaRPr lang="tr-TR" dirty="0" smtClean="0"/>
                    </a:p>
                    <a:p>
                      <a:pPr>
                        <a:buFont typeface="Wingdings" pitchFamily="2" charset="2"/>
                        <a:buChar char="§"/>
                      </a:pPr>
                      <a:r>
                        <a:rPr lang="tr-TR" dirty="0" smtClean="0"/>
                        <a:t>Grup içinde olumlu davranış gösterdiğinde geri bildirim verilir.</a:t>
                      </a:r>
                    </a:p>
                    <a:p>
                      <a:pPr>
                        <a:buFont typeface="Wingdings" pitchFamily="2" charset="2"/>
                        <a:buChar char="§"/>
                      </a:pPr>
                      <a:endParaRPr lang="tr-TR" dirty="0" smtClean="0"/>
                    </a:p>
                    <a:p>
                      <a:pPr>
                        <a:buFont typeface="Wingdings" pitchFamily="2" charset="2"/>
                        <a:buChar char="§"/>
                      </a:pPr>
                      <a:r>
                        <a:rPr lang="tr-TR" dirty="0" smtClean="0"/>
                        <a:t>Sınırlamalar basitçe hastaya açıklanır ve bunlara uyması için hasta desteklenir.</a:t>
                      </a:r>
                    </a:p>
                    <a:p>
                      <a:endParaRPr lang="tr-TR" dirty="0"/>
                    </a:p>
                  </a:txBody>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PANİK BOZUKLUK OLGUSU</a:t>
            </a:r>
            <a:br>
              <a:rPr lang="tr-TR" dirty="0" smtClean="0"/>
            </a:br>
            <a:endParaRPr lang="tr-TR" dirty="0"/>
          </a:p>
        </p:txBody>
      </p:sp>
      <p:sp>
        <p:nvSpPr>
          <p:cNvPr id="3" name="2 İçerik Yer Tutucusu"/>
          <p:cNvSpPr>
            <a:spLocks noGrp="1"/>
          </p:cNvSpPr>
          <p:nvPr>
            <p:ph idx="1"/>
          </p:nvPr>
        </p:nvSpPr>
        <p:spPr>
          <a:xfrm>
            <a:off x="457200" y="1142984"/>
            <a:ext cx="7239000" cy="5312752"/>
          </a:xfrm>
        </p:spPr>
        <p:txBody>
          <a:bodyPr>
            <a:normAutofit/>
          </a:bodyPr>
          <a:lstStyle/>
          <a:p>
            <a:r>
              <a:rPr lang="tr-TR" dirty="0" smtClean="0"/>
              <a:t>Bayan D. Y. 26 yaşında uluslararası bir hava yolu şirketinde hostes olarak 1.5 yıldır çalışıyor. Bu işi nedeniyle ailesiyle yaşadığı yerden ayrılıp İstanbul’a taşınmış.</a:t>
            </a:r>
          </a:p>
          <a:p>
            <a:r>
              <a:rPr lang="tr-TR" dirty="0" smtClean="0"/>
              <a:t>Yoğun iş hayatından dolayı ailesiyle ve samimi arkadaşlarıyla çok sık görüşemediğini ifade etmiş.</a:t>
            </a:r>
          </a:p>
          <a:p>
            <a:r>
              <a:rPr lang="tr-TR" dirty="0" smtClean="0"/>
              <a:t>Son 2 hafta içinde uçuşlar esnasında bayan D. iki kez kendinden geçmiş ve tıbbi müdahaleyle kendine getirilmiş. Hastaneye kontrole gittiğinde fiziksel bulgulara rastlanmamış testleri temiz çıkmıştır. </a:t>
            </a:r>
          </a:p>
          <a:p>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7239000" cy="6027132"/>
          </a:xfrm>
        </p:spPr>
        <p:txBody>
          <a:bodyPr>
            <a:normAutofit lnSpcReduction="10000"/>
          </a:bodyPr>
          <a:lstStyle/>
          <a:p>
            <a:r>
              <a:rPr lang="tr-TR" dirty="0" smtClean="0"/>
              <a:t>Fenalaştığı esnasında ki yaşadıklarını şu şekilde anlatmış: Önce sol omuz ve parmak uçlarında uyuşma hissettim.Uyandığımda vücudum buz kesiliyor, kalp atımımı kulaklarımda hissediyorum.</a:t>
            </a:r>
          </a:p>
          <a:p>
            <a:r>
              <a:rPr lang="tr-TR" dirty="0" smtClean="0"/>
              <a:t>Bu yaşadıklarından dolayı işe gitmek istemediğini üstüne de çalışma arkadaşlarının kendi vardiyasında çalışmak istemediklerini dile getirmiştir.</a:t>
            </a:r>
          </a:p>
          <a:p>
            <a:r>
              <a:rPr lang="tr-TR" dirty="0" smtClean="0"/>
              <a:t>Kendisine bu durumun başlangıcı sorulduğunda son iki bayılmasını söylemiş olsa da son bir aydır kendisinde uyku düzensizliğinden,kabus görmesinden ve ter içinde uyanmalarından,uyandığında kabuslarını hatırlamadığından şikayet etmiş.</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7239000" cy="6027132"/>
          </a:xfrm>
        </p:spPr>
        <p:txBody>
          <a:bodyPr/>
          <a:lstStyle/>
          <a:p>
            <a:endParaRPr lang="tr-TR" dirty="0" smtClean="0"/>
          </a:p>
          <a:p>
            <a:r>
              <a:rPr lang="tr-TR" dirty="0" smtClean="0"/>
              <a:t>Derinlemesine sorgulama yapıldığında bir ay önce kurum içi eğitimde terör,hava korsanıyla ilgili seminere katıldığını;bununla ilgili video,fotoğraf,olayları öğrendiğini açıklamış.Bu seminer sonrası Türk gemisine yapılan korsan saldırısı sonucu mürettebatın esir alındığını öğrenince kendisinin de güvende olmadığını hissetmiş ve kabusları daha da artmış.</a:t>
            </a:r>
            <a:endParaRPr lang="tr-T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7239000" cy="1143000"/>
          </a:xfrm>
        </p:spPr>
        <p:txBody>
          <a:bodyPr/>
          <a:lstStyle/>
          <a:p>
            <a:pPr algn="ctr"/>
            <a:r>
              <a:rPr lang="tr-TR" dirty="0" smtClean="0"/>
              <a:t>tanIlar</a:t>
            </a:r>
            <a:endParaRPr lang="tr-TR" dirty="0"/>
          </a:p>
        </p:txBody>
      </p:sp>
      <p:sp>
        <p:nvSpPr>
          <p:cNvPr id="3" name="2 İçerik Yer Tutucusu"/>
          <p:cNvSpPr>
            <a:spLocks noGrp="1"/>
          </p:cNvSpPr>
          <p:nvPr>
            <p:ph idx="1"/>
          </p:nvPr>
        </p:nvSpPr>
        <p:spPr>
          <a:xfrm>
            <a:off x="457200" y="1357298"/>
            <a:ext cx="7239000" cy="5098438"/>
          </a:xfrm>
        </p:spPr>
        <p:txBody>
          <a:bodyPr/>
          <a:lstStyle/>
          <a:p>
            <a:endParaRPr lang="tr-TR" dirty="0" smtClean="0"/>
          </a:p>
          <a:p>
            <a:endParaRPr lang="tr-TR" dirty="0" smtClean="0"/>
          </a:p>
          <a:p>
            <a:r>
              <a:rPr lang="tr-TR" dirty="0" smtClean="0"/>
              <a:t>Travma Riski</a:t>
            </a:r>
          </a:p>
          <a:p>
            <a:r>
              <a:rPr lang="tr-TR" dirty="0" smtClean="0"/>
              <a:t>Uyku Örüntüsünde Bozulma</a:t>
            </a:r>
          </a:p>
          <a:p>
            <a:r>
              <a:rPr lang="tr-TR" dirty="0" smtClean="0"/>
              <a:t>Etkisiz Baş Etme</a:t>
            </a:r>
          </a:p>
          <a:p>
            <a:r>
              <a:rPr lang="tr-TR" dirty="0" smtClean="0"/>
              <a:t>Benlik Kavramında Bozukluk</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6072230"/>
          </a:xfrm>
        </p:spPr>
        <p:txBody>
          <a:bodyPr>
            <a:normAutofit/>
          </a:bodyPr>
          <a:lstStyle/>
          <a:p>
            <a:pPr>
              <a:buFont typeface="Wingdings" pitchFamily="2" charset="2"/>
              <a:buChar char="§"/>
            </a:pPr>
            <a:r>
              <a:rPr lang="tr-TR" b="1" dirty="0" smtClean="0"/>
              <a:t>KAYNAKÇA:</a:t>
            </a:r>
          </a:p>
          <a:p>
            <a:pPr>
              <a:buFont typeface="Wingdings" pitchFamily="2" charset="2"/>
              <a:buChar char="§"/>
            </a:pPr>
            <a:r>
              <a:rPr lang="tr-TR" dirty="0" smtClean="0"/>
              <a:t>Kum N. (1996). Psikiyatri Hemşireliği El Kitabı: Vehbi Koç Vakfı Yayınları</a:t>
            </a:r>
          </a:p>
          <a:p>
            <a:pPr>
              <a:buFont typeface="Wingdings" pitchFamily="2" charset="2"/>
              <a:buChar char="§"/>
            </a:pPr>
            <a:r>
              <a:rPr lang="tr-TR" dirty="0" smtClean="0"/>
              <a:t>Kocabaşoğlu N. Türkiye’de Sık Karşılaşılan Psikiyatrik Hastalıklar. </a:t>
            </a:r>
            <a:r>
              <a:rPr lang="pt-BR" dirty="0" smtClean="0"/>
              <a:t>Sempozyum Dizisi No:62</a:t>
            </a:r>
            <a:r>
              <a:rPr lang="tr-TR" dirty="0" smtClean="0"/>
              <a:t>.</a:t>
            </a:r>
            <a:r>
              <a:rPr lang="pt-BR" dirty="0" smtClean="0"/>
              <a:t> Mart 2008</a:t>
            </a:r>
            <a:r>
              <a:rPr lang="tr-TR" dirty="0" smtClean="0"/>
              <a:t>.</a:t>
            </a:r>
            <a:r>
              <a:rPr lang="pt-BR" dirty="0" smtClean="0"/>
              <a:t> </a:t>
            </a:r>
            <a:r>
              <a:rPr lang="pt-BR" i="1" dirty="0" smtClean="0"/>
              <a:t>S:175-184</a:t>
            </a:r>
            <a:endParaRPr lang="tr-TR" i="1" dirty="0" smtClean="0"/>
          </a:p>
          <a:p>
            <a:pPr>
              <a:buFont typeface="Wingdings" pitchFamily="2" charset="2"/>
              <a:buChar char="§"/>
            </a:pPr>
            <a:r>
              <a:rPr lang="tr-TR" i="1" dirty="0" smtClean="0">
                <a:hlinkClick r:id="rId2"/>
              </a:rPr>
              <a:t>http://tip.kocaeli.edu.tr/docs/ders_notlari/u_tural/anksiyete.pdf</a:t>
            </a:r>
            <a:endParaRPr lang="tr-TR" i="1" dirty="0" smtClean="0"/>
          </a:p>
          <a:p>
            <a:pPr>
              <a:buFont typeface="Wingdings" pitchFamily="2" charset="2"/>
              <a:buChar char="§"/>
            </a:pPr>
            <a:r>
              <a:rPr lang="tr-TR" dirty="0" smtClean="0">
                <a:hlinkClick r:id="rId3"/>
              </a:rPr>
              <a:t>www.ktu.edu.tr/dosyalar/</a:t>
            </a:r>
            <a:r>
              <a:rPr lang="tr-TR" b="1" dirty="0" smtClean="0">
                <a:hlinkClick r:id="rId3"/>
              </a:rPr>
              <a:t>aile_68c3a</a:t>
            </a:r>
            <a:r>
              <a:rPr lang="tr-TR" dirty="0" smtClean="0">
                <a:hlinkClick r:id="rId3"/>
              </a:rPr>
              <a:t>.ppt</a:t>
            </a:r>
            <a:endParaRPr lang="tr-TR" i="1" dirty="0" smtClean="0"/>
          </a:p>
          <a:p>
            <a:pPr>
              <a:buNone/>
            </a:pPr>
            <a:r>
              <a:rPr lang="tr-TR" dirty="0" smtClean="0"/>
              <a:t/>
            </a:r>
            <a:br>
              <a:rPr lang="tr-TR" dirty="0" smtClean="0"/>
            </a:br>
            <a:endParaRPr lang="tr-TR" i="1" dirty="0"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785794"/>
            <a:ext cx="7239000" cy="785794"/>
          </a:xfrm>
        </p:spPr>
        <p:txBody>
          <a:bodyPr>
            <a:noAutofit/>
          </a:bodyPr>
          <a:lstStyle/>
          <a:p>
            <a:pPr algn="ctr">
              <a:buNone/>
            </a:pPr>
            <a:endParaRPr lang="tr-TR" sz="2800" i="1" dirty="0" smtClean="0"/>
          </a:p>
          <a:p>
            <a:pPr algn="ctr">
              <a:buNone/>
            </a:pPr>
            <a:endParaRPr lang="tr-TR" sz="2800" i="1" dirty="0" smtClean="0"/>
          </a:p>
          <a:p>
            <a:pPr algn="ctr">
              <a:buNone/>
            </a:pPr>
            <a:endParaRPr lang="tr-TR" sz="2800" i="1" dirty="0" smtClean="0"/>
          </a:p>
          <a:p>
            <a:pPr algn="ctr">
              <a:buNone/>
            </a:pPr>
            <a:r>
              <a:rPr lang="tr-TR" sz="2400" b="1" i="1" dirty="0" smtClean="0">
                <a:solidFill>
                  <a:schemeClr val="accent2">
                    <a:lumMod val="75000"/>
                  </a:schemeClr>
                </a:solidFill>
              </a:rPr>
              <a:t>BİZİ DİNLEDİĞİNİZ İÇİN TEŞEKKÜR EDERİZ </a:t>
            </a:r>
            <a:r>
              <a:rPr lang="tr-TR" sz="2400" b="1" i="1" dirty="0" smtClean="0">
                <a:solidFill>
                  <a:schemeClr val="accent2">
                    <a:lumMod val="75000"/>
                  </a:schemeClr>
                </a:solidFill>
                <a:sym typeface="Wingdings" pitchFamily="2" charset="2"/>
              </a:rPr>
              <a:t></a:t>
            </a:r>
            <a:endParaRPr lang="tr-TR" sz="2400" b="1" i="1" dirty="0">
              <a:solidFill>
                <a:schemeClr val="accent2">
                  <a:lumMod val="75000"/>
                </a:schemeClr>
              </a:solidFill>
            </a:endParaRPr>
          </a:p>
        </p:txBody>
      </p:sp>
      <p:pic>
        <p:nvPicPr>
          <p:cNvPr id="4" name="3 Resim" descr="10881944_701116780032500_706843255_n.jpg"/>
          <p:cNvPicPr>
            <a:picLocks noChangeAspect="1"/>
          </p:cNvPicPr>
          <p:nvPr/>
        </p:nvPicPr>
        <p:blipFill>
          <a:blip r:embed="rId2"/>
          <a:stretch>
            <a:fillRect/>
          </a:stretch>
        </p:blipFill>
        <p:spPr>
          <a:xfrm>
            <a:off x="500034" y="1785926"/>
            <a:ext cx="7358114" cy="4405322"/>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6072230"/>
          </a:xfrm>
        </p:spPr>
        <p:txBody>
          <a:bodyPr/>
          <a:lstStyle/>
          <a:p>
            <a:pPr>
              <a:buFont typeface="Wingdings" pitchFamily="2" charset="2"/>
              <a:buChar char="§"/>
            </a:pPr>
            <a:r>
              <a:rPr lang="tr-TR" b="1" dirty="0" smtClean="0"/>
              <a:t>HAZIRLAYANLAR :</a:t>
            </a:r>
          </a:p>
          <a:p>
            <a:pPr>
              <a:buFont typeface="Wingdings" pitchFamily="2" charset="2"/>
              <a:buChar char="§"/>
            </a:pPr>
            <a:endParaRPr lang="tr-TR" b="1" dirty="0" smtClean="0"/>
          </a:p>
          <a:p>
            <a:pPr>
              <a:buFont typeface="Wingdings" pitchFamily="2" charset="2"/>
              <a:buChar char="§"/>
            </a:pPr>
            <a:r>
              <a:rPr lang="tr-TR" b="1" dirty="0" smtClean="0"/>
              <a:t>NİDA DOĞAN (B1211.00043)</a:t>
            </a:r>
          </a:p>
          <a:p>
            <a:pPr>
              <a:buFont typeface="Wingdings" pitchFamily="2" charset="2"/>
              <a:buChar char="§"/>
            </a:pPr>
            <a:r>
              <a:rPr lang="tr-TR" b="1" dirty="0" smtClean="0"/>
              <a:t>ALİ YILMAZ (B1211.00303)</a:t>
            </a:r>
          </a:p>
          <a:p>
            <a:pPr>
              <a:buFont typeface="Wingdings" pitchFamily="2" charset="2"/>
              <a:buChar char="§"/>
            </a:pPr>
            <a:r>
              <a:rPr lang="tr-TR" b="1" dirty="0" smtClean="0"/>
              <a:t>KÜBRA YETİM (B1211.00056)</a:t>
            </a:r>
          </a:p>
          <a:p>
            <a:pPr>
              <a:buFont typeface="Wingdings" pitchFamily="2" charset="2"/>
              <a:buChar char="§"/>
            </a:pPr>
            <a:r>
              <a:rPr lang="tr-TR" b="1" dirty="0" smtClean="0"/>
              <a:t>BÜŞRA DEMİRCİ (B1211.00020)</a:t>
            </a:r>
          </a:p>
          <a:p>
            <a:pPr>
              <a:buFont typeface="Wingdings" pitchFamily="2" charset="2"/>
              <a:buChar char="§"/>
            </a:pPr>
            <a:r>
              <a:rPr lang="tr-TR" b="1" dirty="0" smtClean="0"/>
              <a:t>MERVE TEKEŞ (0811.00009)</a:t>
            </a:r>
          </a:p>
          <a:p>
            <a:pPr>
              <a:buFont typeface="Wingdings" pitchFamily="2" charset="2"/>
              <a:buChar char="§"/>
            </a:pPr>
            <a:r>
              <a:rPr lang="tr-TR" b="1" dirty="0" smtClean="0"/>
              <a:t>RECEP KARSAK (B1211.00076)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642918"/>
            <a:ext cx="8229600" cy="1143000"/>
          </a:xfrm>
        </p:spPr>
        <p:txBody>
          <a:bodyPr>
            <a:normAutofit fontScale="90000"/>
          </a:bodyPr>
          <a:lstStyle/>
          <a:p>
            <a:r>
              <a:rPr lang="tr-TR" dirty="0" smtClean="0"/>
              <a:t>HASTALAR ANKSİTEYİ NASIL TARİF EDERLER?</a:t>
            </a:r>
            <a:br>
              <a:rPr lang="tr-TR" dirty="0" smtClean="0"/>
            </a:br>
            <a:endParaRPr lang="tr-TR" dirty="0"/>
          </a:p>
        </p:txBody>
      </p:sp>
      <p:sp>
        <p:nvSpPr>
          <p:cNvPr id="3" name="2 İçerik Yer Tutucusu"/>
          <p:cNvSpPr>
            <a:spLocks noGrp="1"/>
          </p:cNvSpPr>
          <p:nvPr>
            <p:ph idx="1"/>
          </p:nvPr>
        </p:nvSpPr>
        <p:spPr>
          <a:xfrm>
            <a:off x="214282" y="1357298"/>
            <a:ext cx="8229600" cy="4911741"/>
          </a:xfrm>
        </p:spPr>
        <p:txBody>
          <a:bodyPr>
            <a:normAutofit fontScale="32500" lnSpcReduction="20000"/>
          </a:bodyPr>
          <a:lstStyle/>
          <a:p>
            <a:pPr>
              <a:buNone/>
            </a:pPr>
            <a:endParaRPr lang="tr-TR" sz="5500" dirty="0" smtClean="0"/>
          </a:p>
          <a:p>
            <a:pPr>
              <a:buNone/>
            </a:pPr>
            <a:r>
              <a:rPr lang="tr-TR" sz="5500" dirty="0" smtClean="0"/>
              <a:t>“Sıkıntı geliyor, tıkanıyorum, bunalıyorum ve boğulacak gibi oluyorum”. </a:t>
            </a:r>
          </a:p>
          <a:p>
            <a:pPr>
              <a:buNone/>
            </a:pPr>
            <a:endParaRPr lang="tr-TR" sz="5500" dirty="0" smtClean="0"/>
          </a:p>
          <a:p>
            <a:pPr>
              <a:buNone/>
            </a:pPr>
            <a:r>
              <a:rPr lang="tr-TR" sz="5500" dirty="0" smtClean="0"/>
              <a:t>“Telefon ya da kapı çalsa çok heyecanlanıyorum ve kalbim hızla çarpmaya</a:t>
            </a:r>
          </a:p>
          <a:p>
            <a:pPr>
              <a:buNone/>
            </a:pPr>
            <a:r>
              <a:rPr lang="tr-TR" sz="5500" dirty="0" smtClean="0"/>
              <a:t>başlıyor. Çocuklarımın ya da yakınlarımın başına kötü bir şey gelmiş</a:t>
            </a:r>
          </a:p>
          <a:p>
            <a:pPr>
              <a:buNone/>
            </a:pPr>
            <a:r>
              <a:rPr lang="tr-TR" sz="5500" dirty="0" smtClean="0"/>
              <a:t>olabileceği düşüncesi ile çok endişeleniyorum”.</a:t>
            </a:r>
          </a:p>
          <a:p>
            <a:pPr>
              <a:lnSpc>
                <a:spcPct val="80000"/>
              </a:lnSpc>
              <a:buNone/>
            </a:pPr>
            <a:endParaRPr lang="tr-TR" sz="5500" dirty="0" smtClean="0"/>
          </a:p>
          <a:p>
            <a:pPr>
              <a:lnSpc>
                <a:spcPct val="80000"/>
              </a:lnSpc>
              <a:buNone/>
            </a:pPr>
            <a:endParaRPr lang="tr-TR" sz="5500" dirty="0" smtClean="0"/>
          </a:p>
          <a:p>
            <a:pPr>
              <a:lnSpc>
                <a:spcPct val="80000"/>
              </a:lnSpc>
              <a:buNone/>
            </a:pPr>
            <a:r>
              <a:rPr lang="tr-TR" sz="5500" dirty="0" smtClean="0"/>
              <a:t>“Nedensiz yere kalbim kötü kötü çarpıyor. Hemen aklıma kötü </a:t>
            </a:r>
          </a:p>
          <a:p>
            <a:pPr>
              <a:lnSpc>
                <a:spcPct val="80000"/>
              </a:lnSpc>
              <a:buNone/>
            </a:pPr>
            <a:r>
              <a:rPr lang="tr-TR" sz="5500" dirty="0" smtClean="0"/>
              <a:t>şeyler geliyor ve bende de mutlaka bir kalp hastalığı var diye </a:t>
            </a:r>
          </a:p>
          <a:p>
            <a:pPr>
              <a:lnSpc>
                <a:spcPct val="80000"/>
              </a:lnSpc>
              <a:buNone/>
            </a:pPr>
            <a:r>
              <a:rPr lang="tr-TR" sz="5500" dirty="0" smtClean="0"/>
              <a:t>düşünüyorum. Kaç kez gidip çeşitli tetkikler yaptırdım. Doktorlar </a:t>
            </a:r>
          </a:p>
          <a:p>
            <a:pPr>
              <a:lnSpc>
                <a:spcPct val="80000"/>
              </a:lnSpc>
              <a:buNone/>
            </a:pPr>
            <a:r>
              <a:rPr lang="tr-TR" sz="5500" dirty="0" smtClean="0"/>
              <a:t>bir şeyim olmadığını söyledikleri halde aynı belirtiler tekrar oluyor.”</a:t>
            </a:r>
          </a:p>
          <a:p>
            <a:pPr>
              <a:lnSpc>
                <a:spcPct val="80000"/>
              </a:lnSpc>
              <a:buNone/>
            </a:pPr>
            <a:endParaRPr lang="tr-TR" sz="5500" dirty="0" smtClean="0"/>
          </a:p>
          <a:p>
            <a:pPr>
              <a:lnSpc>
                <a:spcPct val="80000"/>
              </a:lnSpc>
              <a:buNone/>
            </a:pPr>
            <a:endParaRPr lang="tr-TR" sz="5500" dirty="0" smtClean="0"/>
          </a:p>
          <a:p>
            <a:pPr>
              <a:lnSpc>
                <a:spcPct val="80000"/>
              </a:lnSpc>
              <a:buNone/>
            </a:pPr>
            <a:r>
              <a:rPr lang="tr-TR" sz="5500" dirty="0" smtClean="0"/>
              <a:t>“Öyle şiddetli sıkıntı basıyor ki öleceğim, çıldıracağım ya da aklımı </a:t>
            </a:r>
          </a:p>
          <a:p>
            <a:pPr>
              <a:lnSpc>
                <a:spcPct val="80000"/>
              </a:lnSpc>
              <a:buNone/>
            </a:pPr>
            <a:r>
              <a:rPr lang="tr-TR" sz="5500" dirty="0" smtClean="0"/>
              <a:t>kaybedeceğim diye çok korkuyorum.Yerimde duramıyorum. </a:t>
            </a:r>
          </a:p>
          <a:p>
            <a:pPr>
              <a:lnSpc>
                <a:spcPct val="80000"/>
              </a:lnSpc>
              <a:buNone/>
            </a:pPr>
            <a:r>
              <a:rPr lang="tr-TR" sz="5500" dirty="0" smtClean="0"/>
              <a:t>Nefesim daralıyor, titriyorum”.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İçerik Yer Tutucusu"/>
          <p:cNvGraphicFramePr>
            <a:graphicFrameLocks noGrp="1"/>
          </p:cNvGraphicFramePr>
          <p:nvPr>
            <p:ph idx="1"/>
          </p:nvPr>
        </p:nvGraphicFramePr>
        <p:xfrm>
          <a:off x="0" y="0"/>
          <a:ext cx="8715404" cy="63579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1171</TotalTime>
  <Words>4149</Words>
  <Application>Microsoft Office PowerPoint</Application>
  <PresentationFormat>Ekran Gösterisi (4:3)</PresentationFormat>
  <Paragraphs>594</Paragraphs>
  <Slides>78</Slides>
  <Notes>1</Notes>
  <HiddenSlides>0</HiddenSlides>
  <MMClips>0</MMClips>
  <ScaleCrop>false</ScaleCrop>
  <HeadingPairs>
    <vt:vector size="4" baseType="variant">
      <vt:variant>
        <vt:lpstr>Tema</vt:lpstr>
      </vt:variant>
      <vt:variant>
        <vt:i4>1</vt:i4>
      </vt:variant>
      <vt:variant>
        <vt:lpstr>Slayt Başlıkları</vt:lpstr>
      </vt:variant>
      <vt:variant>
        <vt:i4>78</vt:i4>
      </vt:variant>
    </vt:vector>
  </HeadingPairs>
  <TitlesOfParts>
    <vt:vector size="79" baseType="lpstr">
      <vt:lpstr>Zengin</vt:lpstr>
      <vt:lpstr>ANKSİYETE(KAYGI) BOZUKLUKLARI</vt:lpstr>
      <vt:lpstr>İÇİNDEKİLER</vt:lpstr>
      <vt:lpstr>İÇİNDEKİLER DEVAM…</vt:lpstr>
      <vt:lpstr>ANKSİYETE NEDİR?</vt:lpstr>
      <vt:lpstr>ANKSİYETENİN PERİFERİK BELİRTİLERİ NELERDİR? </vt:lpstr>
      <vt:lpstr>ANKSİYETENİN DİĞER BELİRTİLERİ</vt:lpstr>
      <vt:lpstr>ANKSİYETEYİ TETİKLEYEN DURUMLAR</vt:lpstr>
      <vt:lpstr>HASTALAR ANKSİTEYİ NASIL TARİF EDERLER? </vt:lpstr>
      <vt:lpstr>Slayt 9</vt:lpstr>
      <vt:lpstr>Slayt 10</vt:lpstr>
      <vt:lpstr>BİRİNCİ BASAMAKTA RUHSAL BOZUKLUKLARLA KARŞILAŞMA SIKLIĞI</vt:lpstr>
      <vt:lpstr>ANKSİYETE BOZUKLUKLARINDA NE ZAMAN PSİKİYATRİ ÜNİTESİNE SEVK ETMELİYİZ? </vt:lpstr>
      <vt:lpstr>ANKSİYETENİN ÇEŞİTLERİ</vt:lpstr>
      <vt:lpstr>PANİK BOZUKLUK NEDENLERİ/YATKINLIK ETKENLERİ</vt:lpstr>
      <vt:lpstr>PANİK BOZUKLUK BELİRTİLERİ</vt:lpstr>
      <vt:lpstr>PANİK BOZUKLUK GELİŞME-GİDİŞAT</vt:lpstr>
      <vt:lpstr>Slayt 17</vt:lpstr>
      <vt:lpstr>PANİK BOZUKLUK GÖRÜLME SIKLIĞI</vt:lpstr>
      <vt:lpstr>PANİK BOZUKLUK TEDAVİSİ</vt:lpstr>
      <vt:lpstr>AGORAFOBİ</vt:lpstr>
      <vt:lpstr>Slayt 21</vt:lpstr>
      <vt:lpstr>Slayt 22</vt:lpstr>
      <vt:lpstr>YAYGIN KAYGI BOZUKLUĞU</vt:lpstr>
      <vt:lpstr> YAYGIN KAYGI BOZUKLUĞU BELİRTİLERİ </vt:lpstr>
      <vt:lpstr>Slayt 25</vt:lpstr>
      <vt:lpstr> YAYGIN KAYGI BOZUKLUĞU GELİŞME-GİDİŞAT </vt:lpstr>
      <vt:lpstr>YAYGIN KAYGI BOZUKLUĞU GÖRÜLME SIKLIĞI</vt:lpstr>
      <vt:lpstr>YAYGIN ANKSİYETE BOZUKLUĞU TEDAVİ</vt:lpstr>
      <vt:lpstr>TOPLUMSAL(SOSYAL) FOBİ</vt:lpstr>
      <vt:lpstr>SOSYAL FOBİ GÖRÜLME SIKLIĞI</vt:lpstr>
      <vt:lpstr>SOSYAL FOBİDE GÖRÜLEN BELİRTİLER</vt:lpstr>
      <vt:lpstr>SOSYAL FOBİ GELİŞME VE GİDİŞAT</vt:lpstr>
      <vt:lpstr>SOSYAL FOBİ TEDAVİ</vt:lpstr>
      <vt:lpstr>Slayt 34</vt:lpstr>
      <vt:lpstr>  ÖZGÜL FOBİ </vt:lpstr>
      <vt:lpstr>Slayt 36</vt:lpstr>
      <vt:lpstr> </vt:lpstr>
      <vt:lpstr>Slayt 38</vt:lpstr>
      <vt:lpstr> ÖZGÜL FOBİ TİPLERİ </vt:lpstr>
      <vt:lpstr>Slayt 40</vt:lpstr>
      <vt:lpstr>Slayt 41</vt:lpstr>
      <vt:lpstr>Slayt 42</vt:lpstr>
      <vt:lpstr>ÖZGÜL FOBİ YATKINLIK ETKENLERİ</vt:lpstr>
      <vt:lpstr>ÖZGÜL FOBİ GÖRÜLME SIKLIĞI</vt:lpstr>
      <vt:lpstr>Slayt 45</vt:lpstr>
      <vt:lpstr> ÖZGÜL FOBİ TEDAVİ </vt:lpstr>
      <vt:lpstr>Slayt 47</vt:lpstr>
      <vt:lpstr>Slayt 48</vt:lpstr>
      <vt:lpstr>Slayt 49</vt:lpstr>
      <vt:lpstr>MADDENİN-İLACIN YOL AÇTIĞI BOZUKLUKLAR</vt:lpstr>
      <vt:lpstr>BAŞKA BİR SAĞLIK DURUMUNA BAĞLI BOZUKLUK</vt:lpstr>
      <vt:lpstr>ANKSİYETE TEDAVİSİ</vt:lpstr>
      <vt:lpstr>Slayt 53</vt:lpstr>
      <vt:lpstr>Slayt 54</vt:lpstr>
      <vt:lpstr>Slayt 55</vt:lpstr>
      <vt:lpstr>FARMAKOLOJİK TEDAVİ</vt:lpstr>
      <vt:lpstr>ANKSİYETE VE DEPRESYON AYRIMI</vt:lpstr>
      <vt:lpstr>       ANKSİYETE BOZUKLUKLARINDA HEMŞİRELİK BAKIMI </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PANİK BOZUKLUK OLGUSU </vt:lpstr>
      <vt:lpstr>Slayt 73</vt:lpstr>
      <vt:lpstr>Slayt 74</vt:lpstr>
      <vt:lpstr>tanIlar</vt:lpstr>
      <vt:lpstr>Slayt 76</vt:lpstr>
      <vt:lpstr>Slayt 77</vt:lpstr>
      <vt:lpstr>Slayt 78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ANKSİYETE(KAYGI) BOZUKLUKLARI</dc:title>
  <dc:creator>pc</dc:creator>
  <cp:lastModifiedBy>pc</cp:lastModifiedBy>
  <cp:revision>129</cp:revision>
  <dcterms:created xsi:type="dcterms:W3CDTF">2016-02-25T09:53:57Z</dcterms:created>
  <dcterms:modified xsi:type="dcterms:W3CDTF">2016-03-25T09:14:46Z</dcterms:modified>
</cp:coreProperties>
</file>