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8" r:id="rId1"/>
  </p:sldMasterIdLst>
  <p:sldIdLst>
    <p:sldId id="256" r:id="rId2"/>
    <p:sldId id="328" r:id="rId3"/>
    <p:sldId id="314" r:id="rId4"/>
    <p:sldId id="315" r:id="rId5"/>
    <p:sldId id="261" r:id="rId6"/>
    <p:sldId id="257" r:id="rId7"/>
    <p:sldId id="330" r:id="rId8"/>
    <p:sldId id="319" r:id="rId9"/>
    <p:sldId id="320" r:id="rId10"/>
    <p:sldId id="323" r:id="rId11"/>
    <p:sldId id="324" r:id="rId12"/>
    <p:sldId id="325" r:id="rId13"/>
    <p:sldId id="321" r:id="rId14"/>
    <p:sldId id="327" r:id="rId15"/>
    <p:sldId id="322" r:id="rId16"/>
    <p:sldId id="260" r:id="rId17"/>
    <p:sldId id="262" r:id="rId18"/>
    <p:sldId id="263" r:id="rId19"/>
    <p:sldId id="264" r:id="rId20"/>
    <p:sldId id="265" r:id="rId21"/>
    <p:sldId id="266" r:id="rId22"/>
    <p:sldId id="267" r:id="rId23"/>
    <p:sldId id="268" r:id="rId24"/>
    <p:sldId id="269" r:id="rId25"/>
    <p:sldId id="270" r:id="rId26"/>
    <p:sldId id="271" r:id="rId27"/>
    <p:sldId id="272" r:id="rId28"/>
    <p:sldId id="316" r:id="rId29"/>
    <p:sldId id="317" r:id="rId30"/>
    <p:sldId id="273" r:id="rId31"/>
    <p:sldId id="274" r:id="rId32"/>
    <p:sldId id="276" r:id="rId33"/>
    <p:sldId id="275" r:id="rId34"/>
    <p:sldId id="277" r:id="rId35"/>
    <p:sldId id="278" r:id="rId36"/>
    <p:sldId id="279" r:id="rId37"/>
    <p:sldId id="304" r:id="rId38"/>
    <p:sldId id="311" r:id="rId39"/>
    <p:sldId id="310" r:id="rId40"/>
    <p:sldId id="308" r:id="rId41"/>
    <p:sldId id="313" r:id="rId42"/>
    <p:sldId id="306" r:id="rId43"/>
    <p:sldId id="305" r:id="rId44"/>
    <p:sldId id="307" r:id="rId45"/>
    <p:sldId id="283" r:id="rId46"/>
    <p:sldId id="331" r:id="rId47"/>
    <p:sldId id="284" r:id="rId48"/>
    <p:sldId id="332" r:id="rId49"/>
    <p:sldId id="288" r:id="rId50"/>
    <p:sldId id="333" r:id="rId51"/>
    <p:sldId id="287" r:id="rId52"/>
    <p:sldId id="334" r:id="rId53"/>
    <p:sldId id="286" r:id="rId54"/>
    <p:sldId id="335" r:id="rId55"/>
    <p:sldId id="289" r:id="rId56"/>
    <p:sldId id="336" r:id="rId57"/>
    <p:sldId id="291" r:id="rId58"/>
    <p:sldId id="337" r:id="rId59"/>
    <p:sldId id="290" r:id="rId60"/>
    <p:sldId id="294" r:id="rId61"/>
    <p:sldId id="295" r:id="rId62"/>
    <p:sldId id="297" r:id="rId63"/>
    <p:sldId id="338" r:id="rId64"/>
    <p:sldId id="298" r:id="rId65"/>
    <p:sldId id="339" r:id="rId66"/>
    <p:sldId id="299" r:id="rId67"/>
    <p:sldId id="300" r:id="rId68"/>
    <p:sldId id="301" r:id="rId69"/>
    <p:sldId id="329" r:id="rId70"/>
    <p:sldId id="285" r:id="rId71"/>
    <p:sldId id="292" r:id="rId7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ema Uygulanmış Stil 1 - Vurgu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ema Uygulanmış Stil 1 - Vurgu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ema Uygulanmış Stil 1 - Vurgu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D03447BB-5D67-496B-8E87-E561075AD55C}" styleName="Koyu Stil 1 - Vurgu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Koyu Stil 1 - Vurgu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Koyu Stil 1 - Vurgu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Koyu Stil 1 - Vurgu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620"/>
    <p:restoredTop sz="85915" autoAdjust="0"/>
  </p:normalViewPr>
  <p:slideViewPr>
    <p:cSldViewPr>
      <p:cViewPr>
        <p:scale>
          <a:sx n="50" d="100"/>
          <a:sy n="50" d="100"/>
        </p:scale>
        <p:origin x="-1086" y="-12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78D158-B5BE-44D7-A569-2644CD7F5F6C}"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tr-TR"/>
        </a:p>
      </dgm:t>
    </dgm:pt>
    <dgm:pt modelId="{256DB696-E41A-406E-8C6A-C5F0F8C6B2CB}">
      <dgm:prSet phldrT="[Metin]"/>
      <dgm:spPr/>
      <dgm:t>
        <a:bodyPr/>
        <a:lstStyle/>
        <a:p>
          <a:r>
            <a:rPr lang="tr-TR" b="1" dirty="0" smtClean="0">
              <a:solidFill>
                <a:schemeClr val="tx1"/>
              </a:solidFill>
              <a:latin typeface="Calibri" pitchFamily="34" charset="0"/>
            </a:rPr>
            <a:t>Bir kereden bir şey olmaz</a:t>
          </a:r>
          <a:endParaRPr lang="tr-TR" b="1" dirty="0">
            <a:solidFill>
              <a:schemeClr val="tx1"/>
            </a:solidFill>
            <a:latin typeface="Calibri" pitchFamily="34" charset="0"/>
          </a:endParaRPr>
        </a:p>
      </dgm:t>
    </dgm:pt>
    <dgm:pt modelId="{D06BD86A-FDAE-4460-BD60-37E0950366A2}" type="parTrans" cxnId="{445DB3EE-B68D-4833-BC98-7BA679190AC5}">
      <dgm:prSet/>
      <dgm:spPr/>
      <dgm:t>
        <a:bodyPr/>
        <a:lstStyle/>
        <a:p>
          <a:endParaRPr lang="tr-TR">
            <a:solidFill>
              <a:schemeClr val="bg1"/>
            </a:solidFill>
          </a:endParaRPr>
        </a:p>
      </dgm:t>
    </dgm:pt>
    <dgm:pt modelId="{2B43B3BA-E1A9-41CD-A06C-A1B0944ABF06}" type="sibTrans" cxnId="{445DB3EE-B68D-4833-BC98-7BA679190AC5}">
      <dgm:prSet/>
      <dgm:spPr/>
      <dgm:t>
        <a:bodyPr/>
        <a:lstStyle/>
        <a:p>
          <a:endParaRPr lang="tr-TR">
            <a:solidFill>
              <a:schemeClr val="bg1"/>
            </a:solidFill>
          </a:endParaRPr>
        </a:p>
      </dgm:t>
    </dgm:pt>
    <dgm:pt modelId="{FE938C00-AB06-4695-9DDD-B505533FC3D8}">
      <dgm:prSet phldrT="[Metin]"/>
      <dgm:spPr/>
      <dgm:t>
        <a:bodyPr/>
        <a:lstStyle/>
        <a:p>
          <a:r>
            <a:rPr lang="tr-TR" b="1" dirty="0" smtClean="0">
              <a:solidFill>
                <a:schemeClr val="tx1"/>
              </a:solidFill>
              <a:latin typeface="Calibri" pitchFamily="34" charset="0"/>
            </a:rPr>
            <a:t>Bir kereden başka asla!</a:t>
          </a:r>
          <a:endParaRPr lang="tr-TR" b="1" dirty="0">
            <a:solidFill>
              <a:schemeClr val="tx1"/>
            </a:solidFill>
            <a:latin typeface="Calibri" pitchFamily="34" charset="0"/>
          </a:endParaRPr>
        </a:p>
      </dgm:t>
    </dgm:pt>
    <dgm:pt modelId="{47262C4A-37BF-4599-8ACF-D462CA3DF87F}" type="parTrans" cxnId="{A457398E-A9D1-46A6-BE01-CAD29E02C1DD}">
      <dgm:prSet/>
      <dgm:spPr/>
      <dgm:t>
        <a:bodyPr/>
        <a:lstStyle/>
        <a:p>
          <a:endParaRPr lang="tr-TR">
            <a:solidFill>
              <a:schemeClr val="bg1"/>
            </a:solidFill>
          </a:endParaRPr>
        </a:p>
      </dgm:t>
    </dgm:pt>
    <dgm:pt modelId="{A7281A4C-2DFB-4FC1-BB8F-0E1483971B32}" type="sibTrans" cxnId="{A457398E-A9D1-46A6-BE01-CAD29E02C1DD}">
      <dgm:prSet/>
      <dgm:spPr/>
      <dgm:t>
        <a:bodyPr/>
        <a:lstStyle/>
        <a:p>
          <a:endParaRPr lang="tr-TR">
            <a:solidFill>
              <a:schemeClr val="bg1"/>
            </a:solidFill>
          </a:endParaRPr>
        </a:p>
      </dgm:t>
    </dgm:pt>
    <dgm:pt modelId="{7268F0AB-94A3-47F2-BA73-45BDB3A2D487}">
      <dgm:prSet phldrT="[Metin]"/>
      <dgm:spPr/>
      <dgm:t>
        <a:bodyPr/>
        <a:lstStyle/>
        <a:p>
          <a:r>
            <a:rPr lang="tr-TR" b="1" dirty="0" smtClean="0">
              <a:solidFill>
                <a:schemeClr val="tx1"/>
              </a:solidFill>
              <a:latin typeface="Calibri" pitchFamily="34" charset="0"/>
            </a:rPr>
            <a:t>Ben bağımlı olmam!</a:t>
          </a:r>
          <a:endParaRPr lang="tr-TR" b="1" dirty="0">
            <a:solidFill>
              <a:schemeClr val="tx1"/>
            </a:solidFill>
            <a:latin typeface="Calibri" pitchFamily="34" charset="0"/>
          </a:endParaRPr>
        </a:p>
      </dgm:t>
    </dgm:pt>
    <dgm:pt modelId="{85A3B3E0-8373-4B48-B0F5-8A8DBB0F0DCE}" type="parTrans" cxnId="{C3DAA9EF-D126-4D3B-A75C-DF7019193D2D}">
      <dgm:prSet/>
      <dgm:spPr/>
      <dgm:t>
        <a:bodyPr/>
        <a:lstStyle/>
        <a:p>
          <a:endParaRPr lang="tr-TR">
            <a:solidFill>
              <a:schemeClr val="bg1"/>
            </a:solidFill>
          </a:endParaRPr>
        </a:p>
      </dgm:t>
    </dgm:pt>
    <dgm:pt modelId="{ACDBAD3C-74B0-4E1C-AAF8-6FCCCAF8DD01}" type="sibTrans" cxnId="{C3DAA9EF-D126-4D3B-A75C-DF7019193D2D}">
      <dgm:prSet/>
      <dgm:spPr/>
      <dgm:t>
        <a:bodyPr/>
        <a:lstStyle/>
        <a:p>
          <a:endParaRPr lang="tr-TR">
            <a:solidFill>
              <a:schemeClr val="bg1"/>
            </a:solidFill>
          </a:endParaRPr>
        </a:p>
      </dgm:t>
    </dgm:pt>
    <dgm:pt modelId="{878967D3-19AC-41EE-8429-99339DC2F654}">
      <dgm:prSet phldrT="[Metin]"/>
      <dgm:spPr/>
      <dgm:t>
        <a:bodyPr/>
        <a:lstStyle/>
        <a:p>
          <a:r>
            <a:rPr lang="tr-TR" b="1" dirty="0" smtClean="0">
              <a:solidFill>
                <a:schemeClr val="tx1"/>
              </a:solidFill>
              <a:latin typeface="Calibri" pitchFamily="34" charset="0"/>
            </a:rPr>
            <a:t>İstersem bırakırım</a:t>
          </a:r>
          <a:endParaRPr lang="tr-TR" b="1" dirty="0">
            <a:solidFill>
              <a:schemeClr val="tx1"/>
            </a:solidFill>
            <a:latin typeface="Calibri" pitchFamily="34" charset="0"/>
          </a:endParaRPr>
        </a:p>
      </dgm:t>
    </dgm:pt>
    <dgm:pt modelId="{A2ABBBF4-F402-48A4-9006-B8C8A675ECD4}" type="parTrans" cxnId="{B2EDF189-0B04-4154-81F8-CF7F8C4E514B}">
      <dgm:prSet/>
      <dgm:spPr/>
      <dgm:t>
        <a:bodyPr/>
        <a:lstStyle/>
        <a:p>
          <a:endParaRPr lang="tr-TR">
            <a:solidFill>
              <a:schemeClr val="bg1"/>
            </a:solidFill>
          </a:endParaRPr>
        </a:p>
      </dgm:t>
    </dgm:pt>
    <dgm:pt modelId="{7B841F4E-E1BA-4B9E-8721-BA31EAD3B698}" type="sibTrans" cxnId="{B2EDF189-0B04-4154-81F8-CF7F8C4E514B}">
      <dgm:prSet/>
      <dgm:spPr/>
      <dgm:t>
        <a:bodyPr/>
        <a:lstStyle/>
        <a:p>
          <a:endParaRPr lang="tr-TR">
            <a:solidFill>
              <a:schemeClr val="bg1"/>
            </a:solidFill>
          </a:endParaRPr>
        </a:p>
      </dgm:t>
    </dgm:pt>
    <dgm:pt modelId="{5812A9BF-FEE5-4038-BAD4-7B3826D3640E}">
      <dgm:prSet phldrT="[Metin]"/>
      <dgm:spPr/>
      <dgm:t>
        <a:bodyPr/>
        <a:lstStyle/>
        <a:p>
          <a:r>
            <a:rPr lang="tr-TR" b="1" dirty="0" smtClean="0">
              <a:solidFill>
                <a:schemeClr val="tx1"/>
              </a:solidFill>
              <a:latin typeface="Calibri" pitchFamily="34" charset="0"/>
            </a:rPr>
            <a:t>Bu meret bırakılmaz ki!</a:t>
          </a:r>
          <a:endParaRPr lang="tr-TR" b="1" dirty="0">
            <a:solidFill>
              <a:schemeClr val="tx1"/>
            </a:solidFill>
            <a:latin typeface="Calibri" pitchFamily="34" charset="0"/>
          </a:endParaRPr>
        </a:p>
      </dgm:t>
    </dgm:pt>
    <dgm:pt modelId="{15BE4736-7994-4203-B3CF-4B565101D455}" type="parTrans" cxnId="{49E729C2-9DA8-4542-9B24-264D4410D182}">
      <dgm:prSet/>
      <dgm:spPr/>
      <dgm:t>
        <a:bodyPr/>
        <a:lstStyle/>
        <a:p>
          <a:endParaRPr lang="tr-TR">
            <a:solidFill>
              <a:schemeClr val="bg1"/>
            </a:solidFill>
          </a:endParaRPr>
        </a:p>
      </dgm:t>
    </dgm:pt>
    <dgm:pt modelId="{6253EC14-BE48-4129-AF5A-FE25C327E4E5}" type="sibTrans" cxnId="{49E729C2-9DA8-4542-9B24-264D4410D182}">
      <dgm:prSet/>
      <dgm:spPr/>
      <dgm:t>
        <a:bodyPr/>
        <a:lstStyle/>
        <a:p>
          <a:endParaRPr lang="tr-TR">
            <a:solidFill>
              <a:schemeClr val="bg1"/>
            </a:solidFill>
          </a:endParaRPr>
        </a:p>
      </dgm:t>
    </dgm:pt>
    <dgm:pt modelId="{CE556495-51A8-4F9E-931A-3D7DA38EB6B3}">
      <dgm:prSet phldrT="[Metin]"/>
      <dgm:spPr/>
      <dgm:t>
        <a:bodyPr/>
        <a:lstStyle/>
        <a:p>
          <a:r>
            <a:rPr lang="tr-TR" b="1" dirty="0" smtClean="0">
              <a:solidFill>
                <a:schemeClr val="tx1"/>
              </a:solidFill>
              <a:latin typeface="Calibri" pitchFamily="34" charset="0"/>
            </a:rPr>
            <a:t>Bırakmak zorundayım</a:t>
          </a:r>
          <a:endParaRPr lang="tr-TR" b="1" dirty="0">
            <a:solidFill>
              <a:schemeClr val="tx1"/>
            </a:solidFill>
            <a:latin typeface="Calibri" pitchFamily="34" charset="0"/>
          </a:endParaRPr>
        </a:p>
      </dgm:t>
    </dgm:pt>
    <dgm:pt modelId="{DC216263-0FEF-4229-A17C-5B7179E9ECDD}" type="parTrans" cxnId="{CC0AD634-BFF7-4E93-87ED-04583A7FAF4F}">
      <dgm:prSet/>
      <dgm:spPr/>
      <dgm:t>
        <a:bodyPr/>
        <a:lstStyle/>
        <a:p>
          <a:endParaRPr lang="tr-TR">
            <a:solidFill>
              <a:schemeClr val="bg1"/>
            </a:solidFill>
          </a:endParaRPr>
        </a:p>
      </dgm:t>
    </dgm:pt>
    <dgm:pt modelId="{CD4ABE0D-B92F-43D3-B6A9-EC06628EF83F}" type="sibTrans" cxnId="{CC0AD634-BFF7-4E93-87ED-04583A7FAF4F}">
      <dgm:prSet/>
      <dgm:spPr/>
      <dgm:t>
        <a:bodyPr/>
        <a:lstStyle/>
        <a:p>
          <a:endParaRPr lang="tr-TR">
            <a:solidFill>
              <a:schemeClr val="bg1"/>
            </a:solidFill>
          </a:endParaRPr>
        </a:p>
      </dgm:t>
    </dgm:pt>
    <dgm:pt modelId="{2FBDA68B-857D-4BFA-A95D-3FD24158ED7D}">
      <dgm:prSet phldrT="[Metin]"/>
      <dgm:spPr/>
      <dgm:t>
        <a:bodyPr/>
        <a:lstStyle/>
        <a:p>
          <a:r>
            <a:rPr lang="tr-TR" b="1" dirty="0" smtClean="0">
              <a:solidFill>
                <a:schemeClr val="tx1"/>
              </a:solidFill>
              <a:latin typeface="Calibri" pitchFamily="34" charset="0"/>
            </a:rPr>
            <a:t>Artık bırakacağım</a:t>
          </a:r>
          <a:endParaRPr lang="tr-TR" b="1" dirty="0">
            <a:solidFill>
              <a:schemeClr val="tx1"/>
            </a:solidFill>
            <a:latin typeface="Calibri" pitchFamily="34" charset="0"/>
          </a:endParaRPr>
        </a:p>
      </dgm:t>
    </dgm:pt>
    <dgm:pt modelId="{CB7F2DAC-4704-44C8-A48A-8B8549467159}" type="parTrans" cxnId="{913E643B-847B-443B-8AA2-D6073B3B0664}">
      <dgm:prSet/>
      <dgm:spPr/>
      <dgm:t>
        <a:bodyPr/>
        <a:lstStyle/>
        <a:p>
          <a:endParaRPr lang="tr-TR">
            <a:solidFill>
              <a:schemeClr val="bg1"/>
            </a:solidFill>
          </a:endParaRPr>
        </a:p>
      </dgm:t>
    </dgm:pt>
    <dgm:pt modelId="{1D774F91-506F-4A19-94EF-F9D5D8DFECAE}" type="sibTrans" cxnId="{913E643B-847B-443B-8AA2-D6073B3B0664}">
      <dgm:prSet/>
      <dgm:spPr/>
      <dgm:t>
        <a:bodyPr/>
        <a:lstStyle/>
        <a:p>
          <a:endParaRPr lang="tr-TR">
            <a:solidFill>
              <a:schemeClr val="bg1"/>
            </a:solidFill>
          </a:endParaRPr>
        </a:p>
      </dgm:t>
    </dgm:pt>
    <dgm:pt modelId="{BEC34708-C782-4D0E-A8A9-EE41BF32B1F5}">
      <dgm:prSet phldrT="[Metin]"/>
      <dgm:spPr/>
      <dgm:t>
        <a:bodyPr/>
        <a:lstStyle/>
        <a:p>
          <a:r>
            <a:rPr lang="tr-TR" b="1" dirty="0" smtClean="0">
              <a:solidFill>
                <a:schemeClr val="tx1"/>
              </a:solidFill>
              <a:latin typeface="Calibri" pitchFamily="34" charset="0"/>
            </a:rPr>
            <a:t>İstersem bırakırım</a:t>
          </a:r>
          <a:endParaRPr lang="tr-TR" b="1" dirty="0">
            <a:solidFill>
              <a:schemeClr val="tx1"/>
            </a:solidFill>
            <a:latin typeface="Calibri" pitchFamily="34" charset="0"/>
          </a:endParaRPr>
        </a:p>
      </dgm:t>
    </dgm:pt>
    <dgm:pt modelId="{48053681-B138-41F8-A17F-23800AC8FFAD}" type="parTrans" cxnId="{AE345206-9ADB-4B68-B455-D3429DCCBD68}">
      <dgm:prSet/>
      <dgm:spPr/>
      <dgm:t>
        <a:bodyPr/>
        <a:lstStyle/>
        <a:p>
          <a:endParaRPr lang="tr-TR">
            <a:solidFill>
              <a:schemeClr val="bg1"/>
            </a:solidFill>
          </a:endParaRPr>
        </a:p>
      </dgm:t>
    </dgm:pt>
    <dgm:pt modelId="{D2B07F89-EB51-46A4-AF78-7186EFBDC713}" type="sibTrans" cxnId="{AE345206-9ADB-4B68-B455-D3429DCCBD68}">
      <dgm:prSet/>
      <dgm:spPr/>
      <dgm:t>
        <a:bodyPr/>
        <a:lstStyle/>
        <a:p>
          <a:endParaRPr lang="tr-TR">
            <a:solidFill>
              <a:schemeClr val="bg1"/>
            </a:solidFill>
          </a:endParaRPr>
        </a:p>
      </dgm:t>
    </dgm:pt>
    <dgm:pt modelId="{4148FD60-A28E-434A-9020-288CC9D400F2}">
      <dgm:prSet phldrT="[Metin]"/>
      <dgm:spPr/>
      <dgm:t>
        <a:bodyPr/>
        <a:lstStyle/>
        <a:p>
          <a:r>
            <a:rPr lang="tr-TR" b="1" dirty="0" smtClean="0">
              <a:solidFill>
                <a:schemeClr val="tx1"/>
              </a:solidFill>
              <a:latin typeface="Calibri" pitchFamily="34" charset="0"/>
            </a:rPr>
            <a:t>Bıraktım bir daha başlamam</a:t>
          </a:r>
          <a:endParaRPr lang="tr-TR" b="1" dirty="0">
            <a:solidFill>
              <a:schemeClr val="tx1"/>
            </a:solidFill>
            <a:latin typeface="Calibri" pitchFamily="34" charset="0"/>
          </a:endParaRPr>
        </a:p>
      </dgm:t>
    </dgm:pt>
    <dgm:pt modelId="{26532140-0263-4CFC-ABCC-55E0819A4EDB}" type="parTrans" cxnId="{1D8E9638-875A-4307-8297-AF7FAFEB6AAF}">
      <dgm:prSet/>
      <dgm:spPr/>
      <dgm:t>
        <a:bodyPr/>
        <a:lstStyle/>
        <a:p>
          <a:endParaRPr lang="tr-TR">
            <a:solidFill>
              <a:schemeClr val="bg1"/>
            </a:solidFill>
          </a:endParaRPr>
        </a:p>
      </dgm:t>
    </dgm:pt>
    <dgm:pt modelId="{4010AF2E-9C39-4401-A5ED-967A907BE7C8}" type="sibTrans" cxnId="{1D8E9638-875A-4307-8297-AF7FAFEB6AAF}">
      <dgm:prSet/>
      <dgm:spPr/>
      <dgm:t>
        <a:bodyPr/>
        <a:lstStyle/>
        <a:p>
          <a:endParaRPr lang="tr-TR">
            <a:solidFill>
              <a:schemeClr val="bg1"/>
            </a:solidFill>
          </a:endParaRPr>
        </a:p>
      </dgm:t>
    </dgm:pt>
    <dgm:pt modelId="{C02A0AAB-0591-4F00-972B-2157AFED483E}" type="pres">
      <dgm:prSet presAssocID="{4078D158-B5BE-44D7-A569-2644CD7F5F6C}" presName="cycle" presStyleCnt="0">
        <dgm:presLayoutVars>
          <dgm:dir/>
          <dgm:resizeHandles val="exact"/>
        </dgm:presLayoutVars>
      </dgm:prSet>
      <dgm:spPr/>
      <dgm:t>
        <a:bodyPr/>
        <a:lstStyle/>
        <a:p>
          <a:endParaRPr lang="tr-TR"/>
        </a:p>
      </dgm:t>
    </dgm:pt>
    <dgm:pt modelId="{DE45D3D8-55A9-4318-983E-22456548A056}" type="pres">
      <dgm:prSet presAssocID="{256DB696-E41A-406E-8C6A-C5F0F8C6B2CB}" presName="node" presStyleLbl="node1" presStyleIdx="0" presStyleCnt="9">
        <dgm:presLayoutVars>
          <dgm:bulletEnabled val="1"/>
        </dgm:presLayoutVars>
      </dgm:prSet>
      <dgm:spPr/>
      <dgm:t>
        <a:bodyPr/>
        <a:lstStyle/>
        <a:p>
          <a:endParaRPr lang="tr-TR"/>
        </a:p>
      </dgm:t>
    </dgm:pt>
    <dgm:pt modelId="{D9046EBC-1514-46C7-BD7C-B85E22771A71}" type="pres">
      <dgm:prSet presAssocID="{256DB696-E41A-406E-8C6A-C5F0F8C6B2CB}" presName="spNode" presStyleCnt="0"/>
      <dgm:spPr/>
      <dgm:t>
        <a:bodyPr/>
        <a:lstStyle/>
        <a:p>
          <a:endParaRPr lang="tr-TR"/>
        </a:p>
      </dgm:t>
    </dgm:pt>
    <dgm:pt modelId="{EC3FDF49-6D84-4F24-80ED-ACFECD87B0C9}" type="pres">
      <dgm:prSet presAssocID="{2B43B3BA-E1A9-41CD-A06C-A1B0944ABF06}" presName="sibTrans" presStyleLbl="sibTrans1D1" presStyleIdx="0" presStyleCnt="9"/>
      <dgm:spPr/>
      <dgm:t>
        <a:bodyPr/>
        <a:lstStyle/>
        <a:p>
          <a:endParaRPr lang="tr-TR"/>
        </a:p>
      </dgm:t>
    </dgm:pt>
    <dgm:pt modelId="{256543B6-6EFC-4B7F-B8E9-2673291138BF}" type="pres">
      <dgm:prSet presAssocID="{FE938C00-AB06-4695-9DDD-B505533FC3D8}" presName="node" presStyleLbl="node1" presStyleIdx="1" presStyleCnt="9">
        <dgm:presLayoutVars>
          <dgm:bulletEnabled val="1"/>
        </dgm:presLayoutVars>
      </dgm:prSet>
      <dgm:spPr/>
      <dgm:t>
        <a:bodyPr/>
        <a:lstStyle/>
        <a:p>
          <a:endParaRPr lang="tr-TR"/>
        </a:p>
      </dgm:t>
    </dgm:pt>
    <dgm:pt modelId="{D2470FB3-3A87-4236-8614-7332D29112E0}" type="pres">
      <dgm:prSet presAssocID="{FE938C00-AB06-4695-9DDD-B505533FC3D8}" presName="spNode" presStyleCnt="0"/>
      <dgm:spPr/>
      <dgm:t>
        <a:bodyPr/>
        <a:lstStyle/>
        <a:p>
          <a:endParaRPr lang="tr-TR"/>
        </a:p>
      </dgm:t>
    </dgm:pt>
    <dgm:pt modelId="{8FC3D095-B8E0-411B-A1B0-365A3D63C6F1}" type="pres">
      <dgm:prSet presAssocID="{A7281A4C-2DFB-4FC1-BB8F-0E1483971B32}" presName="sibTrans" presStyleLbl="sibTrans1D1" presStyleIdx="1" presStyleCnt="9"/>
      <dgm:spPr/>
      <dgm:t>
        <a:bodyPr/>
        <a:lstStyle/>
        <a:p>
          <a:endParaRPr lang="tr-TR"/>
        </a:p>
      </dgm:t>
    </dgm:pt>
    <dgm:pt modelId="{A45D5ACB-CEE3-4A7E-A846-1CE2D4A0CA06}" type="pres">
      <dgm:prSet presAssocID="{7268F0AB-94A3-47F2-BA73-45BDB3A2D487}" presName="node" presStyleLbl="node1" presStyleIdx="2" presStyleCnt="9">
        <dgm:presLayoutVars>
          <dgm:bulletEnabled val="1"/>
        </dgm:presLayoutVars>
      </dgm:prSet>
      <dgm:spPr/>
      <dgm:t>
        <a:bodyPr/>
        <a:lstStyle/>
        <a:p>
          <a:endParaRPr lang="tr-TR"/>
        </a:p>
      </dgm:t>
    </dgm:pt>
    <dgm:pt modelId="{51BC5BC6-D044-477B-94F8-90D4CCCC0979}" type="pres">
      <dgm:prSet presAssocID="{7268F0AB-94A3-47F2-BA73-45BDB3A2D487}" presName="spNode" presStyleCnt="0"/>
      <dgm:spPr/>
      <dgm:t>
        <a:bodyPr/>
        <a:lstStyle/>
        <a:p>
          <a:endParaRPr lang="tr-TR"/>
        </a:p>
      </dgm:t>
    </dgm:pt>
    <dgm:pt modelId="{10B38A5D-9A1E-4861-8510-718A727E20D2}" type="pres">
      <dgm:prSet presAssocID="{ACDBAD3C-74B0-4E1C-AAF8-6FCCCAF8DD01}" presName="sibTrans" presStyleLbl="sibTrans1D1" presStyleIdx="2" presStyleCnt="9"/>
      <dgm:spPr/>
      <dgm:t>
        <a:bodyPr/>
        <a:lstStyle/>
        <a:p>
          <a:endParaRPr lang="tr-TR"/>
        </a:p>
      </dgm:t>
    </dgm:pt>
    <dgm:pt modelId="{9C4F92EB-2601-4299-A52C-0340E8A65105}" type="pres">
      <dgm:prSet presAssocID="{878967D3-19AC-41EE-8429-99339DC2F654}" presName="node" presStyleLbl="node1" presStyleIdx="3" presStyleCnt="9">
        <dgm:presLayoutVars>
          <dgm:bulletEnabled val="1"/>
        </dgm:presLayoutVars>
      </dgm:prSet>
      <dgm:spPr/>
      <dgm:t>
        <a:bodyPr/>
        <a:lstStyle/>
        <a:p>
          <a:endParaRPr lang="tr-TR"/>
        </a:p>
      </dgm:t>
    </dgm:pt>
    <dgm:pt modelId="{15C407D8-15AF-4F70-A5DE-3A9E47BBECBB}" type="pres">
      <dgm:prSet presAssocID="{878967D3-19AC-41EE-8429-99339DC2F654}" presName="spNode" presStyleCnt="0"/>
      <dgm:spPr/>
      <dgm:t>
        <a:bodyPr/>
        <a:lstStyle/>
        <a:p>
          <a:endParaRPr lang="tr-TR"/>
        </a:p>
      </dgm:t>
    </dgm:pt>
    <dgm:pt modelId="{BED37365-C129-4FC1-9BF7-FBAA1038C79E}" type="pres">
      <dgm:prSet presAssocID="{7B841F4E-E1BA-4B9E-8721-BA31EAD3B698}" presName="sibTrans" presStyleLbl="sibTrans1D1" presStyleIdx="3" presStyleCnt="9"/>
      <dgm:spPr/>
      <dgm:t>
        <a:bodyPr/>
        <a:lstStyle/>
        <a:p>
          <a:endParaRPr lang="tr-TR"/>
        </a:p>
      </dgm:t>
    </dgm:pt>
    <dgm:pt modelId="{D7D0EFF4-6469-4D9C-A711-9BA62D3505DF}" type="pres">
      <dgm:prSet presAssocID="{5812A9BF-FEE5-4038-BAD4-7B3826D3640E}" presName="node" presStyleLbl="node1" presStyleIdx="4" presStyleCnt="9">
        <dgm:presLayoutVars>
          <dgm:bulletEnabled val="1"/>
        </dgm:presLayoutVars>
      </dgm:prSet>
      <dgm:spPr/>
      <dgm:t>
        <a:bodyPr/>
        <a:lstStyle/>
        <a:p>
          <a:endParaRPr lang="tr-TR"/>
        </a:p>
      </dgm:t>
    </dgm:pt>
    <dgm:pt modelId="{C642CC74-EF37-4949-B0CC-3A076418BDEA}" type="pres">
      <dgm:prSet presAssocID="{5812A9BF-FEE5-4038-BAD4-7B3826D3640E}" presName="spNode" presStyleCnt="0"/>
      <dgm:spPr/>
      <dgm:t>
        <a:bodyPr/>
        <a:lstStyle/>
        <a:p>
          <a:endParaRPr lang="tr-TR"/>
        </a:p>
      </dgm:t>
    </dgm:pt>
    <dgm:pt modelId="{A73F6C07-C5DD-4DAC-9DC4-5F5AF8D8E60D}" type="pres">
      <dgm:prSet presAssocID="{6253EC14-BE48-4129-AF5A-FE25C327E4E5}" presName="sibTrans" presStyleLbl="sibTrans1D1" presStyleIdx="4" presStyleCnt="9"/>
      <dgm:spPr/>
      <dgm:t>
        <a:bodyPr/>
        <a:lstStyle/>
        <a:p>
          <a:endParaRPr lang="tr-TR"/>
        </a:p>
      </dgm:t>
    </dgm:pt>
    <dgm:pt modelId="{67AB75D2-836B-4CC8-ADEF-68EF9BDE5828}" type="pres">
      <dgm:prSet presAssocID="{CE556495-51A8-4F9E-931A-3D7DA38EB6B3}" presName="node" presStyleLbl="node1" presStyleIdx="5" presStyleCnt="9">
        <dgm:presLayoutVars>
          <dgm:bulletEnabled val="1"/>
        </dgm:presLayoutVars>
      </dgm:prSet>
      <dgm:spPr/>
      <dgm:t>
        <a:bodyPr/>
        <a:lstStyle/>
        <a:p>
          <a:endParaRPr lang="tr-TR"/>
        </a:p>
      </dgm:t>
    </dgm:pt>
    <dgm:pt modelId="{0F77A28F-F136-496C-B4D8-6A4D1A079097}" type="pres">
      <dgm:prSet presAssocID="{CE556495-51A8-4F9E-931A-3D7DA38EB6B3}" presName="spNode" presStyleCnt="0"/>
      <dgm:spPr/>
      <dgm:t>
        <a:bodyPr/>
        <a:lstStyle/>
        <a:p>
          <a:endParaRPr lang="tr-TR"/>
        </a:p>
      </dgm:t>
    </dgm:pt>
    <dgm:pt modelId="{B49AE999-7F5F-48F7-BFB8-9796178BEA13}" type="pres">
      <dgm:prSet presAssocID="{CD4ABE0D-B92F-43D3-B6A9-EC06628EF83F}" presName="sibTrans" presStyleLbl="sibTrans1D1" presStyleIdx="5" presStyleCnt="9"/>
      <dgm:spPr/>
      <dgm:t>
        <a:bodyPr/>
        <a:lstStyle/>
        <a:p>
          <a:endParaRPr lang="tr-TR"/>
        </a:p>
      </dgm:t>
    </dgm:pt>
    <dgm:pt modelId="{D1A5BEBD-4E24-4FFD-9F42-31542081BDEE}" type="pres">
      <dgm:prSet presAssocID="{2FBDA68B-857D-4BFA-A95D-3FD24158ED7D}" presName="node" presStyleLbl="node1" presStyleIdx="6" presStyleCnt="9">
        <dgm:presLayoutVars>
          <dgm:bulletEnabled val="1"/>
        </dgm:presLayoutVars>
      </dgm:prSet>
      <dgm:spPr/>
      <dgm:t>
        <a:bodyPr/>
        <a:lstStyle/>
        <a:p>
          <a:endParaRPr lang="tr-TR"/>
        </a:p>
      </dgm:t>
    </dgm:pt>
    <dgm:pt modelId="{3586A5B4-1038-41E7-9EFA-2DF6DAE48D3A}" type="pres">
      <dgm:prSet presAssocID="{2FBDA68B-857D-4BFA-A95D-3FD24158ED7D}" presName="spNode" presStyleCnt="0"/>
      <dgm:spPr/>
      <dgm:t>
        <a:bodyPr/>
        <a:lstStyle/>
        <a:p>
          <a:endParaRPr lang="tr-TR"/>
        </a:p>
      </dgm:t>
    </dgm:pt>
    <dgm:pt modelId="{AE407F77-621A-4322-9889-529F7B7655B9}" type="pres">
      <dgm:prSet presAssocID="{1D774F91-506F-4A19-94EF-F9D5D8DFECAE}" presName="sibTrans" presStyleLbl="sibTrans1D1" presStyleIdx="6" presStyleCnt="9"/>
      <dgm:spPr/>
      <dgm:t>
        <a:bodyPr/>
        <a:lstStyle/>
        <a:p>
          <a:endParaRPr lang="tr-TR"/>
        </a:p>
      </dgm:t>
    </dgm:pt>
    <dgm:pt modelId="{8D274A4B-2B98-4534-B9B6-EC3A4259D3EC}" type="pres">
      <dgm:prSet presAssocID="{BEC34708-C782-4D0E-A8A9-EE41BF32B1F5}" presName="node" presStyleLbl="node1" presStyleIdx="7" presStyleCnt="9">
        <dgm:presLayoutVars>
          <dgm:bulletEnabled val="1"/>
        </dgm:presLayoutVars>
      </dgm:prSet>
      <dgm:spPr/>
      <dgm:t>
        <a:bodyPr/>
        <a:lstStyle/>
        <a:p>
          <a:endParaRPr lang="tr-TR"/>
        </a:p>
      </dgm:t>
    </dgm:pt>
    <dgm:pt modelId="{D47F1FA4-DEF3-4A5F-8ABD-6F9046A70B88}" type="pres">
      <dgm:prSet presAssocID="{BEC34708-C782-4D0E-A8A9-EE41BF32B1F5}" presName="spNode" presStyleCnt="0"/>
      <dgm:spPr/>
      <dgm:t>
        <a:bodyPr/>
        <a:lstStyle/>
        <a:p>
          <a:endParaRPr lang="tr-TR"/>
        </a:p>
      </dgm:t>
    </dgm:pt>
    <dgm:pt modelId="{8D3B6D1E-31B5-481F-9682-D7F3CB1D7D5C}" type="pres">
      <dgm:prSet presAssocID="{D2B07F89-EB51-46A4-AF78-7186EFBDC713}" presName="sibTrans" presStyleLbl="sibTrans1D1" presStyleIdx="7" presStyleCnt="9"/>
      <dgm:spPr/>
      <dgm:t>
        <a:bodyPr/>
        <a:lstStyle/>
        <a:p>
          <a:endParaRPr lang="tr-TR"/>
        </a:p>
      </dgm:t>
    </dgm:pt>
    <dgm:pt modelId="{E6ABB309-E1A8-4BB6-B601-311C668D5BFE}" type="pres">
      <dgm:prSet presAssocID="{4148FD60-A28E-434A-9020-288CC9D400F2}" presName="node" presStyleLbl="node1" presStyleIdx="8" presStyleCnt="9">
        <dgm:presLayoutVars>
          <dgm:bulletEnabled val="1"/>
        </dgm:presLayoutVars>
      </dgm:prSet>
      <dgm:spPr/>
      <dgm:t>
        <a:bodyPr/>
        <a:lstStyle/>
        <a:p>
          <a:endParaRPr lang="tr-TR"/>
        </a:p>
      </dgm:t>
    </dgm:pt>
    <dgm:pt modelId="{705E9BAC-AF1E-46C4-8384-C106D48A337A}" type="pres">
      <dgm:prSet presAssocID="{4148FD60-A28E-434A-9020-288CC9D400F2}" presName="spNode" presStyleCnt="0"/>
      <dgm:spPr/>
      <dgm:t>
        <a:bodyPr/>
        <a:lstStyle/>
        <a:p>
          <a:endParaRPr lang="tr-TR"/>
        </a:p>
      </dgm:t>
    </dgm:pt>
    <dgm:pt modelId="{74DE2E65-68B4-4DA0-9EDE-6150C77FC725}" type="pres">
      <dgm:prSet presAssocID="{4010AF2E-9C39-4401-A5ED-967A907BE7C8}" presName="sibTrans" presStyleLbl="sibTrans1D1" presStyleIdx="8" presStyleCnt="9"/>
      <dgm:spPr/>
      <dgm:t>
        <a:bodyPr/>
        <a:lstStyle/>
        <a:p>
          <a:endParaRPr lang="tr-TR"/>
        </a:p>
      </dgm:t>
    </dgm:pt>
  </dgm:ptLst>
  <dgm:cxnLst>
    <dgm:cxn modelId="{D2B746B2-AED7-4269-BCB1-3AB42289DB7B}" type="presOf" srcId="{4010AF2E-9C39-4401-A5ED-967A907BE7C8}" destId="{74DE2E65-68B4-4DA0-9EDE-6150C77FC725}" srcOrd="0" destOrd="0" presId="urn:microsoft.com/office/officeart/2005/8/layout/cycle5"/>
    <dgm:cxn modelId="{68C73DCE-54A2-43C4-AEC6-AAE1098BCC3C}" type="presOf" srcId="{5812A9BF-FEE5-4038-BAD4-7B3826D3640E}" destId="{D7D0EFF4-6469-4D9C-A711-9BA62D3505DF}" srcOrd="0" destOrd="0" presId="urn:microsoft.com/office/officeart/2005/8/layout/cycle5"/>
    <dgm:cxn modelId="{B6BA1F20-EDAA-400A-BEEE-E8E14EC9D017}" type="presOf" srcId="{4078D158-B5BE-44D7-A569-2644CD7F5F6C}" destId="{C02A0AAB-0591-4F00-972B-2157AFED483E}" srcOrd="0" destOrd="0" presId="urn:microsoft.com/office/officeart/2005/8/layout/cycle5"/>
    <dgm:cxn modelId="{D20F3A43-6400-4987-95F8-B752CC5FCB3B}" type="presOf" srcId="{2FBDA68B-857D-4BFA-A95D-3FD24158ED7D}" destId="{D1A5BEBD-4E24-4FFD-9F42-31542081BDEE}" srcOrd="0" destOrd="0" presId="urn:microsoft.com/office/officeart/2005/8/layout/cycle5"/>
    <dgm:cxn modelId="{5CBA1640-4E45-4160-AF72-FAECBB1BFB90}" type="presOf" srcId="{BEC34708-C782-4D0E-A8A9-EE41BF32B1F5}" destId="{8D274A4B-2B98-4534-B9B6-EC3A4259D3EC}" srcOrd="0" destOrd="0" presId="urn:microsoft.com/office/officeart/2005/8/layout/cycle5"/>
    <dgm:cxn modelId="{CC0AD634-BFF7-4E93-87ED-04583A7FAF4F}" srcId="{4078D158-B5BE-44D7-A569-2644CD7F5F6C}" destId="{CE556495-51A8-4F9E-931A-3D7DA38EB6B3}" srcOrd="5" destOrd="0" parTransId="{DC216263-0FEF-4229-A17C-5B7179E9ECDD}" sibTransId="{CD4ABE0D-B92F-43D3-B6A9-EC06628EF83F}"/>
    <dgm:cxn modelId="{913E643B-847B-443B-8AA2-D6073B3B0664}" srcId="{4078D158-B5BE-44D7-A569-2644CD7F5F6C}" destId="{2FBDA68B-857D-4BFA-A95D-3FD24158ED7D}" srcOrd="6" destOrd="0" parTransId="{CB7F2DAC-4704-44C8-A48A-8B8549467159}" sibTransId="{1D774F91-506F-4A19-94EF-F9D5D8DFECAE}"/>
    <dgm:cxn modelId="{A5908A15-92FF-4B05-9860-4B2BDF4F6E39}" type="presOf" srcId="{7B841F4E-E1BA-4B9E-8721-BA31EAD3B698}" destId="{BED37365-C129-4FC1-9BF7-FBAA1038C79E}" srcOrd="0" destOrd="0" presId="urn:microsoft.com/office/officeart/2005/8/layout/cycle5"/>
    <dgm:cxn modelId="{0830871A-2802-4BF2-B260-253E581B1492}" type="presOf" srcId="{CE556495-51A8-4F9E-931A-3D7DA38EB6B3}" destId="{67AB75D2-836B-4CC8-ADEF-68EF9BDE5828}" srcOrd="0" destOrd="0" presId="urn:microsoft.com/office/officeart/2005/8/layout/cycle5"/>
    <dgm:cxn modelId="{B2EDF189-0B04-4154-81F8-CF7F8C4E514B}" srcId="{4078D158-B5BE-44D7-A569-2644CD7F5F6C}" destId="{878967D3-19AC-41EE-8429-99339DC2F654}" srcOrd="3" destOrd="0" parTransId="{A2ABBBF4-F402-48A4-9006-B8C8A675ECD4}" sibTransId="{7B841F4E-E1BA-4B9E-8721-BA31EAD3B698}"/>
    <dgm:cxn modelId="{D998F719-B8B1-48BA-B868-87D388D14FFE}" type="presOf" srcId="{ACDBAD3C-74B0-4E1C-AAF8-6FCCCAF8DD01}" destId="{10B38A5D-9A1E-4861-8510-718A727E20D2}" srcOrd="0" destOrd="0" presId="urn:microsoft.com/office/officeart/2005/8/layout/cycle5"/>
    <dgm:cxn modelId="{283A9F22-40C1-4632-9FAD-E03D03E0AB5C}" type="presOf" srcId="{256DB696-E41A-406E-8C6A-C5F0F8C6B2CB}" destId="{DE45D3D8-55A9-4318-983E-22456548A056}" srcOrd="0" destOrd="0" presId="urn:microsoft.com/office/officeart/2005/8/layout/cycle5"/>
    <dgm:cxn modelId="{648C87C2-6D26-4E3E-B521-0203A3286690}" type="presOf" srcId="{878967D3-19AC-41EE-8429-99339DC2F654}" destId="{9C4F92EB-2601-4299-A52C-0340E8A65105}" srcOrd="0" destOrd="0" presId="urn:microsoft.com/office/officeart/2005/8/layout/cycle5"/>
    <dgm:cxn modelId="{9DC09B0B-2F29-460B-870D-DF73630A0A18}" type="presOf" srcId="{CD4ABE0D-B92F-43D3-B6A9-EC06628EF83F}" destId="{B49AE999-7F5F-48F7-BFB8-9796178BEA13}" srcOrd="0" destOrd="0" presId="urn:microsoft.com/office/officeart/2005/8/layout/cycle5"/>
    <dgm:cxn modelId="{445DB3EE-B68D-4833-BC98-7BA679190AC5}" srcId="{4078D158-B5BE-44D7-A569-2644CD7F5F6C}" destId="{256DB696-E41A-406E-8C6A-C5F0F8C6B2CB}" srcOrd="0" destOrd="0" parTransId="{D06BD86A-FDAE-4460-BD60-37E0950366A2}" sibTransId="{2B43B3BA-E1A9-41CD-A06C-A1B0944ABF06}"/>
    <dgm:cxn modelId="{52739D3E-39BC-4EF0-B0A7-4B9787465E32}" type="presOf" srcId="{2B43B3BA-E1A9-41CD-A06C-A1B0944ABF06}" destId="{EC3FDF49-6D84-4F24-80ED-ACFECD87B0C9}" srcOrd="0" destOrd="0" presId="urn:microsoft.com/office/officeart/2005/8/layout/cycle5"/>
    <dgm:cxn modelId="{49E729C2-9DA8-4542-9B24-264D4410D182}" srcId="{4078D158-B5BE-44D7-A569-2644CD7F5F6C}" destId="{5812A9BF-FEE5-4038-BAD4-7B3826D3640E}" srcOrd="4" destOrd="0" parTransId="{15BE4736-7994-4203-B3CF-4B565101D455}" sibTransId="{6253EC14-BE48-4129-AF5A-FE25C327E4E5}"/>
    <dgm:cxn modelId="{AA1E9BE1-78A9-449F-A60A-919535D8EFD0}" type="presOf" srcId="{4148FD60-A28E-434A-9020-288CC9D400F2}" destId="{E6ABB309-E1A8-4BB6-B601-311C668D5BFE}" srcOrd="0" destOrd="0" presId="urn:microsoft.com/office/officeart/2005/8/layout/cycle5"/>
    <dgm:cxn modelId="{A33519F4-8DA6-4751-A410-630CBFA03BC0}" type="presOf" srcId="{FE938C00-AB06-4695-9DDD-B505533FC3D8}" destId="{256543B6-6EFC-4B7F-B8E9-2673291138BF}" srcOrd="0" destOrd="0" presId="urn:microsoft.com/office/officeart/2005/8/layout/cycle5"/>
    <dgm:cxn modelId="{26DFD2F0-35BC-4DE6-BCDA-DA376392E61C}" type="presOf" srcId="{D2B07F89-EB51-46A4-AF78-7186EFBDC713}" destId="{8D3B6D1E-31B5-481F-9682-D7F3CB1D7D5C}" srcOrd="0" destOrd="0" presId="urn:microsoft.com/office/officeart/2005/8/layout/cycle5"/>
    <dgm:cxn modelId="{AE345206-9ADB-4B68-B455-D3429DCCBD68}" srcId="{4078D158-B5BE-44D7-A569-2644CD7F5F6C}" destId="{BEC34708-C782-4D0E-A8A9-EE41BF32B1F5}" srcOrd="7" destOrd="0" parTransId="{48053681-B138-41F8-A17F-23800AC8FFAD}" sibTransId="{D2B07F89-EB51-46A4-AF78-7186EFBDC713}"/>
    <dgm:cxn modelId="{1D8E9638-875A-4307-8297-AF7FAFEB6AAF}" srcId="{4078D158-B5BE-44D7-A569-2644CD7F5F6C}" destId="{4148FD60-A28E-434A-9020-288CC9D400F2}" srcOrd="8" destOrd="0" parTransId="{26532140-0263-4CFC-ABCC-55E0819A4EDB}" sibTransId="{4010AF2E-9C39-4401-A5ED-967A907BE7C8}"/>
    <dgm:cxn modelId="{D8B834D4-175D-4DA5-B111-FDB3039252A8}" type="presOf" srcId="{A7281A4C-2DFB-4FC1-BB8F-0E1483971B32}" destId="{8FC3D095-B8E0-411B-A1B0-365A3D63C6F1}" srcOrd="0" destOrd="0" presId="urn:microsoft.com/office/officeart/2005/8/layout/cycle5"/>
    <dgm:cxn modelId="{A457398E-A9D1-46A6-BE01-CAD29E02C1DD}" srcId="{4078D158-B5BE-44D7-A569-2644CD7F5F6C}" destId="{FE938C00-AB06-4695-9DDD-B505533FC3D8}" srcOrd="1" destOrd="0" parTransId="{47262C4A-37BF-4599-8ACF-D462CA3DF87F}" sibTransId="{A7281A4C-2DFB-4FC1-BB8F-0E1483971B32}"/>
    <dgm:cxn modelId="{860C712B-6A9F-48C2-B348-8505A0CFEEFC}" type="presOf" srcId="{1D774F91-506F-4A19-94EF-F9D5D8DFECAE}" destId="{AE407F77-621A-4322-9889-529F7B7655B9}" srcOrd="0" destOrd="0" presId="urn:microsoft.com/office/officeart/2005/8/layout/cycle5"/>
    <dgm:cxn modelId="{3D7DFFA7-EB88-4F8A-995F-30E2BCED81F1}" type="presOf" srcId="{6253EC14-BE48-4129-AF5A-FE25C327E4E5}" destId="{A73F6C07-C5DD-4DAC-9DC4-5F5AF8D8E60D}" srcOrd="0" destOrd="0" presId="urn:microsoft.com/office/officeart/2005/8/layout/cycle5"/>
    <dgm:cxn modelId="{9E88461A-C013-4C77-A3AB-B13F173B7A13}" type="presOf" srcId="{7268F0AB-94A3-47F2-BA73-45BDB3A2D487}" destId="{A45D5ACB-CEE3-4A7E-A846-1CE2D4A0CA06}" srcOrd="0" destOrd="0" presId="urn:microsoft.com/office/officeart/2005/8/layout/cycle5"/>
    <dgm:cxn modelId="{C3DAA9EF-D126-4D3B-A75C-DF7019193D2D}" srcId="{4078D158-B5BE-44D7-A569-2644CD7F5F6C}" destId="{7268F0AB-94A3-47F2-BA73-45BDB3A2D487}" srcOrd="2" destOrd="0" parTransId="{85A3B3E0-8373-4B48-B0F5-8A8DBB0F0DCE}" sibTransId="{ACDBAD3C-74B0-4E1C-AAF8-6FCCCAF8DD01}"/>
    <dgm:cxn modelId="{53359A9B-6A87-4F5D-B42D-14150793662B}" type="presParOf" srcId="{C02A0AAB-0591-4F00-972B-2157AFED483E}" destId="{DE45D3D8-55A9-4318-983E-22456548A056}" srcOrd="0" destOrd="0" presId="urn:microsoft.com/office/officeart/2005/8/layout/cycle5"/>
    <dgm:cxn modelId="{1EF589B8-FBD1-4910-8630-44CFE4F49EF4}" type="presParOf" srcId="{C02A0AAB-0591-4F00-972B-2157AFED483E}" destId="{D9046EBC-1514-46C7-BD7C-B85E22771A71}" srcOrd="1" destOrd="0" presId="urn:microsoft.com/office/officeart/2005/8/layout/cycle5"/>
    <dgm:cxn modelId="{38F927F6-13DD-4D03-8926-9553D1A620C7}" type="presParOf" srcId="{C02A0AAB-0591-4F00-972B-2157AFED483E}" destId="{EC3FDF49-6D84-4F24-80ED-ACFECD87B0C9}" srcOrd="2" destOrd="0" presId="urn:microsoft.com/office/officeart/2005/8/layout/cycle5"/>
    <dgm:cxn modelId="{079C7200-982D-4083-9888-4DB362763F39}" type="presParOf" srcId="{C02A0AAB-0591-4F00-972B-2157AFED483E}" destId="{256543B6-6EFC-4B7F-B8E9-2673291138BF}" srcOrd="3" destOrd="0" presId="urn:microsoft.com/office/officeart/2005/8/layout/cycle5"/>
    <dgm:cxn modelId="{88C21DB5-5950-4E05-8307-E3F1422E72CC}" type="presParOf" srcId="{C02A0AAB-0591-4F00-972B-2157AFED483E}" destId="{D2470FB3-3A87-4236-8614-7332D29112E0}" srcOrd="4" destOrd="0" presId="urn:microsoft.com/office/officeart/2005/8/layout/cycle5"/>
    <dgm:cxn modelId="{E98E4274-E420-4699-8398-306FB28A556F}" type="presParOf" srcId="{C02A0AAB-0591-4F00-972B-2157AFED483E}" destId="{8FC3D095-B8E0-411B-A1B0-365A3D63C6F1}" srcOrd="5" destOrd="0" presId="urn:microsoft.com/office/officeart/2005/8/layout/cycle5"/>
    <dgm:cxn modelId="{6DD3B467-9CE8-4037-85AA-2F1001B4D682}" type="presParOf" srcId="{C02A0AAB-0591-4F00-972B-2157AFED483E}" destId="{A45D5ACB-CEE3-4A7E-A846-1CE2D4A0CA06}" srcOrd="6" destOrd="0" presId="urn:microsoft.com/office/officeart/2005/8/layout/cycle5"/>
    <dgm:cxn modelId="{F117A88E-A362-4B83-80CA-DF119F268264}" type="presParOf" srcId="{C02A0AAB-0591-4F00-972B-2157AFED483E}" destId="{51BC5BC6-D044-477B-94F8-90D4CCCC0979}" srcOrd="7" destOrd="0" presId="urn:microsoft.com/office/officeart/2005/8/layout/cycle5"/>
    <dgm:cxn modelId="{11BE23F0-2D5C-418C-AF1B-5DF0588888A2}" type="presParOf" srcId="{C02A0AAB-0591-4F00-972B-2157AFED483E}" destId="{10B38A5D-9A1E-4861-8510-718A727E20D2}" srcOrd="8" destOrd="0" presId="urn:microsoft.com/office/officeart/2005/8/layout/cycle5"/>
    <dgm:cxn modelId="{9D25787C-1D41-4E9E-B3CC-082ECA4C1564}" type="presParOf" srcId="{C02A0AAB-0591-4F00-972B-2157AFED483E}" destId="{9C4F92EB-2601-4299-A52C-0340E8A65105}" srcOrd="9" destOrd="0" presId="urn:microsoft.com/office/officeart/2005/8/layout/cycle5"/>
    <dgm:cxn modelId="{590DB618-D821-44BE-8C4D-47A3BBA1405F}" type="presParOf" srcId="{C02A0AAB-0591-4F00-972B-2157AFED483E}" destId="{15C407D8-15AF-4F70-A5DE-3A9E47BBECBB}" srcOrd="10" destOrd="0" presId="urn:microsoft.com/office/officeart/2005/8/layout/cycle5"/>
    <dgm:cxn modelId="{698F0DEE-2170-4A8F-B496-75E81633D2D6}" type="presParOf" srcId="{C02A0AAB-0591-4F00-972B-2157AFED483E}" destId="{BED37365-C129-4FC1-9BF7-FBAA1038C79E}" srcOrd="11" destOrd="0" presId="urn:microsoft.com/office/officeart/2005/8/layout/cycle5"/>
    <dgm:cxn modelId="{A6051B4F-4DF1-43E5-AC08-D801553F876A}" type="presParOf" srcId="{C02A0AAB-0591-4F00-972B-2157AFED483E}" destId="{D7D0EFF4-6469-4D9C-A711-9BA62D3505DF}" srcOrd="12" destOrd="0" presId="urn:microsoft.com/office/officeart/2005/8/layout/cycle5"/>
    <dgm:cxn modelId="{1560E3E6-D4DA-4883-8EBF-680DDAF18E9F}" type="presParOf" srcId="{C02A0AAB-0591-4F00-972B-2157AFED483E}" destId="{C642CC74-EF37-4949-B0CC-3A076418BDEA}" srcOrd="13" destOrd="0" presId="urn:microsoft.com/office/officeart/2005/8/layout/cycle5"/>
    <dgm:cxn modelId="{A91F95F9-A89F-4EB0-8516-1EB8DA7F33CF}" type="presParOf" srcId="{C02A0AAB-0591-4F00-972B-2157AFED483E}" destId="{A73F6C07-C5DD-4DAC-9DC4-5F5AF8D8E60D}" srcOrd="14" destOrd="0" presId="urn:microsoft.com/office/officeart/2005/8/layout/cycle5"/>
    <dgm:cxn modelId="{BE0910A3-DD03-408D-924A-C7C292E09FC3}" type="presParOf" srcId="{C02A0AAB-0591-4F00-972B-2157AFED483E}" destId="{67AB75D2-836B-4CC8-ADEF-68EF9BDE5828}" srcOrd="15" destOrd="0" presId="urn:microsoft.com/office/officeart/2005/8/layout/cycle5"/>
    <dgm:cxn modelId="{BCF7D7BE-37E6-4820-B261-64B8875F047F}" type="presParOf" srcId="{C02A0AAB-0591-4F00-972B-2157AFED483E}" destId="{0F77A28F-F136-496C-B4D8-6A4D1A079097}" srcOrd="16" destOrd="0" presId="urn:microsoft.com/office/officeart/2005/8/layout/cycle5"/>
    <dgm:cxn modelId="{8AA83186-CA6E-4C2B-9CBD-94536E847335}" type="presParOf" srcId="{C02A0AAB-0591-4F00-972B-2157AFED483E}" destId="{B49AE999-7F5F-48F7-BFB8-9796178BEA13}" srcOrd="17" destOrd="0" presId="urn:microsoft.com/office/officeart/2005/8/layout/cycle5"/>
    <dgm:cxn modelId="{8F2797B8-1AFF-45FF-BA20-05696F87F11D}" type="presParOf" srcId="{C02A0AAB-0591-4F00-972B-2157AFED483E}" destId="{D1A5BEBD-4E24-4FFD-9F42-31542081BDEE}" srcOrd="18" destOrd="0" presId="urn:microsoft.com/office/officeart/2005/8/layout/cycle5"/>
    <dgm:cxn modelId="{C140D24F-B840-4E7F-AF3C-56E24AC5F78E}" type="presParOf" srcId="{C02A0AAB-0591-4F00-972B-2157AFED483E}" destId="{3586A5B4-1038-41E7-9EFA-2DF6DAE48D3A}" srcOrd="19" destOrd="0" presId="urn:microsoft.com/office/officeart/2005/8/layout/cycle5"/>
    <dgm:cxn modelId="{E519815A-A5EA-407F-8F45-96BF1FA8D0BA}" type="presParOf" srcId="{C02A0AAB-0591-4F00-972B-2157AFED483E}" destId="{AE407F77-621A-4322-9889-529F7B7655B9}" srcOrd="20" destOrd="0" presId="urn:microsoft.com/office/officeart/2005/8/layout/cycle5"/>
    <dgm:cxn modelId="{C56DAE0C-1800-4316-A138-E1E48D154F10}" type="presParOf" srcId="{C02A0AAB-0591-4F00-972B-2157AFED483E}" destId="{8D274A4B-2B98-4534-B9B6-EC3A4259D3EC}" srcOrd="21" destOrd="0" presId="urn:microsoft.com/office/officeart/2005/8/layout/cycle5"/>
    <dgm:cxn modelId="{F01474FD-BF99-4B83-ADEC-628D478D970B}" type="presParOf" srcId="{C02A0AAB-0591-4F00-972B-2157AFED483E}" destId="{D47F1FA4-DEF3-4A5F-8ABD-6F9046A70B88}" srcOrd="22" destOrd="0" presId="urn:microsoft.com/office/officeart/2005/8/layout/cycle5"/>
    <dgm:cxn modelId="{DA91BDFD-DC9A-4599-BCB4-4CD344167BF2}" type="presParOf" srcId="{C02A0AAB-0591-4F00-972B-2157AFED483E}" destId="{8D3B6D1E-31B5-481F-9682-D7F3CB1D7D5C}" srcOrd="23" destOrd="0" presId="urn:microsoft.com/office/officeart/2005/8/layout/cycle5"/>
    <dgm:cxn modelId="{CE6D54C2-C163-4474-B05A-C1B018C4C082}" type="presParOf" srcId="{C02A0AAB-0591-4F00-972B-2157AFED483E}" destId="{E6ABB309-E1A8-4BB6-B601-311C668D5BFE}" srcOrd="24" destOrd="0" presId="urn:microsoft.com/office/officeart/2005/8/layout/cycle5"/>
    <dgm:cxn modelId="{CFDB4DBA-BB62-4603-B42A-8A765256295F}" type="presParOf" srcId="{C02A0AAB-0591-4F00-972B-2157AFED483E}" destId="{705E9BAC-AF1E-46C4-8384-C106D48A337A}" srcOrd="25" destOrd="0" presId="urn:microsoft.com/office/officeart/2005/8/layout/cycle5"/>
    <dgm:cxn modelId="{75E30035-DCDE-4C39-92CA-C40E60965BB4}" type="presParOf" srcId="{C02A0AAB-0591-4F00-972B-2157AFED483E}" destId="{74DE2E65-68B4-4DA0-9EDE-6150C77FC725}" srcOrd="26" destOrd="0" presId="urn:microsoft.com/office/officeart/2005/8/layout/cycle5"/>
  </dgm:cxnLst>
  <dgm:bg/>
  <dgm:whole/>
  <dgm:extLst>
    <a:ext uri="http://schemas.microsoft.com/office/drawing/2008/diagram">
      <dsp:dataModelExt xmlns=""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E45D3D8-55A9-4318-983E-22456548A056}">
      <dsp:nvSpPr>
        <dsp:cNvPr id="0" name=""/>
        <dsp:cNvSpPr/>
      </dsp:nvSpPr>
      <dsp:spPr>
        <a:xfrm>
          <a:off x="3179836" y="3291"/>
          <a:ext cx="1164654" cy="7570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tr-TR" sz="1300" b="1" kern="1200" dirty="0" smtClean="0">
              <a:solidFill>
                <a:schemeClr val="tx1"/>
              </a:solidFill>
              <a:latin typeface="Calibri" pitchFamily="34" charset="0"/>
            </a:rPr>
            <a:t>Bir kereden bir şey olmaz</a:t>
          </a:r>
          <a:endParaRPr lang="tr-TR" sz="1300" b="1" kern="1200" dirty="0">
            <a:solidFill>
              <a:schemeClr val="tx1"/>
            </a:solidFill>
            <a:latin typeface="Calibri" pitchFamily="34" charset="0"/>
          </a:endParaRPr>
        </a:p>
      </dsp:txBody>
      <dsp:txXfrm>
        <a:off x="3179836" y="3291"/>
        <a:ext cx="1164654" cy="757025"/>
      </dsp:txXfrm>
    </dsp:sp>
    <dsp:sp modelId="{EC3FDF49-6D84-4F24-80ED-ACFECD87B0C9}">
      <dsp:nvSpPr>
        <dsp:cNvPr id="0" name=""/>
        <dsp:cNvSpPr/>
      </dsp:nvSpPr>
      <dsp:spPr>
        <a:xfrm>
          <a:off x="851855" y="381804"/>
          <a:ext cx="5820616" cy="5820616"/>
        </a:xfrm>
        <a:custGeom>
          <a:avLst/>
          <a:gdLst/>
          <a:ahLst/>
          <a:cxnLst/>
          <a:rect l="0" t="0" r="0" b="0"/>
          <a:pathLst>
            <a:path>
              <a:moveTo>
                <a:pt x="3638769" y="92642"/>
              </a:moveTo>
              <a:arcTo wR="2910308" hR="2910308" stAng="17069729" swAng="534046"/>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256543B6-6EFC-4B7F-B8E9-2673291138BF}">
      <dsp:nvSpPr>
        <dsp:cNvPr id="0" name=""/>
        <dsp:cNvSpPr/>
      </dsp:nvSpPr>
      <dsp:spPr>
        <a:xfrm>
          <a:off x="5050546" y="684174"/>
          <a:ext cx="1164654" cy="7570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tr-TR" sz="1300" b="1" kern="1200" dirty="0" smtClean="0">
              <a:solidFill>
                <a:schemeClr val="tx1"/>
              </a:solidFill>
              <a:latin typeface="Calibri" pitchFamily="34" charset="0"/>
            </a:rPr>
            <a:t>Bir kereden başka asla!</a:t>
          </a:r>
          <a:endParaRPr lang="tr-TR" sz="1300" b="1" kern="1200" dirty="0">
            <a:solidFill>
              <a:schemeClr val="tx1"/>
            </a:solidFill>
            <a:latin typeface="Calibri" pitchFamily="34" charset="0"/>
          </a:endParaRPr>
        </a:p>
      </dsp:txBody>
      <dsp:txXfrm>
        <a:off x="5050546" y="684174"/>
        <a:ext cx="1164654" cy="757025"/>
      </dsp:txXfrm>
    </dsp:sp>
    <dsp:sp modelId="{8FC3D095-B8E0-411B-A1B0-365A3D63C6F1}">
      <dsp:nvSpPr>
        <dsp:cNvPr id="0" name=""/>
        <dsp:cNvSpPr/>
      </dsp:nvSpPr>
      <dsp:spPr>
        <a:xfrm>
          <a:off x="851855" y="381804"/>
          <a:ext cx="5820616" cy="5820616"/>
        </a:xfrm>
        <a:custGeom>
          <a:avLst/>
          <a:gdLst/>
          <a:ahLst/>
          <a:cxnLst/>
          <a:rect l="0" t="0" r="0" b="0"/>
          <a:pathLst>
            <a:path>
              <a:moveTo>
                <a:pt x="5289714" y="1234503"/>
              </a:moveTo>
              <a:arcTo wR="2910308" hR="2910308" stAng="19490589" swAng="788412"/>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A45D5ACB-CEE3-4A7E-A846-1CE2D4A0CA06}">
      <dsp:nvSpPr>
        <dsp:cNvPr id="0" name=""/>
        <dsp:cNvSpPr/>
      </dsp:nvSpPr>
      <dsp:spPr>
        <a:xfrm>
          <a:off x="6045930" y="2408230"/>
          <a:ext cx="1164654" cy="7570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tr-TR" sz="1300" b="1" kern="1200" dirty="0" smtClean="0">
              <a:solidFill>
                <a:schemeClr val="tx1"/>
              </a:solidFill>
              <a:latin typeface="Calibri" pitchFamily="34" charset="0"/>
            </a:rPr>
            <a:t>Ben bağımlı olmam!</a:t>
          </a:r>
          <a:endParaRPr lang="tr-TR" sz="1300" b="1" kern="1200" dirty="0">
            <a:solidFill>
              <a:schemeClr val="tx1"/>
            </a:solidFill>
            <a:latin typeface="Calibri" pitchFamily="34" charset="0"/>
          </a:endParaRPr>
        </a:p>
      </dsp:txBody>
      <dsp:txXfrm>
        <a:off x="6045930" y="2408230"/>
        <a:ext cx="1164654" cy="757025"/>
      </dsp:txXfrm>
    </dsp:sp>
    <dsp:sp modelId="{10B38A5D-9A1E-4861-8510-718A727E20D2}">
      <dsp:nvSpPr>
        <dsp:cNvPr id="0" name=""/>
        <dsp:cNvSpPr/>
      </dsp:nvSpPr>
      <dsp:spPr>
        <a:xfrm>
          <a:off x="851855" y="381804"/>
          <a:ext cx="5820616" cy="5820616"/>
        </a:xfrm>
        <a:custGeom>
          <a:avLst/>
          <a:gdLst/>
          <a:ahLst/>
          <a:cxnLst/>
          <a:rect l="0" t="0" r="0" b="0"/>
          <a:pathLst>
            <a:path>
              <a:moveTo>
                <a:pt x="5818255" y="3027502"/>
              </a:moveTo>
              <a:arcTo wR="2910308" hR="2910308" stAng="21738471" swAng="875881"/>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9C4F92EB-2601-4299-A52C-0340E8A65105}">
      <dsp:nvSpPr>
        <dsp:cNvPr id="0" name=""/>
        <dsp:cNvSpPr/>
      </dsp:nvSpPr>
      <dsp:spPr>
        <a:xfrm>
          <a:off x="5700237" y="4368754"/>
          <a:ext cx="1164654" cy="7570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tr-TR" sz="1300" b="1" kern="1200" dirty="0" smtClean="0">
              <a:solidFill>
                <a:schemeClr val="tx1"/>
              </a:solidFill>
              <a:latin typeface="Calibri" pitchFamily="34" charset="0"/>
            </a:rPr>
            <a:t>İstersem bırakırım</a:t>
          </a:r>
          <a:endParaRPr lang="tr-TR" sz="1300" b="1" kern="1200" dirty="0">
            <a:solidFill>
              <a:schemeClr val="tx1"/>
            </a:solidFill>
            <a:latin typeface="Calibri" pitchFamily="34" charset="0"/>
          </a:endParaRPr>
        </a:p>
      </dsp:txBody>
      <dsp:txXfrm>
        <a:off x="5700237" y="4368754"/>
        <a:ext cx="1164654" cy="757025"/>
      </dsp:txXfrm>
    </dsp:sp>
    <dsp:sp modelId="{BED37365-C129-4FC1-9BF7-FBAA1038C79E}">
      <dsp:nvSpPr>
        <dsp:cNvPr id="0" name=""/>
        <dsp:cNvSpPr/>
      </dsp:nvSpPr>
      <dsp:spPr>
        <a:xfrm>
          <a:off x="851855" y="381804"/>
          <a:ext cx="5820616" cy="5820616"/>
        </a:xfrm>
        <a:custGeom>
          <a:avLst/>
          <a:gdLst/>
          <a:ahLst/>
          <a:cxnLst/>
          <a:rect l="0" t="0" r="0" b="0"/>
          <a:pathLst>
            <a:path>
              <a:moveTo>
                <a:pt x="5050409" y="4882581"/>
              </a:moveTo>
              <a:arcTo wR="2910308" hR="2910308" stAng="2559781" swAng="654058"/>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D7D0EFF4-6469-4D9C-A711-9BA62D3505DF}">
      <dsp:nvSpPr>
        <dsp:cNvPr id="0" name=""/>
        <dsp:cNvSpPr/>
      </dsp:nvSpPr>
      <dsp:spPr>
        <a:xfrm>
          <a:off x="4175220" y="5648395"/>
          <a:ext cx="1164654" cy="7570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tr-TR" sz="1300" b="1" kern="1200" dirty="0" smtClean="0">
              <a:solidFill>
                <a:schemeClr val="tx1"/>
              </a:solidFill>
              <a:latin typeface="Calibri" pitchFamily="34" charset="0"/>
            </a:rPr>
            <a:t>Bu meret bırakılmaz ki!</a:t>
          </a:r>
          <a:endParaRPr lang="tr-TR" sz="1300" b="1" kern="1200" dirty="0">
            <a:solidFill>
              <a:schemeClr val="tx1"/>
            </a:solidFill>
            <a:latin typeface="Calibri" pitchFamily="34" charset="0"/>
          </a:endParaRPr>
        </a:p>
      </dsp:txBody>
      <dsp:txXfrm>
        <a:off x="4175220" y="5648395"/>
        <a:ext cx="1164654" cy="757025"/>
      </dsp:txXfrm>
    </dsp:sp>
    <dsp:sp modelId="{A73F6C07-C5DD-4DAC-9DC4-5F5AF8D8E60D}">
      <dsp:nvSpPr>
        <dsp:cNvPr id="0" name=""/>
        <dsp:cNvSpPr/>
      </dsp:nvSpPr>
      <dsp:spPr>
        <a:xfrm>
          <a:off x="851855" y="381804"/>
          <a:ext cx="5820616" cy="5820616"/>
        </a:xfrm>
        <a:custGeom>
          <a:avLst/>
          <a:gdLst/>
          <a:ahLst/>
          <a:cxnLst/>
          <a:rect l="0" t="0" r="0" b="0"/>
          <a:pathLst>
            <a:path>
              <a:moveTo>
                <a:pt x="3159237" y="5809951"/>
              </a:moveTo>
              <a:arcTo wR="2910308" hR="2910308" stAng="5105597" swAng="588805"/>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67AB75D2-836B-4CC8-ADEF-68EF9BDE5828}">
      <dsp:nvSpPr>
        <dsp:cNvPr id="0" name=""/>
        <dsp:cNvSpPr/>
      </dsp:nvSpPr>
      <dsp:spPr>
        <a:xfrm>
          <a:off x="2184452" y="5648395"/>
          <a:ext cx="1164654" cy="7570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tr-TR" sz="1300" b="1" kern="1200" dirty="0" smtClean="0">
              <a:solidFill>
                <a:schemeClr val="tx1"/>
              </a:solidFill>
              <a:latin typeface="Calibri" pitchFamily="34" charset="0"/>
            </a:rPr>
            <a:t>Bırakmak zorundayım</a:t>
          </a:r>
          <a:endParaRPr lang="tr-TR" sz="1300" b="1" kern="1200" dirty="0">
            <a:solidFill>
              <a:schemeClr val="tx1"/>
            </a:solidFill>
            <a:latin typeface="Calibri" pitchFamily="34" charset="0"/>
          </a:endParaRPr>
        </a:p>
      </dsp:txBody>
      <dsp:txXfrm>
        <a:off x="2184452" y="5648395"/>
        <a:ext cx="1164654" cy="757025"/>
      </dsp:txXfrm>
    </dsp:sp>
    <dsp:sp modelId="{B49AE999-7F5F-48F7-BFB8-9796178BEA13}">
      <dsp:nvSpPr>
        <dsp:cNvPr id="0" name=""/>
        <dsp:cNvSpPr/>
      </dsp:nvSpPr>
      <dsp:spPr>
        <a:xfrm>
          <a:off x="851855" y="381804"/>
          <a:ext cx="5820616" cy="5820616"/>
        </a:xfrm>
        <a:custGeom>
          <a:avLst/>
          <a:gdLst/>
          <a:ahLst/>
          <a:cxnLst/>
          <a:rect l="0" t="0" r="0" b="0"/>
          <a:pathLst>
            <a:path>
              <a:moveTo>
                <a:pt x="1181804" y="5251711"/>
              </a:moveTo>
              <a:arcTo wR="2910308" hR="2910308" stAng="7586161" swAng="654058"/>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D1A5BEBD-4E24-4FFD-9F42-31542081BDEE}">
      <dsp:nvSpPr>
        <dsp:cNvPr id="0" name=""/>
        <dsp:cNvSpPr/>
      </dsp:nvSpPr>
      <dsp:spPr>
        <a:xfrm>
          <a:off x="659435" y="4368754"/>
          <a:ext cx="1164654" cy="7570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tr-TR" sz="1300" b="1" kern="1200" dirty="0" smtClean="0">
              <a:solidFill>
                <a:schemeClr val="tx1"/>
              </a:solidFill>
              <a:latin typeface="Calibri" pitchFamily="34" charset="0"/>
            </a:rPr>
            <a:t>Artık bırakacağım</a:t>
          </a:r>
          <a:endParaRPr lang="tr-TR" sz="1300" b="1" kern="1200" dirty="0">
            <a:solidFill>
              <a:schemeClr val="tx1"/>
            </a:solidFill>
            <a:latin typeface="Calibri" pitchFamily="34" charset="0"/>
          </a:endParaRPr>
        </a:p>
      </dsp:txBody>
      <dsp:txXfrm>
        <a:off x="659435" y="4368754"/>
        <a:ext cx="1164654" cy="757025"/>
      </dsp:txXfrm>
    </dsp:sp>
    <dsp:sp modelId="{AE407F77-621A-4322-9889-529F7B7655B9}">
      <dsp:nvSpPr>
        <dsp:cNvPr id="0" name=""/>
        <dsp:cNvSpPr/>
      </dsp:nvSpPr>
      <dsp:spPr>
        <a:xfrm>
          <a:off x="851855" y="381804"/>
          <a:ext cx="5820616" cy="5820616"/>
        </a:xfrm>
        <a:custGeom>
          <a:avLst/>
          <a:gdLst/>
          <a:ahLst/>
          <a:cxnLst/>
          <a:rect l="0" t="0" r="0" b="0"/>
          <a:pathLst>
            <a:path>
              <a:moveTo>
                <a:pt x="125772" y="3756626"/>
              </a:moveTo>
              <a:arcTo wR="2910308" hR="2910308" stAng="9785648" swAng="875881"/>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D274A4B-2B98-4534-B9B6-EC3A4259D3EC}">
      <dsp:nvSpPr>
        <dsp:cNvPr id="0" name=""/>
        <dsp:cNvSpPr/>
      </dsp:nvSpPr>
      <dsp:spPr>
        <a:xfrm>
          <a:off x="313742" y="2408230"/>
          <a:ext cx="1164654" cy="7570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tr-TR" sz="1300" b="1" kern="1200" dirty="0" smtClean="0">
              <a:solidFill>
                <a:schemeClr val="tx1"/>
              </a:solidFill>
              <a:latin typeface="Calibri" pitchFamily="34" charset="0"/>
            </a:rPr>
            <a:t>İstersem bırakırım</a:t>
          </a:r>
          <a:endParaRPr lang="tr-TR" sz="1300" b="1" kern="1200" dirty="0">
            <a:solidFill>
              <a:schemeClr val="tx1"/>
            </a:solidFill>
            <a:latin typeface="Calibri" pitchFamily="34" charset="0"/>
          </a:endParaRPr>
        </a:p>
      </dsp:txBody>
      <dsp:txXfrm>
        <a:off x="313742" y="2408230"/>
        <a:ext cx="1164654" cy="757025"/>
      </dsp:txXfrm>
    </dsp:sp>
    <dsp:sp modelId="{8D3B6D1E-31B5-481F-9682-D7F3CB1D7D5C}">
      <dsp:nvSpPr>
        <dsp:cNvPr id="0" name=""/>
        <dsp:cNvSpPr/>
      </dsp:nvSpPr>
      <dsp:spPr>
        <a:xfrm>
          <a:off x="851855" y="381804"/>
          <a:ext cx="5820616" cy="5820616"/>
        </a:xfrm>
        <a:custGeom>
          <a:avLst/>
          <a:gdLst/>
          <a:ahLst/>
          <a:cxnLst/>
          <a:rect l="0" t="0" r="0" b="0"/>
          <a:pathLst>
            <a:path>
              <a:moveTo>
                <a:pt x="212234" y="1819303"/>
              </a:moveTo>
              <a:arcTo wR="2910308" hR="2910308" stAng="12120999" swAng="788412"/>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E6ABB309-E1A8-4BB6-B601-311C668D5BFE}">
      <dsp:nvSpPr>
        <dsp:cNvPr id="0" name=""/>
        <dsp:cNvSpPr/>
      </dsp:nvSpPr>
      <dsp:spPr>
        <a:xfrm>
          <a:off x="1309126" y="684174"/>
          <a:ext cx="1164654" cy="7570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tr-TR" sz="1300" b="1" kern="1200" dirty="0" smtClean="0">
              <a:solidFill>
                <a:schemeClr val="tx1"/>
              </a:solidFill>
              <a:latin typeface="Calibri" pitchFamily="34" charset="0"/>
            </a:rPr>
            <a:t>Bıraktım bir daha başlamam</a:t>
          </a:r>
          <a:endParaRPr lang="tr-TR" sz="1300" b="1" kern="1200" dirty="0">
            <a:solidFill>
              <a:schemeClr val="tx1"/>
            </a:solidFill>
            <a:latin typeface="Calibri" pitchFamily="34" charset="0"/>
          </a:endParaRPr>
        </a:p>
      </dsp:txBody>
      <dsp:txXfrm>
        <a:off x="1309126" y="684174"/>
        <a:ext cx="1164654" cy="757025"/>
      </dsp:txXfrm>
    </dsp:sp>
    <dsp:sp modelId="{74DE2E65-68B4-4DA0-9EDE-6150C77FC725}">
      <dsp:nvSpPr>
        <dsp:cNvPr id="0" name=""/>
        <dsp:cNvSpPr/>
      </dsp:nvSpPr>
      <dsp:spPr>
        <a:xfrm>
          <a:off x="851855" y="381804"/>
          <a:ext cx="5820616" cy="5820616"/>
        </a:xfrm>
        <a:custGeom>
          <a:avLst/>
          <a:gdLst/>
          <a:ahLst/>
          <a:cxnLst/>
          <a:rect l="0" t="0" r="0" b="0"/>
          <a:pathLst>
            <a:path>
              <a:moveTo>
                <a:pt x="1754660" y="239283"/>
              </a:moveTo>
              <a:arcTo wR="2910308" hR="2910308" stAng="14796225" swAng="534046"/>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C9FB5E4A-50D2-4E37-94D4-E69BE173EC1B}" type="datetimeFigureOut">
              <a:rPr lang="tr-TR" smtClean="0"/>
              <a:pPr/>
              <a:t>25.03.2016</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1B8CA8FF-A662-4717-A379-49BD2038AB7A}"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C9FB5E4A-50D2-4E37-94D4-E69BE173EC1B}" type="datetimeFigureOut">
              <a:rPr lang="tr-TR" smtClean="0"/>
              <a:pPr/>
              <a:t>25.03.2016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B8CA8FF-A662-4717-A379-49BD2038AB7A}"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C9FB5E4A-50D2-4E37-94D4-E69BE173EC1B}" type="datetimeFigureOut">
              <a:rPr lang="tr-TR" smtClean="0"/>
              <a:pPr/>
              <a:t>25.03.2016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B8CA8FF-A662-4717-A379-49BD2038AB7A}"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C9FB5E4A-50D2-4E37-94D4-E69BE173EC1B}" type="datetimeFigureOut">
              <a:rPr lang="tr-TR" smtClean="0"/>
              <a:pPr/>
              <a:t>25.03.2016</a:t>
            </a:fld>
            <a:endParaRPr lang="tr-TR"/>
          </a:p>
        </p:txBody>
      </p:sp>
      <p:sp>
        <p:nvSpPr>
          <p:cNvPr id="9" name="8 Slayt Numarası Yer Tutucusu"/>
          <p:cNvSpPr>
            <a:spLocks noGrp="1"/>
          </p:cNvSpPr>
          <p:nvPr>
            <p:ph type="sldNum" sz="quarter" idx="15"/>
          </p:nvPr>
        </p:nvSpPr>
        <p:spPr/>
        <p:txBody>
          <a:bodyPr rtlCol="0"/>
          <a:lstStyle/>
          <a:p>
            <a:fld id="{1B8CA8FF-A662-4717-A379-49BD2038AB7A}"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C9FB5E4A-50D2-4E37-94D4-E69BE173EC1B}" type="datetimeFigureOut">
              <a:rPr lang="tr-TR" smtClean="0"/>
              <a:pPr/>
              <a:t>25.03.2016</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1B8CA8FF-A662-4717-A379-49BD2038AB7A}"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C9FB5E4A-50D2-4E37-94D4-E69BE173EC1B}" type="datetimeFigureOut">
              <a:rPr lang="tr-TR" smtClean="0"/>
              <a:pPr/>
              <a:t>25.03.2016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B8CA8FF-A662-4717-A379-49BD2038AB7A}"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C9FB5E4A-50D2-4E37-94D4-E69BE173EC1B}" type="datetimeFigureOut">
              <a:rPr lang="tr-TR" smtClean="0"/>
              <a:pPr/>
              <a:t>25.03.2016</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B8CA8FF-A662-4717-A379-49BD2038AB7A}"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C9FB5E4A-50D2-4E37-94D4-E69BE173EC1B}" type="datetimeFigureOut">
              <a:rPr lang="tr-TR" smtClean="0"/>
              <a:pPr/>
              <a:t>25.03.2016</a:t>
            </a:fld>
            <a:endParaRPr lang="tr-TR"/>
          </a:p>
        </p:txBody>
      </p:sp>
      <p:sp>
        <p:nvSpPr>
          <p:cNvPr id="7" name="6 Slayt Numarası Yer Tutucusu"/>
          <p:cNvSpPr>
            <a:spLocks noGrp="1"/>
          </p:cNvSpPr>
          <p:nvPr>
            <p:ph type="sldNum" sz="quarter" idx="11"/>
          </p:nvPr>
        </p:nvSpPr>
        <p:spPr/>
        <p:txBody>
          <a:bodyPr rtlCol="0"/>
          <a:lstStyle/>
          <a:p>
            <a:fld id="{1B8CA8FF-A662-4717-A379-49BD2038AB7A}"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C9FB5E4A-50D2-4E37-94D4-E69BE173EC1B}" type="datetimeFigureOut">
              <a:rPr lang="tr-TR" smtClean="0"/>
              <a:pPr/>
              <a:t>25.03.2016</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B8CA8FF-A662-4717-A379-49BD2038AB7A}"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C9FB5E4A-50D2-4E37-94D4-E69BE173EC1B}" type="datetimeFigureOut">
              <a:rPr lang="tr-TR" smtClean="0"/>
              <a:pPr/>
              <a:t>25.03.2016</a:t>
            </a:fld>
            <a:endParaRPr lang="tr-TR"/>
          </a:p>
        </p:txBody>
      </p:sp>
      <p:sp>
        <p:nvSpPr>
          <p:cNvPr id="22" name="21 Slayt Numarası Yer Tutucusu"/>
          <p:cNvSpPr>
            <a:spLocks noGrp="1"/>
          </p:cNvSpPr>
          <p:nvPr>
            <p:ph type="sldNum" sz="quarter" idx="15"/>
          </p:nvPr>
        </p:nvSpPr>
        <p:spPr/>
        <p:txBody>
          <a:bodyPr rtlCol="0"/>
          <a:lstStyle/>
          <a:p>
            <a:fld id="{1B8CA8FF-A662-4717-A379-49BD2038AB7A}"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C9FB5E4A-50D2-4E37-94D4-E69BE173EC1B}" type="datetimeFigureOut">
              <a:rPr lang="tr-TR" smtClean="0"/>
              <a:pPr/>
              <a:t>25.03.2016</a:t>
            </a:fld>
            <a:endParaRPr lang="tr-TR"/>
          </a:p>
        </p:txBody>
      </p:sp>
      <p:sp>
        <p:nvSpPr>
          <p:cNvPr id="18" name="17 Slayt Numarası Yer Tutucusu"/>
          <p:cNvSpPr>
            <a:spLocks noGrp="1"/>
          </p:cNvSpPr>
          <p:nvPr>
            <p:ph type="sldNum" sz="quarter" idx="11"/>
          </p:nvPr>
        </p:nvSpPr>
        <p:spPr/>
        <p:txBody>
          <a:bodyPr rtlCol="0"/>
          <a:lstStyle/>
          <a:p>
            <a:fld id="{1B8CA8FF-A662-4717-A379-49BD2038AB7A}"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C9FB5E4A-50D2-4E37-94D4-E69BE173EC1B}" type="datetimeFigureOut">
              <a:rPr lang="tr-TR" smtClean="0"/>
              <a:pPr/>
              <a:t>25.03.2016</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B8CA8FF-A662-4717-A379-49BD2038AB7A}"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7.png"/><Relationship Id="rId7" Type="http://schemas.openxmlformats.org/officeDocument/2006/relationships/diagramQuickStyle" Target="../diagrams/quickStyle1.xml"/><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8.png"/><Relationship Id="rId9" Type="http://schemas.microsoft.com/office/2007/relationships/diagramDrawing" Target="../diagrams/drawing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2075723" y="188640"/>
            <a:ext cx="6172200" cy="4608512"/>
          </a:xfrm>
        </p:spPr>
        <p:txBody>
          <a:bodyPr>
            <a:normAutofit/>
          </a:bodyPr>
          <a:lstStyle/>
          <a:p>
            <a:r>
              <a:rPr lang="tr-TR" sz="4400" dirty="0" smtClean="0">
                <a:solidFill>
                  <a:schemeClr val="accent1">
                    <a:lumMod val="75000"/>
                  </a:schemeClr>
                </a:solidFill>
                <a:effectLst>
                  <a:outerShdw blurRad="60007" dir="2000400" sy="-30000" kx="-800400" algn="bl" rotWithShape="0">
                    <a:prstClr val="black">
                      <a:alpha val="20000"/>
                    </a:prstClr>
                  </a:outerShdw>
                </a:effectLst>
              </a:rPr>
              <a:t>MADDE  KULLANIMI VE BAĞIMLILIK  BOZUKLUKLARI	</a:t>
            </a:r>
            <a:r>
              <a:rPr lang="tr-TR" sz="4400" dirty="0" smtClean="0">
                <a:effectLst>
                  <a:outerShdw blurRad="60007" dir="2000400" sy="-30000" kx="-800400" algn="bl" rotWithShape="0">
                    <a:prstClr val="black">
                      <a:alpha val="20000"/>
                    </a:prstClr>
                  </a:outerShdw>
                </a:effectLst>
              </a:rPr>
              <a:t/>
            </a:r>
            <a:br>
              <a:rPr lang="tr-TR" sz="4400" dirty="0" smtClean="0">
                <a:effectLst>
                  <a:outerShdw blurRad="60007" dir="2000400" sy="-30000" kx="-800400" algn="bl" rotWithShape="0">
                    <a:prstClr val="black">
                      <a:alpha val="20000"/>
                    </a:prstClr>
                  </a:outerShdw>
                </a:effectLst>
              </a:rPr>
            </a:br>
            <a:endParaRPr lang="tr-TR" sz="4400" dirty="0">
              <a:effectLst>
                <a:outerShdw blurRad="60007" dir="2000400" sy="-30000" kx="-800400" algn="bl" rotWithShape="0">
                  <a:prstClr val="black">
                    <a:alpha val="20000"/>
                  </a:prstClr>
                </a:outerShdw>
              </a:effectLst>
            </a:endParaRPr>
          </a:p>
        </p:txBody>
      </p:sp>
    </p:spTree>
    <p:extLst>
      <p:ext uri="{BB962C8B-B14F-4D97-AF65-F5344CB8AC3E}">
        <p14:creationId xmlns:p14="http://schemas.microsoft.com/office/powerpoint/2010/main" xmlns="" val="778815841"/>
      </p:ext>
    </p:extLst>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994122"/>
          </a:xfrm>
        </p:spPr>
        <p:txBody>
          <a:bodyPr>
            <a:normAutofit/>
          </a:bodyPr>
          <a:lstStyle/>
          <a:p>
            <a:r>
              <a:rPr lang="tr-TR" b="1" dirty="0" smtClean="0">
                <a:solidFill>
                  <a:schemeClr val="accent1">
                    <a:lumMod val="75000"/>
                  </a:schemeClr>
                </a:solidFill>
                <a:latin typeface="Calibri" panose="020F0502020204030204" pitchFamily="34" charset="0"/>
              </a:rPr>
              <a:t>BEYİN VE MADDE BAĞIMLILIĞI</a:t>
            </a:r>
            <a:endParaRPr lang="tr-TR" b="1" dirty="0">
              <a:solidFill>
                <a:schemeClr val="accent1">
                  <a:lumMod val="75000"/>
                </a:schemeClr>
              </a:solidFill>
              <a:latin typeface="Calibri" panose="020F0502020204030204" pitchFamily="34" charset="0"/>
            </a:endParaRPr>
          </a:p>
        </p:txBody>
      </p:sp>
      <p:sp>
        <p:nvSpPr>
          <p:cNvPr id="3" name="2 İçerik Yer Tutucusu"/>
          <p:cNvSpPr>
            <a:spLocks noGrp="1"/>
          </p:cNvSpPr>
          <p:nvPr>
            <p:ph sz="quarter" idx="1"/>
          </p:nvPr>
        </p:nvSpPr>
        <p:spPr/>
        <p:txBody>
          <a:bodyPr>
            <a:normAutofit/>
          </a:bodyPr>
          <a:lstStyle/>
          <a:p>
            <a:r>
              <a:rPr lang="tr-TR" b="1" dirty="0" smtClean="0">
                <a:latin typeface="Calibri" pitchFamily="34" charset="0"/>
              </a:rPr>
              <a:t>Madde kullanıldıktan sonra kullanıcı daha rahat konuşup çılgınca ve ölçüsüzce davranabilir. Madde kullanmaya devam ettikçe konsantrasyon becerileri azalır ve zamanla durur, kişinin doğru kararlar alması, duygularını ve dürtülerini kontrol etmesi zorlaşır.</a:t>
            </a:r>
          </a:p>
          <a:p>
            <a:endParaRPr lang="tr-TR" b="1" dirty="0" smtClean="0">
              <a:latin typeface="Calibri" pitchFamily="34" charset="0"/>
            </a:endParaRPr>
          </a:p>
          <a:p>
            <a:r>
              <a:rPr lang="tr-TR" b="1" dirty="0" smtClean="0">
                <a:latin typeface="Calibri" pitchFamily="34" charset="0"/>
              </a:rPr>
              <a:t>Madde, beynin böbreklere suyu emmesi talimatını taşıyan hormonu üretmesini engeller. Vücut daha fazla miktarda suyu atık olarak kaybeder. Beyin için gerekli suyun azalması maddeyi kullananı susuz bırakır. Bu da ertesi gün baş ve vücut ağrıları duyulmasına sebep olur.</a:t>
            </a:r>
          </a:p>
          <a:p>
            <a:endParaRPr lang="tr-TR" b="1" dirty="0" smtClean="0">
              <a:latin typeface="Calibri" pitchFamily="34" charset="0"/>
            </a:endParaRPr>
          </a:p>
          <a:p>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980728"/>
            <a:ext cx="7467600" cy="4752528"/>
          </a:xfrm>
        </p:spPr>
        <p:txBody>
          <a:bodyPr/>
          <a:lstStyle/>
          <a:p>
            <a:r>
              <a:rPr lang="tr-TR" b="1" dirty="0" smtClean="0">
                <a:latin typeface="Calibri" pitchFamily="34" charset="0"/>
              </a:rPr>
              <a:t>Kullanıcı ayakta durmakta ya da yürümekte zorlanır, sık sık düşer. Bu nedenle madde kullanan kişilerde yaralanmalar sık görülür. </a:t>
            </a:r>
          </a:p>
          <a:p>
            <a:endParaRPr lang="tr-TR" dirty="0" smtClean="0"/>
          </a:p>
          <a:p>
            <a:r>
              <a:rPr lang="tr-TR" b="1" dirty="0" smtClean="0">
                <a:latin typeface="Calibri" pitchFamily="34" charset="0"/>
              </a:rPr>
              <a:t>Kısa süreli bellekten uzun süreli belleğe bilgi aktarımı karışır. Dolayısıyla madde kullanımı sonrası geçici süre hafıza kaybı yaşanır. Bu durum, ertesi gün kişinin ne yaptığını ya da ne söylediğini hatırlamamasına neden olur.</a:t>
            </a:r>
          </a:p>
          <a:p>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117" descr="NORMAL"/>
          <p:cNvPicPr>
            <a:picLocks noChangeAspect="1" noChangeArrowheads="1"/>
          </p:cNvPicPr>
          <p:nvPr/>
        </p:nvPicPr>
        <p:blipFill>
          <a:blip r:embed="rId2" cstate="print">
            <a:grayscl/>
          </a:blip>
          <a:srcRect/>
          <a:stretch>
            <a:fillRect/>
          </a:stretch>
        </p:blipFill>
        <p:spPr bwMode="auto">
          <a:xfrm>
            <a:off x="0" y="764704"/>
            <a:ext cx="4211960" cy="5544616"/>
          </a:xfrm>
          <a:prstGeom prst="rect">
            <a:avLst/>
          </a:prstGeom>
          <a:noFill/>
          <a:ln w="9525">
            <a:noFill/>
            <a:miter lim="800000"/>
            <a:headEnd/>
            <a:tailEnd/>
          </a:ln>
        </p:spPr>
      </p:pic>
      <p:pic>
        <p:nvPicPr>
          <p:cNvPr id="10" name="Picture 1" descr="C:\Users\Daniel\Documents\Brain Images\NY Post\Cocaine.tif"/>
          <p:cNvPicPr>
            <a:picLocks noChangeAspect="1" noChangeArrowheads="1"/>
          </p:cNvPicPr>
          <p:nvPr/>
        </p:nvPicPr>
        <p:blipFill>
          <a:blip r:embed="rId3" cstate="print">
            <a:grayscl/>
          </a:blip>
          <a:srcRect/>
          <a:stretch>
            <a:fillRect/>
          </a:stretch>
        </p:blipFill>
        <p:spPr bwMode="auto">
          <a:xfrm>
            <a:off x="4355976" y="764704"/>
            <a:ext cx="4788024" cy="5544616"/>
          </a:xfrm>
          <a:prstGeom prst="rect">
            <a:avLst/>
          </a:prstGeom>
          <a:noFill/>
          <a:ln w="9525">
            <a:noFill/>
            <a:miter lim="800000"/>
            <a:headEnd/>
            <a:tailEnd/>
          </a:ln>
        </p:spPr>
      </p:pic>
      <p:sp>
        <p:nvSpPr>
          <p:cNvPr id="11" name="Rectangle 9"/>
          <p:cNvSpPr>
            <a:spLocks noChangeArrowheads="1"/>
          </p:cNvSpPr>
          <p:nvPr/>
        </p:nvSpPr>
        <p:spPr bwMode="auto">
          <a:xfrm>
            <a:off x="899592" y="6309320"/>
            <a:ext cx="8036328" cy="353935"/>
          </a:xfrm>
          <a:prstGeom prst="rect">
            <a:avLst/>
          </a:prstGeom>
          <a:noFill/>
          <a:ln w="9525">
            <a:noFill/>
            <a:miter lim="800000"/>
            <a:headEnd/>
            <a:tailEnd/>
          </a:ln>
        </p:spPr>
        <p:txBody>
          <a:bodyPr wrap="square" lIns="91430" tIns="45716" rIns="91430" bIns="45716">
            <a:spAutoFit/>
          </a:bodyPr>
          <a:lstStyle/>
          <a:p>
            <a:pPr defTabSz="914145"/>
            <a:r>
              <a:rPr lang="en-US" altLang="tr-TR" sz="1700" b="1" dirty="0">
                <a:latin typeface="Calibri" pitchFamily="34" charset="0"/>
                <a:cs typeface="Andalus" pitchFamily="18" charset="-78"/>
              </a:rPr>
              <a:t>Unchain your brain, Amen, D and Smith D; 2010, </a:t>
            </a:r>
            <a:r>
              <a:rPr lang="en-US" altLang="tr-TR" sz="1700" b="1" dirty="0" err="1">
                <a:latin typeface="Calibri" pitchFamily="34" charset="0"/>
                <a:cs typeface="Andalus" pitchFamily="18" charset="-78"/>
              </a:rPr>
              <a:t>Mindworks</a:t>
            </a:r>
            <a:r>
              <a:rPr lang="en-US" altLang="tr-TR" sz="1700" b="1" dirty="0">
                <a:latin typeface="Calibri" pitchFamily="34" charset="0"/>
                <a:cs typeface="Andalus" pitchFamily="18" charset="-78"/>
              </a:rPr>
              <a:t> Press.</a:t>
            </a:r>
          </a:p>
        </p:txBody>
      </p:sp>
      <p:sp>
        <p:nvSpPr>
          <p:cNvPr id="12" name="TextBox 2"/>
          <p:cNvSpPr txBox="1">
            <a:spLocks noChangeArrowheads="1"/>
          </p:cNvSpPr>
          <p:nvPr/>
        </p:nvSpPr>
        <p:spPr bwMode="auto">
          <a:xfrm>
            <a:off x="0" y="188640"/>
            <a:ext cx="4139952" cy="461647"/>
          </a:xfrm>
          <a:prstGeom prst="rect">
            <a:avLst/>
          </a:prstGeom>
          <a:solidFill>
            <a:schemeClr val="bg2"/>
          </a:solidFill>
          <a:ln w="9525">
            <a:noFill/>
            <a:miter lim="800000"/>
            <a:headEnd/>
            <a:tailEnd/>
          </a:ln>
        </p:spPr>
        <p:txBody>
          <a:bodyPr wrap="square" lIns="91421" tIns="45711" rIns="91421" bIns="45711">
            <a:spAutoFit/>
          </a:bodyPr>
          <a:lstStyle/>
          <a:p>
            <a:pPr defTabSz="914145"/>
            <a:r>
              <a:rPr lang="tr-TR" altLang="tr-TR" sz="2400" b="1" dirty="0">
                <a:latin typeface="Calibri" pitchFamily="34" charset="0"/>
                <a:cs typeface="Andalus" pitchFamily="18" charset="-78"/>
              </a:rPr>
              <a:t>Sağlıklı beyin </a:t>
            </a:r>
            <a:endParaRPr lang="en-US" altLang="tr-TR" sz="2400" b="1" dirty="0">
              <a:latin typeface="Calibri" pitchFamily="34" charset="0"/>
              <a:cs typeface="Andalus" pitchFamily="18" charset="-78"/>
            </a:endParaRPr>
          </a:p>
        </p:txBody>
      </p:sp>
      <p:sp>
        <p:nvSpPr>
          <p:cNvPr id="13" name="TextBox 4"/>
          <p:cNvSpPr txBox="1">
            <a:spLocks noChangeArrowheads="1"/>
          </p:cNvSpPr>
          <p:nvPr/>
        </p:nvSpPr>
        <p:spPr bwMode="auto">
          <a:xfrm>
            <a:off x="4311456" y="188640"/>
            <a:ext cx="4832544" cy="461647"/>
          </a:xfrm>
          <a:prstGeom prst="rect">
            <a:avLst/>
          </a:prstGeom>
          <a:solidFill>
            <a:schemeClr val="bg2"/>
          </a:solidFill>
          <a:ln w="9525">
            <a:noFill/>
            <a:miter lim="800000"/>
            <a:headEnd/>
            <a:tailEnd/>
          </a:ln>
        </p:spPr>
        <p:txBody>
          <a:bodyPr wrap="square" lIns="91421" tIns="45711" rIns="91421" bIns="45711">
            <a:spAutoFit/>
          </a:bodyPr>
          <a:lstStyle/>
          <a:p>
            <a:pPr defTabSz="914145"/>
            <a:r>
              <a:rPr lang="tr-TR" altLang="tr-TR" sz="2400" b="1" dirty="0" smtClean="0">
                <a:latin typeface="Calibri" pitchFamily="34" charset="0"/>
                <a:cs typeface="Andalus" pitchFamily="18" charset="-78"/>
              </a:rPr>
              <a:t>Uyarıcı maddenin tahrip </a:t>
            </a:r>
            <a:r>
              <a:rPr lang="tr-TR" altLang="tr-TR" sz="2400" b="1" dirty="0">
                <a:latin typeface="Calibri" pitchFamily="34" charset="0"/>
                <a:cs typeface="Andalus" pitchFamily="18" charset="-78"/>
              </a:rPr>
              <a:t>ettiği beyin</a:t>
            </a:r>
            <a:endParaRPr lang="en-US" altLang="tr-TR" sz="2400" b="1" dirty="0">
              <a:latin typeface="Calibri" pitchFamily="34" charset="0"/>
              <a:cs typeface="Andalus"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diamond(in)">
                                      <p:cBhvr>
                                        <p:cTn id="13"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b="1" dirty="0" smtClean="0">
                <a:solidFill>
                  <a:schemeClr val="accent1">
                    <a:lumMod val="75000"/>
                  </a:schemeClr>
                </a:solidFill>
                <a:latin typeface="Calibri" pitchFamily="34" charset="0"/>
              </a:rPr>
              <a:t>KİŞİ NE KADAR SÜREDE BAĞIMLI OLUR?</a:t>
            </a:r>
            <a:endParaRPr lang="tr-TR" b="1" dirty="0">
              <a:solidFill>
                <a:schemeClr val="accent1">
                  <a:lumMod val="75000"/>
                </a:schemeClr>
              </a:solidFill>
              <a:latin typeface="Calibri" pitchFamily="34" charset="0"/>
            </a:endParaRPr>
          </a:p>
        </p:txBody>
      </p:sp>
      <p:sp>
        <p:nvSpPr>
          <p:cNvPr id="3" name="2 İçerik Yer Tutucusu"/>
          <p:cNvSpPr>
            <a:spLocks noGrp="1"/>
          </p:cNvSpPr>
          <p:nvPr>
            <p:ph sz="quarter" idx="1"/>
          </p:nvPr>
        </p:nvSpPr>
        <p:spPr>
          <a:xfrm>
            <a:off x="395536" y="2348880"/>
            <a:ext cx="7467600" cy="2404864"/>
          </a:xfrm>
        </p:spPr>
        <p:txBody>
          <a:bodyPr/>
          <a:lstStyle/>
          <a:p>
            <a:r>
              <a:rPr lang="tr-TR" b="1" dirty="0" smtClean="0">
                <a:latin typeface="Calibri" pitchFamily="34" charset="0"/>
              </a:rPr>
              <a:t>Bağımlılığın gelişimi maddenin cinsine, saflık oranına, kullanma süresine ve kullanan kişinin kişilik özelliklerine göre değişir. Bu nedenle bağımlılığın ne zaman gelişeceği belli olmaz! </a:t>
            </a:r>
            <a:endParaRPr lang="tr-TR" b="1" dirty="0">
              <a:latin typeface="Calibri" pitchFamily="34" charset="0"/>
            </a:endParaRPr>
          </a:p>
        </p:txBody>
      </p:sp>
      <p:pic>
        <p:nvPicPr>
          <p:cNvPr id="3074" name="Picture 2" descr="C:\Users\Ass\Downloads\received_1752005065036253.jpeg"/>
          <p:cNvPicPr>
            <a:picLocks noChangeAspect="1" noChangeArrowheads="1"/>
          </p:cNvPicPr>
          <p:nvPr/>
        </p:nvPicPr>
        <p:blipFill>
          <a:blip r:embed="rId2"/>
          <a:srcRect/>
          <a:stretch>
            <a:fillRect/>
          </a:stretch>
        </p:blipFill>
        <p:spPr bwMode="auto">
          <a:xfrm>
            <a:off x="4143372" y="4643446"/>
            <a:ext cx="3571880" cy="1747835"/>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12 Düz Bağlayıcı"/>
          <p:cNvCxnSpPr/>
          <p:nvPr/>
        </p:nvCxnSpPr>
        <p:spPr>
          <a:xfrm>
            <a:off x="138113" y="6075363"/>
            <a:ext cx="8904287"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3077" name="9 Metin kutusu"/>
          <p:cNvSpPr txBox="1">
            <a:spLocks noChangeArrowheads="1"/>
          </p:cNvSpPr>
          <p:nvPr/>
        </p:nvSpPr>
        <p:spPr bwMode="auto">
          <a:xfrm>
            <a:off x="1859748" y="6093296"/>
            <a:ext cx="5424504" cy="6181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ts val="4100"/>
              </a:lnSpc>
            </a:pPr>
            <a:r>
              <a:rPr lang="tr-TR" sz="1600" b="1" dirty="0" smtClean="0">
                <a:solidFill>
                  <a:schemeClr val="bg1"/>
                </a:solidFill>
                <a:latin typeface="Calibri" panose="020F0502020204030204" pitchFamily="34" charset="0"/>
                <a:ea typeface="Verdana" panose="020B0604030504040204" pitchFamily="34" charset="0"/>
                <a:cs typeface="Calibri" panose="020F0502020204030204" pitchFamily="34" charset="0"/>
              </a:rPr>
              <a:t>TÜRKİYE BAĞIMLILIKLA MÜCADELE EĞİTİM PROGRAMI (TBM)</a:t>
            </a:r>
            <a:endParaRPr lang="tr-TR" sz="1600" b="1" dirty="0">
              <a:solidFill>
                <a:schemeClr val="bg1"/>
              </a:solidFill>
              <a:latin typeface="Calibri" panose="020F0502020204030204" pitchFamily="34" charset="0"/>
              <a:ea typeface="Verdana" panose="020B0604030504040204" pitchFamily="34" charset="0"/>
              <a:cs typeface="Calibri" panose="020F0502020204030204" pitchFamily="34" charset="0"/>
            </a:endParaRPr>
          </a:p>
        </p:txBody>
      </p:sp>
      <p:grpSp>
        <p:nvGrpSpPr>
          <p:cNvPr id="3" name="Group 9"/>
          <p:cNvGrpSpPr/>
          <p:nvPr/>
        </p:nvGrpSpPr>
        <p:grpSpPr>
          <a:xfrm>
            <a:off x="755576" y="6093296"/>
            <a:ext cx="8842103" cy="559974"/>
            <a:chOff x="177021" y="6181394"/>
            <a:chExt cx="8842103" cy="559974"/>
          </a:xfrm>
        </p:grpSpPr>
        <p:pic>
          <p:nvPicPr>
            <p:cNvPr id="15" name="Picture 14"/>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77021" y="6236066"/>
              <a:ext cx="1010603" cy="505302"/>
            </a:xfrm>
            <a:prstGeom prst="rect">
              <a:avLst/>
            </a:prstGeom>
          </p:spPr>
        </p:pic>
        <p:pic>
          <p:nvPicPr>
            <p:cNvPr id="16" name="Picture 15"/>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8459150" y="6181394"/>
              <a:ext cx="559974" cy="559974"/>
            </a:xfrm>
            <a:prstGeom prst="rect">
              <a:avLst/>
            </a:prstGeom>
          </p:spPr>
        </p:pic>
        <p:pic>
          <p:nvPicPr>
            <p:cNvPr id="17" name="Picture 16"/>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763321" y="6181394"/>
              <a:ext cx="553095" cy="553096"/>
            </a:xfrm>
            <a:prstGeom prst="rect">
              <a:avLst/>
            </a:prstGeom>
          </p:spPr>
        </p:pic>
      </p:grpSp>
      <p:graphicFrame>
        <p:nvGraphicFramePr>
          <p:cNvPr id="18" name="Diyagram 3"/>
          <p:cNvGraphicFramePr/>
          <p:nvPr>
            <p:extLst>
              <p:ext uri="{D42A27DB-BD31-4B8C-83A1-F6EECF244321}">
                <p14:modId xmlns="" xmlns:p14="http://schemas.microsoft.com/office/powerpoint/2010/main" val="1330075950"/>
              </p:ext>
            </p:extLst>
          </p:nvPr>
        </p:nvGraphicFramePr>
        <p:xfrm>
          <a:off x="1619672" y="188640"/>
          <a:ext cx="7524328" cy="640871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2" name="Dikdörtgen 1"/>
          <p:cNvSpPr/>
          <p:nvPr/>
        </p:nvSpPr>
        <p:spPr>
          <a:xfrm>
            <a:off x="3491880" y="2636912"/>
            <a:ext cx="3096343" cy="1569660"/>
          </a:xfrm>
          <a:prstGeom prst="rect">
            <a:avLst/>
          </a:prstGeom>
        </p:spPr>
        <p:txBody>
          <a:bodyPr wrap="square">
            <a:spAutoFit/>
          </a:bodyPr>
          <a:lstStyle/>
          <a:p>
            <a:pPr marL="354013" indent="-354013" algn="ctr"/>
            <a:r>
              <a:rPr lang="tr-TR" sz="4800" b="1" dirty="0">
                <a:latin typeface="Calibri" panose="020F0502020204030204" pitchFamily="34" charset="0"/>
              </a:rPr>
              <a:t>Bağımlılık Döngüsü</a:t>
            </a:r>
          </a:p>
        </p:txBody>
      </p:sp>
    </p:spTree>
    <p:extLst>
      <p:ext uri="{BB962C8B-B14F-4D97-AF65-F5344CB8AC3E}">
        <p14:creationId xmlns="" xmlns:p14="http://schemas.microsoft.com/office/powerpoint/2010/main" val="4184758888"/>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1">
                    <a:lumMod val="75000"/>
                  </a:schemeClr>
                </a:solidFill>
                <a:latin typeface="Calibri" pitchFamily="34" charset="0"/>
              </a:rPr>
              <a:t>BAĞIMLILIK TAMAMEN İYİLEŞİR Mİ?</a:t>
            </a:r>
            <a:endParaRPr lang="tr-TR" b="1" dirty="0">
              <a:solidFill>
                <a:schemeClr val="accent1">
                  <a:lumMod val="75000"/>
                </a:schemeClr>
              </a:solidFill>
              <a:latin typeface="Calibri" pitchFamily="34" charset="0"/>
            </a:endParaRPr>
          </a:p>
        </p:txBody>
      </p:sp>
      <p:sp>
        <p:nvSpPr>
          <p:cNvPr id="3" name="2 İçerik Yer Tutucusu"/>
          <p:cNvSpPr>
            <a:spLocks noGrp="1"/>
          </p:cNvSpPr>
          <p:nvPr>
            <p:ph sz="quarter" idx="1"/>
          </p:nvPr>
        </p:nvSpPr>
        <p:spPr>
          <a:xfrm>
            <a:off x="457200" y="1844824"/>
            <a:ext cx="7467600" cy="3888432"/>
          </a:xfrm>
        </p:spPr>
        <p:txBody>
          <a:bodyPr>
            <a:normAutofit/>
          </a:bodyPr>
          <a:lstStyle/>
          <a:p>
            <a:pPr>
              <a:buNone/>
            </a:pPr>
            <a:r>
              <a:rPr lang="tr-TR" b="1" dirty="0" smtClean="0"/>
              <a:t>   </a:t>
            </a:r>
            <a:r>
              <a:rPr lang="tr-TR" b="1" dirty="0" smtClean="0">
                <a:latin typeface="Calibri" pitchFamily="34" charset="0"/>
              </a:rPr>
              <a:t>İnsan bir kez bağımlı oldu mu artık bir daha tam olarak bu bağımlılıktan kurtulamaz. Ancak bu demek değildir ki, bağımlılık düzelmez.</a:t>
            </a:r>
          </a:p>
          <a:p>
            <a:pPr>
              <a:buNone/>
            </a:pPr>
            <a:endParaRPr lang="tr-TR" b="1" dirty="0" smtClean="0">
              <a:latin typeface="Calibri" pitchFamily="34" charset="0"/>
            </a:endParaRPr>
          </a:p>
          <a:p>
            <a:pPr>
              <a:buNone/>
            </a:pPr>
            <a:r>
              <a:rPr lang="tr-TR" b="1" dirty="0" smtClean="0">
                <a:latin typeface="Calibri" pitchFamily="34" charset="0"/>
              </a:rPr>
              <a:t>    Bağımlılık düzelir ancak iyileşmez. Kişi madde kullanmadığı sürece iyidir. Bir sorunu yoktur. Ancak madde kullandığı andan itibaren bağımlılık sorunu derhal canlanır ve her şey yeniden başlar.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b="1" dirty="0" smtClean="0">
                <a:solidFill>
                  <a:schemeClr val="accent1">
                    <a:lumMod val="75000"/>
                  </a:schemeClr>
                </a:solidFill>
                <a:latin typeface="Calibri" pitchFamily="34" charset="0"/>
              </a:rPr>
              <a:t>ALKOL/MADDE BAĞIMLILIĞI HEMŞİRELİĞİNDE GÖREV VE SORUMLULUKLAR</a:t>
            </a:r>
            <a:endParaRPr lang="tr-TR" b="1" dirty="0">
              <a:solidFill>
                <a:schemeClr val="accent1">
                  <a:lumMod val="75000"/>
                </a:schemeClr>
              </a:solidFill>
              <a:latin typeface="Calibri" pitchFamily="34" charset="0"/>
            </a:endParaRPr>
          </a:p>
        </p:txBody>
      </p:sp>
      <p:sp>
        <p:nvSpPr>
          <p:cNvPr id="3" name="İçerik Yer Tutucusu 2"/>
          <p:cNvSpPr>
            <a:spLocks noGrp="1"/>
          </p:cNvSpPr>
          <p:nvPr>
            <p:ph sz="quarter" idx="1"/>
          </p:nvPr>
        </p:nvSpPr>
        <p:spPr/>
        <p:txBody>
          <a:bodyPr>
            <a:normAutofit/>
          </a:bodyPr>
          <a:lstStyle/>
          <a:p>
            <a:r>
              <a:rPr lang="tr-TR" b="1" dirty="0">
                <a:latin typeface="Calibri" pitchFamily="34" charset="0"/>
              </a:rPr>
              <a:t>Kurumun ve Hemşirelik Hizmetleri Müdürlüğünün belirlediği politika, hedef, kural ve düzenlemelere uyar/uyulmasını sağlar</a:t>
            </a:r>
            <a:r>
              <a:rPr lang="tr-TR" b="1" dirty="0" smtClean="0">
                <a:latin typeface="Calibri" pitchFamily="34" charset="0"/>
              </a:rPr>
              <a:t>.</a:t>
            </a:r>
          </a:p>
          <a:p>
            <a:pPr>
              <a:buNone/>
            </a:pPr>
            <a:endParaRPr lang="tr-TR" b="1" dirty="0" smtClean="0">
              <a:latin typeface="Calibri" pitchFamily="34" charset="0"/>
            </a:endParaRPr>
          </a:p>
          <a:p>
            <a:r>
              <a:rPr lang="tr-TR" b="1" dirty="0" smtClean="0">
                <a:latin typeface="Calibri" pitchFamily="34" charset="0"/>
              </a:rPr>
              <a:t> </a:t>
            </a:r>
            <a:r>
              <a:rPr lang="tr-TR" b="1" dirty="0">
                <a:latin typeface="Calibri" pitchFamily="34" charset="0"/>
              </a:rPr>
              <a:t>Hastayı servise kabul eder, kendini, servisi ve kuralları tanıtır, sorularını cevaplandırır, isteklerini dinler ve değerlendirir, oryantasyonunu </a:t>
            </a:r>
            <a:r>
              <a:rPr lang="tr-TR" b="1" dirty="0" smtClean="0">
                <a:latin typeface="Calibri" pitchFamily="34" charset="0"/>
              </a:rPr>
              <a:t>sağlar.</a:t>
            </a:r>
          </a:p>
          <a:p>
            <a:pPr>
              <a:buNone/>
            </a:pPr>
            <a:endParaRPr lang="tr-TR" b="1" dirty="0" smtClean="0">
              <a:latin typeface="Calibri" pitchFamily="34" charset="0"/>
            </a:endParaRPr>
          </a:p>
          <a:p>
            <a:r>
              <a:rPr lang="tr-TR" b="1" dirty="0">
                <a:latin typeface="Calibri" pitchFamily="34" charset="0"/>
              </a:rPr>
              <a:t>Hasta güvenliği açısından riskli olabilecek eşyaların kontrolünü yapar, emanete alır, kaydeder ya da ailesine ulaştırır. Hastaya ait para ve özel eşyaları emanete alır, kaydeder, gerektiğinde hastaya </a:t>
            </a:r>
            <a:r>
              <a:rPr lang="tr-TR" b="1" dirty="0" smtClean="0">
                <a:latin typeface="Calibri" pitchFamily="34" charset="0"/>
              </a:rPr>
              <a:t>verir.</a:t>
            </a:r>
          </a:p>
          <a:p>
            <a:endParaRPr lang="tr-TR" dirty="0"/>
          </a:p>
        </p:txBody>
      </p:sp>
    </p:spTree>
    <p:extLst>
      <p:ext uri="{BB962C8B-B14F-4D97-AF65-F5344CB8AC3E}">
        <p14:creationId xmlns:p14="http://schemas.microsoft.com/office/powerpoint/2010/main" xmlns="" val="865170769"/>
      </p:ext>
    </p:extLst>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539552" y="764704"/>
            <a:ext cx="7467600" cy="5256584"/>
          </a:xfrm>
        </p:spPr>
        <p:txBody>
          <a:bodyPr>
            <a:normAutofit/>
          </a:bodyPr>
          <a:lstStyle/>
          <a:p>
            <a:r>
              <a:rPr lang="tr-TR" b="1" dirty="0">
                <a:latin typeface="Calibri" pitchFamily="34" charset="0"/>
              </a:rPr>
              <a:t>Hasta ailesi ve diğer sağlık </a:t>
            </a:r>
            <a:r>
              <a:rPr lang="tr-TR" b="1" dirty="0" err="1">
                <a:latin typeface="Calibri" pitchFamily="34" charset="0"/>
              </a:rPr>
              <a:t>klinisyenleri</a:t>
            </a:r>
            <a:r>
              <a:rPr lang="tr-TR" b="1" dirty="0">
                <a:latin typeface="Calibri" pitchFamily="34" charset="0"/>
              </a:rPr>
              <a:t> ile işbirliği yaparak güvenli ve </a:t>
            </a:r>
            <a:r>
              <a:rPr lang="tr-TR" b="1" dirty="0" err="1">
                <a:latin typeface="Calibri" pitchFamily="34" charset="0"/>
              </a:rPr>
              <a:t>terapötik</a:t>
            </a:r>
            <a:r>
              <a:rPr lang="tr-TR" b="1" dirty="0">
                <a:latin typeface="Calibri" pitchFamily="34" charset="0"/>
              </a:rPr>
              <a:t> bir ortam sağlar yapılandırır ve sürdürür. </a:t>
            </a:r>
            <a:endParaRPr lang="tr-TR" b="1" dirty="0" smtClean="0">
              <a:latin typeface="Calibri" pitchFamily="34" charset="0"/>
            </a:endParaRPr>
          </a:p>
          <a:p>
            <a:pPr>
              <a:buNone/>
            </a:pPr>
            <a:endParaRPr lang="tr-TR" b="1" dirty="0">
              <a:latin typeface="Calibri" pitchFamily="34" charset="0"/>
            </a:endParaRPr>
          </a:p>
          <a:p>
            <a:r>
              <a:rPr lang="tr-TR" b="1" dirty="0" smtClean="0">
                <a:latin typeface="Calibri" pitchFamily="34" charset="0"/>
              </a:rPr>
              <a:t>Alkol</a:t>
            </a:r>
            <a:r>
              <a:rPr lang="tr-TR" b="1" dirty="0">
                <a:latin typeface="Calibri" pitchFamily="34" charset="0"/>
              </a:rPr>
              <a:t>, </a:t>
            </a:r>
            <a:r>
              <a:rPr lang="tr-TR" b="1" dirty="0" err="1">
                <a:latin typeface="Calibri" pitchFamily="34" charset="0"/>
              </a:rPr>
              <a:t>psikoaktif</a:t>
            </a:r>
            <a:r>
              <a:rPr lang="tr-TR" b="1" dirty="0">
                <a:latin typeface="Calibri" pitchFamily="34" charset="0"/>
              </a:rPr>
              <a:t> madde ya da bağımlılık yapıcı diğer maddeleri bırakma isteği ya da yoksunluk yakınmaları nedeniyle hastaneye başvuran hastaların ve ailelerinin fiziksel ve </a:t>
            </a:r>
            <a:r>
              <a:rPr lang="tr-TR" b="1" dirty="0" err="1">
                <a:latin typeface="Calibri" pitchFamily="34" charset="0"/>
              </a:rPr>
              <a:t>psikososyal</a:t>
            </a:r>
            <a:r>
              <a:rPr lang="tr-TR" b="1" dirty="0">
                <a:latin typeface="Calibri" pitchFamily="34" charset="0"/>
              </a:rPr>
              <a:t> tanılamasını </a:t>
            </a:r>
            <a:r>
              <a:rPr lang="tr-TR" b="1" dirty="0" smtClean="0">
                <a:latin typeface="Calibri" pitchFamily="34" charset="0"/>
              </a:rPr>
              <a:t>yapar. </a:t>
            </a:r>
            <a:r>
              <a:rPr lang="tr-TR" b="1" dirty="0">
                <a:latin typeface="Calibri" pitchFamily="34" charset="0"/>
              </a:rPr>
              <a:t>(özellikle hastanın madde kulanım öyküsü, önceki tedavi durumu, yasal sorunlar ve diğer kayıplar, danışanın/ailenin hastalığı, durumu algılamaları, </a:t>
            </a:r>
            <a:r>
              <a:rPr lang="tr-TR" b="1" dirty="0" err="1">
                <a:latin typeface="Calibri" pitchFamily="34" charset="0"/>
              </a:rPr>
              <a:t>emosyonel</a:t>
            </a:r>
            <a:r>
              <a:rPr lang="tr-TR" b="1" dirty="0">
                <a:latin typeface="Calibri" pitchFamily="34" charset="0"/>
              </a:rPr>
              <a:t> tepkileri, baş etme davranışları, madde kullanımının aile üzerindeki etkisi hakkında veri toplar</a:t>
            </a:r>
            <a:r>
              <a:rPr lang="tr-TR" b="1" dirty="0" smtClean="0">
                <a:latin typeface="Calibri" pitchFamily="34" charset="0"/>
              </a:rPr>
              <a:t>)</a:t>
            </a:r>
            <a:endParaRPr lang="tr-TR" b="1" dirty="0">
              <a:latin typeface="Calibri" pitchFamily="34" charset="0"/>
            </a:endParaRPr>
          </a:p>
        </p:txBody>
      </p:sp>
    </p:spTree>
    <p:extLst>
      <p:ext uri="{BB962C8B-B14F-4D97-AF65-F5344CB8AC3E}">
        <p14:creationId xmlns:p14="http://schemas.microsoft.com/office/powerpoint/2010/main" xmlns="" val="1642734760"/>
      </p:ext>
    </p:extLst>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404664"/>
            <a:ext cx="7467600" cy="5760640"/>
          </a:xfrm>
        </p:spPr>
        <p:txBody>
          <a:bodyPr>
            <a:normAutofit/>
          </a:bodyPr>
          <a:lstStyle/>
          <a:p>
            <a:r>
              <a:rPr lang="tr-TR" b="1" dirty="0">
                <a:latin typeface="Calibri" pitchFamily="34" charset="0"/>
              </a:rPr>
              <a:t>Hasta ve ailesine ilişkin toplanan veriler doğrultusunda sorununu belirleyerek, hemşirelik tanısını koyar. </a:t>
            </a:r>
            <a:endParaRPr lang="tr-TR" b="1" dirty="0" smtClean="0">
              <a:latin typeface="Calibri" pitchFamily="34" charset="0"/>
            </a:endParaRPr>
          </a:p>
          <a:p>
            <a:pPr>
              <a:buNone/>
            </a:pPr>
            <a:endParaRPr lang="tr-TR" b="1" dirty="0">
              <a:latin typeface="Calibri" pitchFamily="34" charset="0"/>
            </a:endParaRPr>
          </a:p>
          <a:p>
            <a:r>
              <a:rPr lang="tr-TR" b="1" dirty="0" smtClean="0">
                <a:latin typeface="Calibri" pitchFamily="34" charset="0"/>
              </a:rPr>
              <a:t>Hemşirelik </a:t>
            </a:r>
            <a:r>
              <a:rPr lang="tr-TR" b="1" dirty="0">
                <a:latin typeface="Calibri" pitchFamily="34" charset="0"/>
              </a:rPr>
              <a:t>tanılarına ilişkin hasta/ailesine yönelik bakım girişimlerini planlar ve uygular (bağımlılığı açıklama, inkar üzerinde çalışma, etkin baş etme stratejilerini geliştirme, </a:t>
            </a:r>
            <a:r>
              <a:rPr lang="tr-TR" b="1" dirty="0" err="1">
                <a:latin typeface="Calibri" pitchFamily="34" charset="0"/>
              </a:rPr>
              <a:t>anksiyete</a:t>
            </a:r>
            <a:r>
              <a:rPr lang="tr-TR" b="1" dirty="0">
                <a:latin typeface="Calibri" pitchFamily="34" charset="0"/>
              </a:rPr>
              <a:t> yönetimi, destek sistemlerini harekete geçirme, duyguların ifade edilmesini kolaylaştırma, danışmanlık ve eğitim, rol modeli olma, psikoterapi, hasta takibi, </a:t>
            </a:r>
            <a:r>
              <a:rPr lang="tr-TR" b="1" dirty="0" err="1">
                <a:latin typeface="Calibri" pitchFamily="34" charset="0"/>
              </a:rPr>
              <a:t>psikofarmakolojik</a:t>
            </a:r>
            <a:r>
              <a:rPr lang="tr-TR" b="1" dirty="0">
                <a:latin typeface="Calibri" pitchFamily="34" charset="0"/>
              </a:rPr>
              <a:t> ilaçların etki ve yan etkilerini değerlendirme, psikiyatristle işbirliği, eğitim ve araştırma), bakımın etkinliğini değerlendirir. </a:t>
            </a:r>
          </a:p>
        </p:txBody>
      </p:sp>
    </p:spTree>
    <p:extLst>
      <p:ext uri="{BB962C8B-B14F-4D97-AF65-F5344CB8AC3E}">
        <p14:creationId xmlns:p14="http://schemas.microsoft.com/office/powerpoint/2010/main" xmlns="" val="2532078159"/>
      </p:ext>
    </p:extLst>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260648"/>
            <a:ext cx="7467600" cy="6213304"/>
          </a:xfrm>
        </p:spPr>
        <p:txBody>
          <a:bodyPr>
            <a:normAutofit/>
          </a:bodyPr>
          <a:lstStyle/>
          <a:p>
            <a:r>
              <a:rPr lang="tr-TR" b="1" dirty="0" err="1">
                <a:latin typeface="Calibri" pitchFamily="34" charset="0"/>
              </a:rPr>
              <a:t>Detoks</a:t>
            </a:r>
            <a:r>
              <a:rPr lang="tr-TR" b="1" dirty="0">
                <a:latin typeface="Calibri" pitchFamily="34" charset="0"/>
              </a:rPr>
              <a:t> tedavi sürecinde yoksunluk belirtileri açısından hastayı gözlemler, bilinç takibi yapar, sık yaşam bulgularını, yönelimini değerlendirir, tremor, terleme, </a:t>
            </a:r>
            <a:r>
              <a:rPr lang="tr-TR" b="1" dirty="0" err="1">
                <a:latin typeface="Calibri" pitchFamily="34" charset="0"/>
              </a:rPr>
              <a:t>halusinasyon</a:t>
            </a:r>
            <a:r>
              <a:rPr lang="tr-TR" b="1" dirty="0">
                <a:latin typeface="Calibri" pitchFamily="34" charset="0"/>
              </a:rPr>
              <a:t>, ajitasyon, hezeyan, </a:t>
            </a:r>
            <a:r>
              <a:rPr lang="tr-TR" b="1" dirty="0" err="1">
                <a:latin typeface="Calibri" pitchFamily="34" charset="0"/>
              </a:rPr>
              <a:t>konvulsüyon</a:t>
            </a:r>
            <a:r>
              <a:rPr lang="tr-TR" b="1" dirty="0">
                <a:latin typeface="Calibri" pitchFamily="34" charset="0"/>
              </a:rPr>
              <a:t> varlığını takip eder, yoksunluk belirtilerinin şiddetini değerlendirir, </a:t>
            </a:r>
            <a:r>
              <a:rPr lang="tr-TR" b="1" dirty="0" smtClean="0">
                <a:latin typeface="Calibri" pitchFamily="34" charset="0"/>
              </a:rPr>
              <a:t>kaydeder.</a:t>
            </a:r>
          </a:p>
          <a:p>
            <a:pPr>
              <a:buNone/>
            </a:pPr>
            <a:endParaRPr lang="tr-TR" b="1" dirty="0" smtClean="0">
              <a:latin typeface="Calibri" pitchFamily="34" charset="0"/>
            </a:endParaRPr>
          </a:p>
          <a:p>
            <a:r>
              <a:rPr lang="tr-TR" b="1" dirty="0" smtClean="0">
                <a:latin typeface="Calibri" pitchFamily="34" charset="0"/>
              </a:rPr>
              <a:t>Fiziksel </a:t>
            </a:r>
            <a:r>
              <a:rPr lang="tr-TR" b="1" dirty="0">
                <a:latin typeface="Calibri" pitchFamily="34" charset="0"/>
              </a:rPr>
              <a:t>yoksunluk belirtilerini gidermek amacıyla gerekli girişimleri planlar ve uygular, destekleyici bakım sağlar, yoksunluk belirtilerine ilişkin tedavi ekibini bilgilendirir. </a:t>
            </a:r>
            <a:endParaRPr lang="tr-TR" b="1" dirty="0" smtClean="0">
              <a:latin typeface="Calibri" pitchFamily="34" charset="0"/>
            </a:endParaRPr>
          </a:p>
          <a:p>
            <a:pPr>
              <a:buNone/>
            </a:pPr>
            <a:endParaRPr lang="tr-TR" b="1" dirty="0">
              <a:latin typeface="Calibri" pitchFamily="34" charset="0"/>
            </a:endParaRPr>
          </a:p>
          <a:p>
            <a:r>
              <a:rPr lang="tr-TR" b="1" dirty="0" smtClean="0">
                <a:latin typeface="Calibri" pitchFamily="34" charset="0"/>
              </a:rPr>
              <a:t>Hastaların </a:t>
            </a:r>
            <a:r>
              <a:rPr lang="tr-TR" b="1" dirty="0">
                <a:latin typeface="Calibri" pitchFamily="34" charset="0"/>
              </a:rPr>
              <a:t>öz bakımını yapması için teşvik eder, destekler, gerektiğinde </a:t>
            </a:r>
            <a:r>
              <a:rPr lang="tr-TR" b="1" dirty="0" smtClean="0">
                <a:latin typeface="Calibri" pitchFamily="34" charset="0"/>
              </a:rPr>
              <a:t>yapar.</a:t>
            </a:r>
            <a:endParaRPr lang="tr-TR" b="1" dirty="0">
              <a:latin typeface="Calibri" pitchFamily="34" charset="0"/>
            </a:endParaRPr>
          </a:p>
        </p:txBody>
      </p:sp>
    </p:spTree>
    <p:extLst>
      <p:ext uri="{BB962C8B-B14F-4D97-AF65-F5344CB8AC3E}">
        <p14:creationId xmlns:p14="http://schemas.microsoft.com/office/powerpoint/2010/main" xmlns="" val="1889627699"/>
      </p:ext>
    </p:extLst>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7467600" cy="714356"/>
          </a:xfrm>
        </p:spPr>
        <p:txBody>
          <a:bodyPr/>
          <a:lstStyle/>
          <a:p>
            <a:r>
              <a:rPr lang="tr-TR" b="1" dirty="0" smtClean="0">
                <a:solidFill>
                  <a:schemeClr val="accent1">
                    <a:lumMod val="50000"/>
                  </a:schemeClr>
                </a:solidFill>
                <a:latin typeface="Calibri" pitchFamily="34" charset="0"/>
              </a:rPr>
              <a:t>İÇERİK</a:t>
            </a:r>
            <a:endParaRPr lang="tr-TR" b="1" dirty="0">
              <a:solidFill>
                <a:schemeClr val="accent1">
                  <a:lumMod val="50000"/>
                </a:schemeClr>
              </a:solidFill>
              <a:latin typeface="Calibri" pitchFamily="34" charset="0"/>
            </a:endParaRPr>
          </a:p>
        </p:txBody>
      </p:sp>
      <p:sp>
        <p:nvSpPr>
          <p:cNvPr id="3" name="2 İçerik Yer Tutucusu"/>
          <p:cNvSpPr>
            <a:spLocks noGrp="1"/>
          </p:cNvSpPr>
          <p:nvPr>
            <p:ph sz="quarter" idx="1"/>
          </p:nvPr>
        </p:nvSpPr>
        <p:spPr>
          <a:xfrm>
            <a:off x="457200" y="857232"/>
            <a:ext cx="7467600" cy="5616720"/>
          </a:xfrm>
        </p:spPr>
        <p:txBody>
          <a:bodyPr>
            <a:normAutofit fontScale="70000" lnSpcReduction="20000"/>
          </a:bodyPr>
          <a:lstStyle/>
          <a:p>
            <a:r>
              <a:rPr lang="tr-TR" sz="2800" b="1" dirty="0" smtClean="0">
                <a:latin typeface="Calibri" pitchFamily="34" charset="0"/>
              </a:rPr>
              <a:t>DSM-V’E GÖRE MADDE KULLANIMI VE BAĞIMLILIK BOZUKLUKLARI</a:t>
            </a:r>
          </a:p>
          <a:p>
            <a:r>
              <a:rPr lang="tr-TR" sz="2800" b="1" dirty="0" smtClean="0">
                <a:latin typeface="Calibri" pitchFamily="34" charset="0"/>
              </a:rPr>
              <a:t>SINIFLAMA </a:t>
            </a:r>
          </a:p>
          <a:p>
            <a:r>
              <a:rPr lang="tr-TR" sz="2800" b="1" dirty="0" smtClean="0">
                <a:latin typeface="Calibri" pitchFamily="34" charset="0"/>
              </a:rPr>
              <a:t>BAĞIMLILIĞIN ÖLÇÜTLERİ</a:t>
            </a:r>
          </a:p>
          <a:p>
            <a:r>
              <a:rPr lang="tr-TR" sz="2800" b="1" dirty="0" smtClean="0">
                <a:latin typeface="Calibri" pitchFamily="34" charset="0"/>
              </a:rPr>
              <a:t>BEYİN VE MADDE BAĞIMLILIĞI</a:t>
            </a:r>
          </a:p>
          <a:p>
            <a:r>
              <a:rPr lang="tr-TR" sz="2800" b="1" dirty="0" smtClean="0">
                <a:latin typeface="Calibri" pitchFamily="34" charset="0"/>
              </a:rPr>
              <a:t>KİŞİ NE KADAR SÜREDE BAĞIMLI OLUR?</a:t>
            </a:r>
          </a:p>
          <a:p>
            <a:r>
              <a:rPr lang="tr-TR" sz="2800" b="1" dirty="0" smtClean="0">
                <a:latin typeface="Calibri" pitchFamily="34" charset="0"/>
              </a:rPr>
              <a:t>BAĞIMLILIK TAMAMEN İYİLEŞİR Mİ?</a:t>
            </a:r>
          </a:p>
          <a:p>
            <a:r>
              <a:rPr lang="tr-TR" sz="2800" b="1" dirty="0" smtClean="0">
                <a:latin typeface="Calibri" pitchFamily="34" charset="0"/>
              </a:rPr>
              <a:t>ALKOL/MADDE BAĞIMLILIĞI HEMŞİRELİĞİNDE GÖREV VE SORUMLULUKLAR</a:t>
            </a:r>
          </a:p>
          <a:p>
            <a:r>
              <a:rPr lang="tr-TR" sz="2800" b="1" dirty="0" smtClean="0">
                <a:latin typeface="Calibri" pitchFamily="34" charset="0"/>
              </a:rPr>
              <a:t>HASTA KABULÜ</a:t>
            </a:r>
          </a:p>
          <a:p>
            <a:r>
              <a:rPr lang="tr-TR" sz="2800" b="1" dirty="0" smtClean="0">
                <a:latin typeface="Calibri" pitchFamily="34" charset="0"/>
              </a:rPr>
              <a:t>BAĞIMLILIKTA HASTANIN DEĞERLENDİRME SÜRECİ</a:t>
            </a:r>
          </a:p>
          <a:p>
            <a:r>
              <a:rPr lang="tr-TR" sz="2800" b="1" dirty="0" smtClean="0">
                <a:latin typeface="Calibri" pitchFamily="34" charset="0"/>
              </a:rPr>
              <a:t>KULLANILAN ALKOL/MADDE İLE İLİŞKİLİ DEĞERLENDİRME</a:t>
            </a:r>
          </a:p>
          <a:p>
            <a:r>
              <a:rPr lang="tr-TR" sz="2800" b="1" dirty="0" smtClean="0">
                <a:latin typeface="Calibri" pitchFamily="34" charset="0"/>
              </a:rPr>
              <a:t>FİZİKSEL DEĞERLENDİRME</a:t>
            </a:r>
          </a:p>
          <a:p>
            <a:r>
              <a:rPr lang="tr-TR" sz="2800" b="1" dirty="0" smtClean="0">
                <a:latin typeface="Calibri" pitchFamily="34" charset="0"/>
              </a:rPr>
              <a:t>RUHSAL DEĞERLENDİRME</a:t>
            </a:r>
          </a:p>
          <a:p>
            <a:r>
              <a:rPr lang="tr-TR" sz="2800" b="1" dirty="0" smtClean="0">
                <a:latin typeface="Calibri" pitchFamily="34" charset="0"/>
              </a:rPr>
              <a:t>SOSYAL DEĞERLENDİRME</a:t>
            </a:r>
          </a:p>
          <a:p>
            <a:r>
              <a:rPr lang="tr-TR" sz="2800" b="1" dirty="0" smtClean="0">
                <a:latin typeface="Calibri" pitchFamily="34" charset="0"/>
              </a:rPr>
              <a:t>HEMŞİRELİK TANILARI</a:t>
            </a:r>
          </a:p>
          <a:p>
            <a:r>
              <a:rPr lang="tr-TR" sz="2800" b="1" dirty="0" smtClean="0">
                <a:latin typeface="Calibri" pitchFamily="34" charset="0"/>
              </a:rPr>
              <a:t>VAKA SUNUMU</a:t>
            </a:r>
          </a:p>
          <a:p>
            <a:endParaRPr lang="tr-TR" b="1" dirty="0" smtClean="0">
              <a:solidFill>
                <a:schemeClr val="accent1">
                  <a:lumMod val="75000"/>
                </a:schemeClr>
              </a:solidFill>
              <a:latin typeface="Calibri" pitchFamily="34" charset="0"/>
            </a:endParaRPr>
          </a:p>
          <a:p>
            <a:endParaRPr lang="tr-TR" b="1" dirty="0" smtClean="0">
              <a:solidFill>
                <a:schemeClr val="accent1">
                  <a:lumMod val="75000"/>
                </a:schemeClr>
              </a:solidFill>
              <a:latin typeface="Calibri" pitchFamily="34" charset="0"/>
            </a:endParaRPr>
          </a:p>
          <a:p>
            <a:endParaRPr lang="tr-TR" b="1" dirty="0" smtClean="0">
              <a:solidFill>
                <a:schemeClr val="accent1">
                  <a:lumMod val="75000"/>
                </a:schemeClr>
              </a:solidFill>
              <a:latin typeface="Calibri" pitchFamily="34" charset="0"/>
            </a:endParaRPr>
          </a:p>
          <a:p>
            <a:endParaRPr lang="tr-TR" b="1" dirty="0" smtClean="0">
              <a:solidFill>
                <a:schemeClr val="accent1">
                  <a:lumMod val="75000"/>
                </a:schemeClr>
              </a:solidFill>
              <a:latin typeface="Calibri" pitchFamily="34" charset="0"/>
            </a:endParaRPr>
          </a:p>
          <a:p>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332656"/>
            <a:ext cx="7467600" cy="6141296"/>
          </a:xfrm>
        </p:spPr>
        <p:txBody>
          <a:bodyPr>
            <a:normAutofit/>
          </a:bodyPr>
          <a:lstStyle/>
          <a:p>
            <a:r>
              <a:rPr lang="tr-TR" b="1" dirty="0">
                <a:latin typeface="Calibri" pitchFamily="34" charset="0"/>
              </a:rPr>
              <a:t>Hastanın ihtiyacı olan uygun </a:t>
            </a:r>
            <a:r>
              <a:rPr lang="tr-TR" b="1" dirty="0" err="1">
                <a:latin typeface="Calibri" pitchFamily="34" charset="0"/>
              </a:rPr>
              <a:t>hidrasyonu</a:t>
            </a:r>
            <a:r>
              <a:rPr lang="tr-TR" b="1" dirty="0">
                <a:latin typeface="Calibri" pitchFamily="34" charset="0"/>
              </a:rPr>
              <a:t> sağlamak için, sıvı alabilmesine bağlı olarak oral ya da </a:t>
            </a:r>
            <a:r>
              <a:rPr lang="tr-TR" b="1" dirty="0" err="1">
                <a:latin typeface="Calibri" pitchFamily="34" charset="0"/>
              </a:rPr>
              <a:t>intravenöz</a:t>
            </a:r>
            <a:r>
              <a:rPr lang="tr-TR" b="1" dirty="0">
                <a:latin typeface="Calibri" pitchFamily="34" charset="0"/>
              </a:rPr>
              <a:t> sıvı alımı konusunda destek sağlar. </a:t>
            </a:r>
            <a:endParaRPr lang="tr-TR" b="1" dirty="0" smtClean="0">
              <a:latin typeface="Calibri" pitchFamily="34" charset="0"/>
            </a:endParaRPr>
          </a:p>
          <a:p>
            <a:pPr>
              <a:buNone/>
            </a:pPr>
            <a:endParaRPr lang="tr-TR" b="1" dirty="0" smtClean="0">
              <a:latin typeface="Calibri" pitchFamily="34" charset="0"/>
            </a:endParaRPr>
          </a:p>
          <a:p>
            <a:r>
              <a:rPr lang="tr-TR" b="1" dirty="0" smtClean="0">
                <a:latin typeface="Calibri" pitchFamily="34" charset="0"/>
              </a:rPr>
              <a:t> </a:t>
            </a:r>
            <a:r>
              <a:rPr lang="tr-TR" b="1" dirty="0">
                <a:latin typeface="Calibri" pitchFamily="34" charset="0"/>
              </a:rPr>
              <a:t>Hastanın yoksunluk belirtilerine, vitamin ve mineral kaybına ya da genel tıbbi durumuna yönelik planlanan tedaviyi uygular. </a:t>
            </a:r>
            <a:endParaRPr lang="tr-TR" b="1" dirty="0" smtClean="0">
              <a:latin typeface="Calibri" pitchFamily="34" charset="0"/>
            </a:endParaRPr>
          </a:p>
          <a:p>
            <a:pPr>
              <a:buNone/>
            </a:pPr>
            <a:endParaRPr lang="tr-TR" b="1" dirty="0" smtClean="0">
              <a:latin typeface="Calibri" pitchFamily="34" charset="0"/>
            </a:endParaRPr>
          </a:p>
          <a:p>
            <a:r>
              <a:rPr lang="tr-TR" b="1" dirty="0" smtClean="0">
                <a:latin typeface="Calibri" pitchFamily="34" charset="0"/>
              </a:rPr>
              <a:t> </a:t>
            </a:r>
            <a:r>
              <a:rPr lang="tr-TR" b="1" dirty="0">
                <a:latin typeface="Calibri" pitchFamily="34" charset="0"/>
              </a:rPr>
              <a:t>Hastaların bireysel </a:t>
            </a:r>
            <a:r>
              <a:rPr lang="tr-TR" b="1" dirty="0" smtClean="0">
                <a:latin typeface="Calibri" pitchFamily="34" charset="0"/>
              </a:rPr>
              <a:t>gelişimini </a:t>
            </a:r>
            <a:r>
              <a:rPr lang="tr-TR" b="1" dirty="0">
                <a:latin typeface="Calibri" pitchFamily="34" charset="0"/>
              </a:rPr>
              <a:t>ve sosyalizasyonunu sağlayacak, kişisel benlik saygılarını, girişimciliğini arttıracak </a:t>
            </a:r>
            <a:r>
              <a:rPr lang="tr-TR" b="1" dirty="0" err="1">
                <a:latin typeface="Calibri" pitchFamily="34" charset="0"/>
              </a:rPr>
              <a:t>terapötik</a:t>
            </a:r>
            <a:r>
              <a:rPr lang="tr-TR" b="1" dirty="0">
                <a:latin typeface="Calibri" pitchFamily="34" charset="0"/>
              </a:rPr>
              <a:t> grup çalışmalarını (günaydın, işe yönlendirme, uğraşı, spor, sinema, kitap, gezi vb.) </a:t>
            </a:r>
            <a:r>
              <a:rPr lang="tr-TR" b="1" dirty="0" smtClean="0">
                <a:latin typeface="Calibri" pitchFamily="34" charset="0"/>
              </a:rPr>
              <a:t>düzenler , hastaların </a:t>
            </a:r>
            <a:r>
              <a:rPr lang="tr-TR" b="1" dirty="0">
                <a:latin typeface="Calibri" pitchFamily="34" charset="0"/>
              </a:rPr>
              <a:t>katılımını teşvik eder ve gözlemler. Rehabilitasyon ekibi ile işbirliği sağlar. </a:t>
            </a:r>
          </a:p>
        </p:txBody>
      </p:sp>
    </p:spTree>
    <p:extLst>
      <p:ext uri="{BB962C8B-B14F-4D97-AF65-F5344CB8AC3E}">
        <p14:creationId xmlns:p14="http://schemas.microsoft.com/office/powerpoint/2010/main" xmlns="" val="3327611165"/>
      </p:ext>
    </p:extLst>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260648"/>
            <a:ext cx="7467600" cy="6213304"/>
          </a:xfrm>
        </p:spPr>
        <p:txBody>
          <a:bodyPr>
            <a:normAutofit/>
          </a:bodyPr>
          <a:lstStyle/>
          <a:p>
            <a:r>
              <a:rPr lang="tr-TR" b="1" dirty="0">
                <a:latin typeface="Calibri" pitchFamily="34" charset="0"/>
              </a:rPr>
              <a:t>Hastalara verilen görev ve sorumlukları izler, davranışlarını gözler ve puanlamaları kaydeder. </a:t>
            </a:r>
            <a:endParaRPr lang="tr-TR" b="1" dirty="0" smtClean="0">
              <a:latin typeface="Calibri" pitchFamily="34" charset="0"/>
            </a:endParaRPr>
          </a:p>
          <a:p>
            <a:endParaRPr lang="tr-TR" b="1" dirty="0" smtClean="0">
              <a:latin typeface="Calibri" pitchFamily="34" charset="0"/>
            </a:endParaRPr>
          </a:p>
          <a:p>
            <a:r>
              <a:rPr lang="tr-TR" b="1" dirty="0" smtClean="0">
                <a:latin typeface="Calibri" pitchFamily="34" charset="0"/>
              </a:rPr>
              <a:t> </a:t>
            </a:r>
            <a:r>
              <a:rPr lang="tr-TR" b="1" dirty="0">
                <a:latin typeface="Calibri" pitchFamily="34" charset="0"/>
              </a:rPr>
              <a:t>Madde kullanımı olup olmadığını takip eder madde ölçümü tetkiklerin yapılabilmesi için idrar alır </a:t>
            </a:r>
            <a:r>
              <a:rPr lang="tr-TR" b="1" dirty="0" err="1">
                <a:latin typeface="Calibri" pitchFamily="34" charset="0"/>
              </a:rPr>
              <a:t>alkolmetre</a:t>
            </a:r>
            <a:r>
              <a:rPr lang="tr-TR" b="1" dirty="0">
                <a:latin typeface="Calibri" pitchFamily="34" charset="0"/>
              </a:rPr>
              <a:t> ölçümü yapar. </a:t>
            </a:r>
            <a:endParaRPr lang="tr-TR" b="1" dirty="0" smtClean="0">
              <a:latin typeface="Calibri" pitchFamily="34" charset="0"/>
            </a:endParaRPr>
          </a:p>
          <a:p>
            <a:endParaRPr lang="tr-TR" b="1" dirty="0" smtClean="0">
              <a:latin typeface="Calibri" pitchFamily="34" charset="0"/>
            </a:endParaRPr>
          </a:p>
          <a:p>
            <a:r>
              <a:rPr lang="tr-TR" b="1" dirty="0" smtClean="0">
                <a:latin typeface="Calibri" pitchFamily="34" charset="0"/>
              </a:rPr>
              <a:t> </a:t>
            </a:r>
            <a:r>
              <a:rPr lang="tr-TR" b="1" dirty="0">
                <a:latin typeface="Calibri" pitchFamily="34" charset="0"/>
              </a:rPr>
              <a:t>Servise madde girişini önlemeye yönelik tedbirler alır, gözlem yapar, binada aramalar yaptırır ve güvenliği sağlar. </a:t>
            </a:r>
            <a:endParaRPr lang="tr-TR" b="1" dirty="0" smtClean="0">
              <a:latin typeface="Calibri" pitchFamily="34" charset="0"/>
            </a:endParaRPr>
          </a:p>
          <a:p>
            <a:endParaRPr lang="tr-TR" b="1" dirty="0" smtClean="0">
              <a:latin typeface="Calibri" pitchFamily="34" charset="0"/>
            </a:endParaRPr>
          </a:p>
          <a:p>
            <a:r>
              <a:rPr lang="tr-TR" b="1" dirty="0" smtClean="0">
                <a:latin typeface="Calibri" pitchFamily="34" charset="0"/>
              </a:rPr>
              <a:t> </a:t>
            </a:r>
            <a:r>
              <a:rPr lang="tr-TR" b="1" dirty="0">
                <a:latin typeface="Calibri" pitchFamily="34" charset="0"/>
              </a:rPr>
              <a:t>Hastaların hastanede kalmaya bağlı (kapalı servisler için) yaşadıkları duyguları ifade etmeleri ve problemlerini çözmelerine yardımcı olur. </a:t>
            </a:r>
          </a:p>
        </p:txBody>
      </p:sp>
    </p:spTree>
    <p:extLst>
      <p:ext uri="{BB962C8B-B14F-4D97-AF65-F5344CB8AC3E}">
        <p14:creationId xmlns:p14="http://schemas.microsoft.com/office/powerpoint/2010/main" xmlns="" val="2019928767"/>
      </p:ext>
    </p:extLst>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683568" y="332656"/>
            <a:ext cx="7467600" cy="5760640"/>
          </a:xfrm>
        </p:spPr>
        <p:txBody>
          <a:bodyPr>
            <a:normAutofit/>
          </a:bodyPr>
          <a:lstStyle/>
          <a:p>
            <a:r>
              <a:rPr lang="tr-TR" b="1" dirty="0">
                <a:latin typeface="Calibri" pitchFamily="34" charset="0"/>
              </a:rPr>
              <a:t>Hastanedeki tedavi ekibi ile işbirliği içinde hasta/hasta ailesine yönelik eğitim ihtiyacını saptar, psikolojik eğitimi planlar, hastanın aktif katılımını teşvik eder, eğitimi uygular ve değerlendirir. </a:t>
            </a:r>
            <a:endParaRPr lang="tr-TR" b="1" dirty="0" smtClean="0">
              <a:latin typeface="Calibri" pitchFamily="34" charset="0"/>
            </a:endParaRPr>
          </a:p>
          <a:p>
            <a:pPr>
              <a:buNone/>
            </a:pPr>
            <a:endParaRPr lang="tr-TR" b="1" dirty="0" smtClean="0">
              <a:latin typeface="Calibri" pitchFamily="34" charset="0"/>
            </a:endParaRPr>
          </a:p>
          <a:p>
            <a:r>
              <a:rPr lang="tr-TR" b="1" dirty="0" smtClean="0">
                <a:latin typeface="Calibri" pitchFamily="34" charset="0"/>
              </a:rPr>
              <a:t> </a:t>
            </a:r>
            <a:r>
              <a:rPr lang="tr-TR" b="1" dirty="0">
                <a:latin typeface="Calibri" pitchFamily="34" charset="0"/>
              </a:rPr>
              <a:t>Hastaların ve ailelerin gereksinimlerine yönelik eğitim broşürleri/kitapçıklar hazırlar, ihtiyaç halinde revize eder. </a:t>
            </a:r>
            <a:endParaRPr lang="tr-TR" b="1" dirty="0" smtClean="0">
              <a:latin typeface="Calibri" pitchFamily="34" charset="0"/>
            </a:endParaRPr>
          </a:p>
          <a:p>
            <a:pPr>
              <a:buNone/>
            </a:pPr>
            <a:endParaRPr lang="tr-TR" b="1" dirty="0" smtClean="0">
              <a:latin typeface="Calibri" pitchFamily="34" charset="0"/>
            </a:endParaRPr>
          </a:p>
          <a:p>
            <a:r>
              <a:rPr lang="tr-TR" b="1" dirty="0" smtClean="0">
                <a:latin typeface="Calibri" pitchFamily="34" charset="0"/>
              </a:rPr>
              <a:t> </a:t>
            </a:r>
            <a:r>
              <a:rPr lang="tr-TR" b="1" dirty="0">
                <a:latin typeface="Calibri" pitchFamily="34" charset="0"/>
              </a:rPr>
              <a:t>Hasta ile ailesi </a:t>
            </a:r>
            <a:r>
              <a:rPr lang="tr-TR" b="1" dirty="0" smtClean="0">
                <a:latin typeface="Calibri" pitchFamily="34" charset="0"/>
              </a:rPr>
              <a:t>arasında </a:t>
            </a:r>
            <a:r>
              <a:rPr lang="tr-TR" b="1" dirty="0">
                <a:latin typeface="Calibri" pitchFamily="34" charset="0"/>
              </a:rPr>
              <a:t>iletişim problemlerinin ve çatışmalarının çözümlenmesinde yardımcı olur, etkin kişiler arası iletişimi ve </a:t>
            </a:r>
            <a:r>
              <a:rPr lang="tr-TR" b="1" dirty="0" err="1">
                <a:latin typeface="Calibri" pitchFamily="34" charset="0"/>
              </a:rPr>
              <a:t>terapötik</a:t>
            </a:r>
            <a:r>
              <a:rPr lang="tr-TR" b="1" dirty="0">
                <a:latin typeface="Calibri" pitchFamily="34" charset="0"/>
              </a:rPr>
              <a:t> ilişkiyi geliştirici girişimler planlar ve uygular.</a:t>
            </a:r>
          </a:p>
        </p:txBody>
      </p:sp>
    </p:spTree>
    <p:extLst>
      <p:ext uri="{BB962C8B-B14F-4D97-AF65-F5344CB8AC3E}">
        <p14:creationId xmlns:p14="http://schemas.microsoft.com/office/powerpoint/2010/main" xmlns="" val="1218094730"/>
      </p:ext>
    </p:extLst>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683568" y="1052736"/>
            <a:ext cx="7467600" cy="4608512"/>
          </a:xfrm>
        </p:spPr>
        <p:txBody>
          <a:bodyPr>
            <a:normAutofit/>
          </a:bodyPr>
          <a:lstStyle/>
          <a:p>
            <a:r>
              <a:rPr lang="tr-TR" b="1" dirty="0">
                <a:latin typeface="Calibri" pitchFamily="34" charset="0"/>
              </a:rPr>
              <a:t>Gerekli durumlarda yasal sorunu olan hasta/danışanların ilgili mercilere iletilmek üzere tedavi sürecindeki durumlarını gözlemleyerek gözlem raporları kayıtlarını tutar. Gerekli durumlarda denetimde serbestlik yasası gereğince gözlem yapılan hasta/danışanların bağımlılık davranışı gözlemlerini yaparak raporlarını tutar</a:t>
            </a:r>
            <a:r>
              <a:rPr lang="tr-TR" b="1" dirty="0" smtClean="0">
                <a:latin typeface="Calibri" pitchFamily="34" charset="0"/>
              </a:rPr>
              <a:t>.</a:t>
            </a:r>
          </a:p>
          <a:p>
            <a:pPr>
              <a:buNone/>
            </a:pPr>
            <a:endParaRPr lang="tr-TR" b="1" dirty="0" smtClean="0">
              <a:latin typeface="Calibri" pitchFamily="34" charset="0"/>
            </a:endParaRPr>
          </a:p>
          <a:p>
            <a:r>
              <a:rPr lang="tr-TR" b="1" dirty="0" smtClean="0">
                <a:latin typeface="Calibri" pitchFamily="34" charset="0"/>
              </a:rPr>
              <a:t>Taburculuk </a:t>
            </a:r>
            <a:r>
              <a:rPr lang="tr-TR" b="1" dirty="0">
                <a:latin typeface="Calibri" pitchFamily="34" charset="0"/>
              </a:rPr>
              <a:t>öncesi ya da sonrasında </a:t>
            </a:r>
            <a:r>
              <a:rPr lang="tr-TR" b="1" dirty="0" err="1">
                <a:latin typeface="Calibri" pitchFamily="34" charset="0"/>
              </a:rPr>
              <a:t>nükslerin</a:t>
            </a:r>
            <a:r>
              <a:rPr lang="tr-TR" b="1" dirty="0">
                <a:latin typeface="Calibri" pitchFamily="34" charset="0"/>
              </a:rPr>
              <a:t> önlenmesinde bireysel ya da grup danışmanlığı ve </a:t>
            </a:r>
            <a:r>
              <a:rPr lang="tr-TR" b="1" dirty="0" err="1">
                <a:latin typeface="Calibri" pitchFamily="34" charset="0"/>
              </a:rPr>
              <a:t>psikoeğitim</a:t>
            </a:r>
            <a:r>
              <a:rPr lang="tr-TR" b="1" dirty="0">
                <a:latin typeface="Calibri" pitchFamily="34" charset="0"/>
              </a:rPr>
              <a:t> grupları yapar.</a:t>
            </a:r>
          </a:p>
        </p:txBody>
      </p:sp>
    </p:spTree>
    <p:extLst>
      <p:ext uri="{BB962C8B-B14F-4D97-AF65-F5344CB8AC3E}">
        <p14:creationId xmlns:p14="http://schemas.microsoft.com/office/powerpoint/2010/main" xmlns="" val="2598490256"/>
      </p:ext>
    </p:extLst>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755576" y="1052736"/>
            <a:ext cx="7467600" cy="4248472"/>
          </a:xfrm>
        </p:spPr>
        <p:txBody>
          <a:bodyPr>
            <a:normAutofit/>
          </a:bodyPr>
          <a:lstStyle/>
          <a:p>
            <a:r>
              <a:rPr lang="tr-TR" b="1" dirty="0">
                <a:latin typeface="Calibri" pitchFamily="34" charset="0"/>
              </a:rPr>
              <a:t>Hastaların adsız alkolik (AA), adsız narkotik (NA) </a:t>
            </a:r>
            <a:r>
              <a:rPr lang="tr-TR" b="1" dirty="0" smtClean="0">
                <a:latin typeface="Calibri" pitchFamily="34" charset="0"/>
              </a:rPr>
              <a:t>gibi yardım </a:t>
            </a:r>
            <a:r>
              <a:rPr lang="tr-TR" b="1" dirty="0">
                <a:latin typeface="Calibri" pitchFamily="34" charset="0"/>
              </a:rPr>
              <a:t>gruplarına katılımını sağlar. </a:t>
            </a:r>
            <a:endParaRPr lang="tr-TR" b="1" dirty="0" smtClean="0">
              <a:latin typeface="Calibri" pitchFamily="34" charset="0"/>
            </a:endParaRPr>
          </a:p>
          <a:p>
            <a:pPr>
              <a:buNone/>
            </a:pPr>
            <a:endParaRPr lang="tr-TR" b="1" dirty="0" smtClean="0">
              <a:latin typeface="Calibri" pitchFamily="34" charset="0"/>
            </a:endParaRPr>
          </a:p>
          <a:p>
            <a:r>
              <a:rPr lang="tr-TR" b="1" dirty="0" smtClean="0">
                <a:latin typeface="Calibri" pitchFamily="34" charset="0"/>
              </a:rPr>
              <a:t> </a:t>
            </a:r>
            <a:r>
              <a:rPr lang="tr-TR" b="1" dirty="0">
                <a:latin typeface="Calibri" pitchFamily="34" charset="0"/>
              </a:rPr>
              <a:t>Mesleki gelişmeleri takip eder, sürekli eğitimi felsefe edinerek kurum içi ve kurum dışı bilimsel toplantılara, kongrelere, hizmet içi eğitimlere katılarak mesleki gelişiminin devamlılığını sağlar. </a:t>
            </a:r>
            <a:endParaRPr lang="tr-TR" b="1" dirty="0" smtClean="0">
              <a:latin typeface="Calibri" pitchFamily="34" charset="0"/>
            </a:endParaRPr>
          </a:p>
          <a:p>
            <a:pPr>
              <a:buNone/>
            </a:pPr>
            <a:endParaRPr lang="tr-TR" b="1" dirty="0" smtClean="0">
              <a:latin typeface="Calibri" pitchFamily="34" charset="0"/>
            </a:endParaRPr>
          </a:p>
          <a:p>
            <a:r>
              <a:rPr lang="tr-TR" b="1" dirty="0" smtClean="0">
                <a:latin typeface="Calibri" pitchFamily="34" charset="0"/>
              </a:rPr>
              <a:t> </a:t>
            </a:r>
            <a:r>
              <a:rPr lang="tr-TR" b="1" dirty="0">
                <a:latin typeface="Calibri" pitchFamily="34" charset="0"/>
              </a:rPr>
              <a:t>Bağımlılık Hemşireliği ile ilgili yerli ve yabancı yayın ve kitapların takibini yapar, kütüphanesini oluşturur. </a:t>
            </a:r>
          </a:p>
        </p:txBody>
      </p:sp>
    </p:spTree>
    <p:extLst>
      <p:ext uri="{BB962C8B-B14F-4D97-AF65-F5344CB8AC3E}">
        <p14:creationId xmlns:p14="http://schemas.microsoft.com/office/powerpoint/2010/main" xmlns="" val="1335394141"/>
      </p:ext>
    </p:extLst>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539552" y="548680"/>
            <a:ext cx="7467600" cy="5688632"/>
          </a:xfrm>
        </p:spPr>
        <p:txBody>
          <a:bodyPr>
            <a:normAutofit/>
          </a:bodyPr>
          <a:lstStyle/>
          <a:p>
            <a:r>
              <a:rPr lang="tr-TR" b="1" dirty="0">
                <a:latin typeface="Calibri" pitchFamily="34" charset="0"/>
              </a:rPr>
              <a:t>Sağlık hizmeti veren personelin bağımlılık alanında eğitimini/gelişimlerini sağlayacak programları planlar, organize eder ve değerlendirir. </a:t>
            </a:r>
            <a:endParaRPr lang="tr-TR" b="1" dirty="0" smtClean="0">
              <a:latin typeface="Calibri" pitchFamily="34" charset="0"/>
            </a:endParaRPr>
          </a:p>
          <a:p>
            <a:pPr>
              <a:buNone/>
            </a:pPr>
            <a:endParaRPr lang="tr-TR" b="1" dirty="0" smtClean="0">
              <a:latin typeface="Calibri" pitchFamily="34" charset="0"/>
            </a:endParaRPr>
          </a:p>
          <a:p>
            <a:r>
              <a:rPr lang="tr-TR" b="1" dirty="0" smtClean="0">
                <a:latin typeface="Calibri" pitchFamily="34" charset="0"/>
              </a:rPr>
              <a:t> </a:t>
            </a:r>
            <a:r>
              <a:rPr lang="tr-TR" b="1" dirty="0">
                <a:latin typeface="Calibri" pitchFamily="34" charset="0"/>
              </a:rPr>
              <a:t>Toplumu bilgilendirme aktivitelerinde rol alır, ruhsal sağlığını koruma ve geliştirme konusunda eğitim ve danışmanlık hizmeti verir. </a:t>
            </a:r>
            <a:endParaRPr lang="tr-TR" b="1" dirty="0" smtClean="0">
              <a:latin typeface="Calibri" pitchFamily="34" charset="0"/>
            </a:endParaRPr>
          </a:p>
          <a:p>
            <a:pPr>
              <a:buNone/>
            </a:pPr>
            <a:endParaRPr lang="tr-TR" b="1" dirty="0" smtClean="0">
              <a:latin typeface="Calibri" pitchFamily="34" charset="0"/>
            </a:endParaRPr>
          </a:p>
          <a:p>
            <a:r>
              <a:rPr lang="tr-TR" b="1" dirty="0" smtClean="0">
                <a:latin typeface="Calibri" pitchFamily="34" charset="0"/>
              </a:rPr>
              <a:t> </a:t>
            </a:r>
            <a:r>
              <a:rPr lang="tr-TR" b="1" dirty="0">
                <a:latin typeface="Calibri" pitchFamily="34" charset="0"/>
              </a:rPr>
              <a:t>Alanında bilimsel araştırmalar yapar, kurum içinde ve kurum dışında bunları sunar, sonuçların uygulamaya geçirilmesine rehberlik </a:t>
            </a:r>
            <a:r>
              <a:rPr lang="tr-TR" b="1" dirty="0" smtClean="0">
                <a:latin typeface="Calibri" pitchFamily="34" charset="0"/>
              </a:rPr>
              <a:t>eder.</a:t>
            </a:r>
            <a:endParaRPr lang="tr-TR" b="1" dirty="0">
              <a:latin typeface="Calibri" pitchFamily="34" charset="0"/>
            </a:endParaRPr>
          </a:p>
        </p:txBody>
      </p:sp>
    </p:spTree>
    <p:extLst>
      <p:ext uri="{BB962C8B-B14F-4D97-AF65-F5344CB8AC3E}">
        <p14:creationId xmlns:p14="http://schemas.microsoft.com/office/powerpoint/2010/main" xmlns="" val="339112737"/>
      </p:ext>
    </p:extLst>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611560" y="476672"/>
            <a:ext cx="7467600" cy="5472608"/>
          </a:xfrm>
        </p:spPr>
        <p:txBody>
          <a:bodyPr>
            <a:noAutofit/>
          </a:bodyPr>
          <a:lstStyle/>
          <a:p>
            <a:r>
              <a:rPr lang="tr-TR" b="1" dirty="0">
                <a:latin typeface="Calibri" pitchFamily="34" charset="0"/>
              </a:rPr>
              <a:t>Bilimsel hemşirelik literatürüne katkıda </a:t>
            </a:r>
            <a:r>
              <a:rPr lang="tr-TR" b="1" dirty="0" smtClean="0">
                <a:latin typeface="Calibri" pitchFamily="34" charset="0"/>
              </a:rPr>
              <a:t>bulunur.</a:t>
            </a:r>
          </a:p>
          <a:p>
            <a:pPr>
              <a:buNone/>
            </a:pPr>
            <a:endParaRPr lang="tr-TR" b="1" dirty="0" smtClean="0">
              <a:latin typeface="Calibri" pitchFamily="34" charset="0"/>
            </a:endParaRPr>
          </a:p>
          <a:p>
            <a:r>
              <a:rPr lang="tr-TR" b="1" dirty="0" smtClean="0">
                <a:latin typeface="Calibri" pitchFamily="34" charset="0"/>
              </a:rPr>
              <a:t>Öğrenci hemşirelerin eğitim </a:t>
            </a:r>
            <a:r>
              <a:rPr lang="tr-TR" b="1" dirty="0">
                <a:latin typeface="Calibri" pitchFamily="34" charset="0"/>
              </a:rPr>
              <a:t>ve deneyimlerine katkıda bulunur. </a:t>
            </a:r>
            <a:endParaRPr lang="tr-TR" b="1" dirty="0" smtClean="0">
              <a:latin typeface="Calibri" pitchFamily="34" charset="0"/>
            </a:endParaRPr>
          </a:p>
          <a:p>
            <a:pPr>
              <a:buNone/>
            </a:pPr>
            <a:endParaRPr lang="tr-TR" b="1" dirty="0" smtClean="0">
              <a:latin typeface="Calibri" pitchFamily="34" charset="0"/>
            </a:endParaRPr>
          </a:p>
          <a:p>
            <a:r>
              <a:rPr lang="tr-TR" b="1" dirty="0" smtClean="0">
                <a:latin typeface="Calibri" pitchFamily="34" charset="0"/>
              </a:rPr>
              <a:t> </a:t>
            </a:r>
            <a:r>
              <a:rPr lang="tr-TR" b="1" dirty="0">
                <a:latin typeface="Calibri" pitchFamily="34" charset="0"/>
              </a:rPr>
              <a:t>Tüm uygulamalarını hasta hakları, yasalar, etik kurallar, uluslar arası belirlenmiş bakım standartları ve meslek ahlakı doğrultusunda yerine getirir ve sonuçlarını bunlara dayalı olarak değerlendirir.</a:t>
            </a:r>
          </a:p>
        </p:txBody>
      </p:sp>
    </p:spTree>
    <p:extLst>
      <p:ext uri="{BB962C8B-B14F-4D97-AF65-F5344CB8AC3E}">
        <p14:creationId xmlns:p14="http://schemas.microsoft.com/office/powerpoint/2010/main" xmlns="" val="341633277"/>
      </p:ext>
    </p:extLst>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6632"/>
            <a:ext cx="7467600" cy="720080"/>
          </a:xfrm>
        </p:spPr>
        <p:txBody>
          <a:bodyPr>
            <a:normAutofit/>
          </a:bodyPr>
          <a:lstStyle/>
          <a:p>
            <a:pPr algn="ctr"/>
            <a:r>
              <a:rPr lang="tr-TR" b="1" dirty="0" smtClean="0">
                <a:solidFill>
                  <a:schemeClr val="accent1">
                    <a:lumMod val="75000"/>
                  </a:schemeClr>
                </a:solidFill>
                <a:latin typeface="Calibri" pitchFamily="34" charset="0"/>
              </a:rPr>
              <a:t>HASTA KABULÜ</a:t>
            </a:r>
            <a:endParaRPr lang="tr-TR" b="1" dirty="0">
              <a:solidFill>
                <a:schemeClr val="accent1">
                  <a:lumMod val="75000"/>
                </a:schemeClr>
              </a:solidFill>
              <a:latin typeface="Calibri" pitchFamily="34" charset="0"/>
            </a:endParaRPr>
          </a:p>
        </p:txBody>
      </p:sp>
      <p:sp>
        <p:nvSpPr>
          <p:cNvPr id="3" name="İçerik Yer Tutucusu 2"/>
          <p:cNvSpPr>
            <a:spLocks noGrp="1"/>
          </p:cNvSpPr>
          <p:nvPr>
            <p:ph sz="quarter" idx="1"/>
          </p:nvPr>
        </p:nvSpPr>
        <p:spPr>
          <a:xfrm>
            <a:off x="457200" y="980728"/>
            <a:ext cx="7467600" cy="5493224"/>
          </a:xfrm>
        </p:spPr>
        <p:txBody>
          <a:bodyPr>
            <a:normAutofit/>
          </a:bodyPr>
          <a:lstStyle/>
          <a:p>
            <a:r>
              <a:rPr lang="tr-TR" b="1" dirty="0" smtClean="0">
                <a:latin typeface="Calibri" pitchFamily="34" charset="0"/>
              </a:rPr>
              <a:t>Bağımlılık </a:t>
            </a:r>
            <a:r>
              <a:rPr lang="tr-TR" b="1" dirty="0">
                <a:latin typeface="Calibri" pitchFamily="34" charset="0"/>
              </a:rPr>
              <a:t>tedavisi için başvuran hastanın kliniğe kabulü hemşire tarafından </a:t>
            </a:r>
            <a:r>
              <a:rPr lang="tr-TR" b="1" dirty="0" smtClean="0">
                <a:latin typeface="Calibri" pitchFamily="34" charset="0"/>
              </a:rPr>
              <a:t>yapılır.</a:t>
            </a:r>
          </a:p>
          <a:p>
            <a:pPr>
              <a:buNone/>
            </a:pPr>
            <a:endParaRPr lang="tr-TR" b="1" dirty="0" smtClean="0">
              <a:latin typeface="Calibri" pitchFamily="34" charset="0"/>
            </a:endParaRPr>
          </a:p>
          <a:p>
            <a:r>
              <a:rPr lang="tr-TR" b="1" dirty="0" smtClean="0">
                <a:latin typeface="Calibri" pitchFamily="34" charset="0"/>
              </a:rPr>
              <a:t> </a:t>
            </a:r>
            <a:r>
              <a:rPr lang="tr-TR" b="1" dirty="0">
                <a:latin typeface="Calibri" pitchFamily="34" charset="0"/>
              </a:rPr>
              <a:t>Ö</a:t>
            </a:r>
            <a:r>
              <a:rPr lang="tr-TR" b="1" dirty="0" smtClean="0">
                <a:latin typeface="Calibri" pitchFamily="34" charset="0"/>
              </a:rPr>
              <a:t>ncelikle </a:t>
            </a:r>
            <a:r>
              <a:rPr lang="tr-TR" b="1" dirty="0">
                <a:latin typeface="Calibri" pitchFamily="34" charset="0"/>
              </a:rPr>
              <a:t>hasta ile tanışılır, gerekli açıklama yapılarak </a:t>
            </a:r>
            <a:r>
              <a:rPr lang="tr-TR" b="1" dirty="0" smtClean="0">
                <a:latin typeface="Calibri" pitchFamily="34" charset="0"/>
              </a:rPr>
              <a:t>güvenlik </a:t>
            </a:r>
            <a:r>
              <a:rPr lang="tr-TR" b="1" dirty="0">
                <a:latin typeface="Calibri" pitchFamily="34" charset="0"/>
              </a:rPr>
              <a:t>eşliğinde üst aramasından </a:t>
            </a:r>
            <a:r>
              <a:rPr lang="tr-TR" b="1" dirty="0" smtClean="0">
                <a:latin typeface="Calibri" pitchFamily="34" charset="0"/>
              </a:rPr>
              <a:t>geçirilir.</a:t>
            </a:r>
          </a:p>
          <a:p>
            <a:pPr>
              <a:buNone/>
            </a:pPr>
            <a:endParaRPr lang="tr-TR" b="1" dirty="0" smtClean="0">
              <a:latin typeface="Calibri" pitchFamily="34" charset="0"/>
            </a:endParaRPr>
          </a:p>
          <a:p>
            <a:r>
              <a:rPr lang="tr-TR" b="1" dirty="0" smtClean="0">
                <a:latin typeface="Calibri" pitchFamily="34" charset="0"/>
              </a:rPr>
              <a:t> Tüm </a:t>
            </a:r>
            <a:r>
              <a:rPr lang="tr-TR" b="1" dirty="0">
                <a:latin typeface="Calibri" pitchFamily="34" charset="0"/>
              </a:rPr>
              <a:t>giysileri, eşyaları detaylıca aranır. Kolonya, </a:t>
            </a:r>
            <a:r>
              <a:rPr lang="tr-TR" b="1" dirty="0" smtClean="0">
                <a:latin typeface="Calibri" pitchFamily="34" charset="0"/>
              </a:rPr>
              <a:t>deodorant</a:t>
            </a:r>
            <a:r>
              <a:rPr lang="tr-TR" b="1" dirty="0">
                <a:latin typeface="Calibri" pitchFamily="34" charset="0"/>
              </a:rPr>
              <a:t>, </a:t>
            </a:r>
            <a:r>
              <a:rPr lang="tr-TR" b="1" dirty="0" err="1" smtClean="0">
                <a:latin typeface="Calibri" pitchFamily="34" charset="0"/>
              </a:rPr>
              <a:t>traş</a:t>
            </a:r>
            <a:r>
              <a:rPr lang="tr-TR" b="1" dirty="0" smtClean="0">
                <a:latin typeface="Calibri" pitchFamily="34" charset="0"/>
              </a:rPr>
              <a:t> </a:t>
            </a:r>
            <a:r>
              <a:rPr lang="tr-TR" b="1" dirty="0">
                <a:latin typeface="Calibri" pitchFamily="34" charset="0"/>
              </a:rPr>
              <a:t>losyonu, para, cep telefonu </a:t>
            </a:r>
            <a:r>
              <a:rPr lang="tr-TR" b="1" dirty="0" smtClean="0">
                <a:latin typeface="Calibri" pitchFamily="34" charset="0"/>
              </a:rPr>
              <a:t>vb. </a:t>
            </a:r>
            <a:r>
              <a:rPr lang="tr-TR" b="1" dirty="0">
                <a:latin typeface="Calibri" pitchFamily="34" charset="0"/>
              </a:rPr>
              <a:t>eşyalar kontrollü kullanımı için imza karşılığı emanete alınır veya aileye teslim </a:t>
            </a:r>
            <a:r>
              <a:rPr lang="tr-TR" b="1" dirty="0" smtClean="0">
                <a:latin typeface="Calibri" pitchFamily="34" charset="0"/>
              </a:rPr>
              <a:t>edilir.Hasta </a:t>
            </a:r>
            <a:r>
              <a:rPr lang="tr-TR" b="1" dirty="0">
                <a:latin typeface="Calibri" pitchFamily="34" charset="0"/>
              </a:rPr>
              <a:t>kliniğe kabul edilmeyen eşyalar konusunda bilgilendirilir. </a:t>
            </a:r>
            <a:endParaRPr lang="tr-TR" b="1" dirty="0" smtClean="0">
              <a:latin typeface="Calibri" pitchFamily="34" charset="0"/>
            </a:endParaRPr>
          </a:p>
        </p:txBody>
      </p:sp>
    </p:spTree>
    <p:extLst>
      <p:ext uri="{BB962C8B-B14F-4D97-AF65-F5344CB8AC3E}">
        <p14:creationId xmlns:p14="http://schemas.microsoft.com/office/powerpoint/2010/main" xmlns="" val="567346748"/>
      </p:ext>
    </p:extLst>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48680"/>
            <a:ext cx="7467600" cy="5925272"/>
          </a:xfrm>
        </p:spPr>
        <p:txBody>
          <a:bodyPr>
            <a:normAutofit/>
          </a:bodyPr>
          <a:lstStyle/>
          <a:p>
            <a:r>
              <a:rPr lang="tr-TR" b="1" dirty="0" smtClean="0">
                <a:latin typeface="Calibri" pitchFamily="34" charset="0"/>
              </a:rPr>
              <a:t>Üst araması esnasında hastanın vücudunda mevcut yara, kesi, darp izi, iğne izi vb olup olmadığı kontrol edilir ve detaylıca kaydedilir. </a:t>
            </a:r>
          </a:p>
          <a:p>
            <a:pPr>
              <a:buNone/>
            </a:pPr>
            <a:endParaRPr lang="tr-TR" b="1" dirty="0" smtClean="0">
              <a:latin typeface="Calibri" pitchFamily="34" charset="0"/>
            </a:endParaRPr>
          </a:p>
          <a:p>
            <a:r>
              <a:rPr lang="tr-TR" b="1" dirty="0" smtClean="0">
                <a:latin typeface="Calibri" pitchFamily="34" charset="0"/>
              </a:rPr>
              <a:t>Üst araması sonrasında servise kabulü yapılan hastanın odası, yatağı ve dolabı gösterilir. Kliniğin bölümleri tanıtılır, diğer hastalarla ve ekiple tanışması sağlanır. </a:t>
            </a:r>
          </a:p>
          <a:p>
            <a:pPr>
              <a:buNone/>
            </a:pPr>
            <a:endParaRPr lang="tr-TR" b="1" dirty="0" smtClean="0">
              <a:latin typeface="Calibri" pitchFamily="34" charset="0"/>
            </a:endParaRPr>
          </a:p>
          <a:p>
            <a:r>
              <a:rPr lang="tr-TR" b="1" dirty="0" smtClean="0">
                <a:latin typeface="Calibri" pitchFamily="34" charset="0"/>
              </a:rPr>
              <a:t>Klinikte gereksinimi olabilecek eşyalar konusunda aile ile işbirliği yapılarak temini sağlanır. </a:t>
            </a:r>
          </a:p>
          <a:p>
            <a:endParaRPr lang="tr-T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48680"/>
            <a:ext cx="7467600" cy="5925272"/>
          </a:xfrm>
        </p:spPr>
        <p:txBody>
          <a:bodyPr/>
          <a:lstStyle/>
          <a:p>
            <a:r>
              <a:rPr lang="tr-TR" b="1" dirty="0" smtClean="0">
                <a:latin typeface="Calibri" pitchFamily="34" charset="0"/>
              </a:rPr>
              <a:t>Aileye irtibata geçebilecekleri telefon bilgileri verilir, telefon saatleri, ziyaret günleri vb konularda aile bilgilendirilir. Aile görüşmesi yapılarak hasta ile ilgili bilgiler alınıp gerekli formlara kaydedilir. </a:t>
            </a:r>
          </a:p>
          <a:p>
            <a:pPr>
              <a:buNone/>
            </a:pPr>
            <a:endParaRPr lang="tr-TR" b="1" dirty="0" smtClean="0">
              <a:latin typeface="Calibri" pitchFamily="34" charset="0"/>
            </a:endParaRPr>
          </a:p>
          <a:p>
            <a:r>
              <a:rPr lang="tr-TR" b="1" dirty="0" smtClean="0">
                <a:latin typeface="Calibri" pitchFamily="34" charset="0"/>
              </a:rPr>
              <a:t>Hasta kabulünün ardından hastadan rutin tetkikler ve alkol/madde analizleri için kan ve idrar örnekleri alınır, özellikle idrar alımında çok dikkat edilmelidir. İdrara su karıştırma, idrar değiştirme vb. davranışlar için dikkatli olunmalıdır. </a:t>
            </a:r>
          </a:p>
          <a:p>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332656"/>
            <a:ext cx="7467600" cy="1296144"/>
          </a:xfrm>
        </p:spPr>
        <p:txBody>
          <a:bodyPr>
            <a:normAutofit/>
          </a:bodyPr>
          <a:lstStyle/>
          <a:p>
            <a:pPr algn="ctr"/>
            <a:r>
              <a:rPr lang="tr-TR" b="1" dirty="0" smtClean="0">
                <a:solidFill>
                  <a:schemeClr val="accent1">
                    <a:lumMod val="75000"/>
                  </a:schemeClr>
                </a:solidFill>
                <a:latin typeface="Calibri" pitchFamily="34" charset="0"/>
              </a:rPr>
              <a:t>DSM-V’E GÖRE MADDE KULLANIMI VE BAĞIMLILIK BOZUKLUKLARI</a:t>
            </a:r>
            <a:endParaRPr lang="tr-TR" b="1" dirty="0">
              <a:solidFill>
                <a:schemeClr val="accent1">
                  <a:lumMod val="75000"/>
                </a:schemeClr>
              </a:solidFill>
              <a:latin typeface="Calibri" pitchFamily="34" charset="0"/>
            </a:endParaRPr>
          </a:p>
        </p:txBody>
      </p:sp>
      <p:sp>
        <p:nvSpPr>
          <p:cNvPr id="3" name="2 İçerik Yer Tutucusu"/>
          <p:cNvSpPr>
            <a:spLocks noGrp="1"/>
          </p:cNvSpPr>
          <p:nvPr>
            <p:ph sz="quarter" idx="1"/>
          </p:nvPr>
        </p:nvSpPr>
        <p:spPr>
          <a:xfrm>
            <a:off x="395536" y="2132856"/>
            <a:ext cx="7467600" cy="3384376"/>
          </a:xfrm>
        </p:spPr>
        <p:txBody>
          <a:bodyPr>
            <a:normAutofit/>
          </a:bodyPr>
          <a:lstStyle/>
          <a:p>
            <a:r>
              <a:rPr lang="tr-TR" b="1" dirty="0" err="1" smtClean="0">
                <a:latin typeface="Calibri" pitchFamily="34" charset="0"/>
              </a:rPr>
              <a:t>DSM’nin</a:t>
            </a:r>
            <a:r>
              <a:rPr lang="tr-TR" b="1" dirty="0" smtClean="0">
                <a:latin typeface="Calibri" pitchFamily="34" charset="0"/>
              </a:rPr>
              <a:t> ilk baskısında madde kullanımı </a:t>
            </a:r>
            <a:r>
              <a:rPr lang="tr-TR" b="1" dirty="0" err="1" smtClean="0">
                <a:latin typeface="Calibri" pitchFamily="34" charset="0"/>
              </a:rPr>
              <a:t>sosyopatik</a:t>
            </a:r>
            <a:r>
              <a:rPr lang="tr-TR" b="1" dirty="0" smtClean="0">
                <a:latin typeface="Calibri" pitchFamily="34" charset="0"/>
              </a:rPr>
              <a:t> kişilik bozukluğu başlığı altında ele alınmış ve oldukça sınırlı yer verilmiştir (APA 1952). </a:t>
            </a:r>
          </a:p>
          <a:p>
            <a:pPr>
              <a:buNone/>
            </a:pPr>
            <a:endParaRPr lang="tr-TR" b="1" dirty="0" smtClean="0">
              <a:latin typeface="Calibri" pitchFamily="34" charset="0"/>
            </a:endParaRPr>
          </a:p>
          <a:p>
            <a:r>
              <a:rPr lang="tr-TR" b="1" dirty="0" smtClean="0">
                <a:latin typeface="Calibri" pitchFamily="34" charset="0"/>
              </a:rPr>
              <a:t>DSM-II, madde kullanımını ilk baskısına benzer şekilde ele almıştır (APA 1968). </a:t>
            </a:r>
          </a:p>
        </p:txBody>
      </p:sp>
    </p:spTree>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620688"/>
            <a:ext cx="7467600" cy="5688632"/>
          </a:xfrm>
        </p:spPr>
        <p:txBody>
          <a:bodyPr>
            <a:normAutofit/>
          </a:bodyPr>
          <a:lstStyle/>
          <a:p>
            <a:r>
              <a:rPr lang="tr-TR" b="1" dirty="0">
                <a:latin typeface="Calibri" pitchFamily="34" charset="0"/>
              </a:rPr>
              <a:t>Bağımlılık tedavisinde; aktivite programları, sorumluluk alma, servis kuralları ve puanlama/derecelendirme sistemi ortam tedavisinin bir parçasıdır ve tedavide kilit öneme </a:t>
            </a:r>
            <a:r>
              <a:rPr lang="tr-TR" b="1" dirty="0" smtClean="0">
                <a:latin typeface="Calibri" pitchFamily="34" charset="0"/>
              </a:rPr>
              <a:t>sahiptir.</a:t>
            </a:r>
          </a:p>
          <a:p>
            <a:pPr>
              <a:buNone/>
            </a:pPr>
            <a:endParaRPr lang="tr-TR" b="1" dirty="0" smtClean="0">
              <a:latin typeface="Calibri" pitchFamily="34" charset="0"/>
            </a:endParaRPr>
          </a:p>
          <a:p>
            <a:r>
              <a:rPr lang="tr-TR" b="1" dirty="0" smtClean="0">
                <a:latin typeface="Calibri" pitchFamily="34" charset="0"/>
              </a:rPr>
              <a:t>Hastaya </a:t>
            </a:r>
            <a:r>
              <a:rPr lang="tr-TR" b="1" dirty="0">
                <a:latin typeface="Calibri" pitchFamily="34" charset="0"/>
              </a:rPr>
              <a:t>tedavi programı, servis kuralları detaylıca anlatılır, puanlama sistemi ve puanların karşılığı olan sonuçlar/ödüller açıklanır. </a:t>
            </a:r>
            <a:r>
              <a:rPr lang="tr-TR" b="1" dirty="0" smtClean="0">
                <a:latin typeface="Calibri" pitchFamily="34" charset="0"/>
              </a:rPr>
              <a:t>Kuralları kabul ettiğine  dair </a:t>
            </a:r>
            <a:r>
              <a:rPr lang="tr-TR" b="1" dirty="0">
                <a:latin typeface="Calibri" pitchFamily="34" charset="0"/>
              </a:rPr>
              <a:t>bir </a:t>
            </a:r>
            <a:r>
              <a:rPr lang="tr-TR" b="1" dirty="0" smtClean="0">
                <a:latin typeface="Calibri" pitchFamily="34" charset="0"/>
              </a:rPr>
              <a:t>form imzalatılır. </a:t>
            </a:r>
          </a:p>
        </p:txBody>
      </p:sp>
    </p:spTree>
    <p:extLst>
      <p:ext uri="{BB962C8B-B14F-4D97-AF65-F5344CB8AC3E}">
        <p14:creationId xmlns:p14="http://schemas.microsoft.com/office/powerpoint/2010/main" xmlns="" val="2448156817"/>
      </p:ext>
    </p:extLst>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3528" y="274638"/>
            <a:ext cx="8064896" cy="1143000"/>
          </a:xfrm>
        </p:spPr>
        <p:txBody>
          <a:bodyPr>
            <a:normAutofit/>
          </a:bodyPr>
          <a:lstStyle/>
          <a:p>
            <a:r>
              <a:rPr lang="tr-TR" sz="2800" b="1" dirty="0" smtClean="0">
                <a:solidFill>
                  <a:schemeClr val="accent1">
                    <a:lumMod val="75000"/>
                  </a:schemeClr>
                </a:solidFill>
                <a:latin typeface="Calibri" pitchFamily="34" charset="0"/>
              </a:rPr>
              <a:t>BAĞIMLILIKTA HASTANIN DEĞERLENDİRME SÜRECİ</a:t>
            </a:r>
            <a:endParaRPr lang="tr-TR" sz="2800" dirty="0">
              <a:solidFill>
                <a:schemeClr val="accent1">
                  <a:lumMod val="75000"/>
                </a:schemeClr>
              </a:solidFill>
              <a:latin typeface="Calibri" pitchFamily="34" charset="0"/>
            </a:endParaRPr>
          </a:p>
        </p:txBody>
      </p:sp>
      <p:sp>
        <p:nvSpPr>
          <p:cNvPr id="3" name="İçerik Yer Tutucusu 2"/>
          <p:cNvSpPr>
            <a:spLocks noGrp="1"/>
          </p:cNvSpPr>
          <p:nvPr>
            <p:ph sz="quarter" idx="1"/>
          </p:nvPr>
        </p:nvSpPr>
        <p:spPr/>
        <p:txBody>
          <a:bodyPr>
            <a:normAutofit fontScale="92500" lnSpcReduction="10000"/>
          </a:bodyPr>
          <a:lstStyle/>
          <a:p>
            <a:r>
              <a:rPr lang="tr-TR" b="1" dirty="0">
                <a:latin typeface="Calibri" pitchFamily="34" charset="0"/>
              </a:rPr>
              <a:t>Hemşirelik bakımı; gözlem ve görüşme yoluyla ayrıntılı bir değerlendirme yapılmasını ve </a:t>
            </a:r>
            <a:r>
              <a:rPr lang="tr-TR" b="1" dirty="0" smtClean="0">
                <a:latin typeface="Calibri" pitchFamily="34" charset="0"/>
              </a:rPr>
              <a:t>bütüncül bir </a:t>
            </a:r>
            <a:r>
              <a:rPr lang="tr-TR" b="1" dirty="0">
                <a:latin typeface="Calibri" pitchFamily="34" charset="0"/>
              </a:rPr>
              <a:t>yaklaşımı </a:t>
            </a:r>
            <a:r>
              <a:rPr lang="tr-TR" b="1" dirty="0" smtClean="0">
                <a:latin typeface="Calibri" pitchFamily="34" charset="0"/>
              </a:rPr>
              <a:t>gerekmektedir.</a:t>
            </a:r>
          </a:p>
          <a:p>
            <a:pPr>
              <a:buNone/>
            </a:pPr>
            <a:endParaRPr lang="tr-TR" b="1" dirty="0" smtClean="0">
              <a:latin typeface="Calibri" pitchFamily="34" charset="0"/>
            </a:endParaRPr>
          </a:p>
          <a:p>
            <a:r>
              <a:rPr lang="tr-TR" b="1" dirty="0" smtClean="0">
                <a:latin typeface="Calibri" pitchFamily="34" charset="0"/>
              </a:rPr>
              <a:t>Değerlendirme/veri </a:t>
            </a:r>
            <a:r>
              <a:rPr lang="tr-TR" b="1" dirty="0">
                <a:latin typeface="Calibri" pitchFamily="34" charset="0"/>
              </a:rPr>
              <a:t>toplama aşaması hasta ile ilk karşılaşma </a:t>
            </a:r>
            <a:r>
              <a:rPr lang="tr-TR" b="1" dirty="0" smtClean="0">
                <a:latin typeface="Calibri" pitchFamily="34" charset="0"/>
              </a:rPr>
              <a:t>anında başlar</a:t>
            </a:r>
            <a:r>
              <a:rPr lang="tr-TR" b="1" dirty="0">
                <a:latin typeface="Calibri" pitchFamily="34" charset="0"/>
              </a:rPr>
              <a:t>, süreç içinde şekillenir ve tamamlanır</a:t>
            </a:r>
            <a:r>
              <a:rPr lang="tr-TR" b="1" dirty="0" smtClean="0">
                <a:latin typeface="Calibri" pitchFamily="34" charset="0"/>
              </a:rPr>
              <a:t>.</a:t>
            </a:r>
          </a:p>
          <a:p>
            <a:pPr>
              <a:buNone/>
            </a:pPr>
            <a:endParaRPr lang="tr-TR" b="1" dirty="0" smtClean="0">
              <a:latin typeface="Calibri" pitchFamily="34" charset="0"/>
            </a:endParaRPr>
          </a:p>
          <a:p>
            <a:r>
              <a:rPr lang="tr-TR" b="1" dirty="0" smtClean="0">
                <a:latin typeface="Calibri" pitchFamily="34" charset="0"/>
              </a:rPr>
              <a:t> </a:t>
            </a:r>
            <a:r>
              <a:rPr lang="tr-TR" b="1" dirty="0">
                <a:latin typeface="Calibri" pitchFamily="34" charset="0"/>
              </a:rPr>
              <a:t>Kliniklerde veri toplamaya yönelik </a:t>
            </a:r>
            <a:r>
              <a:rPr lang="tr-TR" b="1" dirty="0" smtClean="0">
                <a:latin typeface="Calibri" pitchFamily="34" charset="0"/>
              </a:rPr>
              <a:t>hazırlanan </a:t>
            </a:r>
            <a:r>
              <a:rPr lang="tr-TR" b="1" dirty="0" err="1" smtClean="0">
                <a:latin typeface="Calibri" pitchFamily="34" charset="0"/>
              </a:rPr>
              <a:t>anamnez</a:t>
            </a:r>
            <a:r>
              <a:rPr lang="tr-TR" b="1" dirty="0" smtClean="0">
                <a:latin typeface="Calibri" pitchFamily="34" charset="0"/>
              </a:rPr>
              <a:t> </a:t>
            </a:r>
            <a:r>
              <a:rPr lang="tr-TR" b="1" dirty="0">
                <a:latin typeface="Calibri" pitchFamily="34" charset="0"/>
              </a:rPr>
              <a:t>ve hemşirelik tanılama formları ve ölçekler kullanılmaktadır</a:t>
            </a:r>
            <a:r>
              <a:rPr lang="tr-TR" b="1" dirty="0" smtClean="0">
                <a:latin typeface="Calibri" pitchFamily="34" charset="0"/>
              </a:rPr>
              <a:t>.</a:t>
            </a:r>
          </a:p>
          <a:p>
            <a:pPr>
              <a:buNone/>
            </a:pPr>
            <a:endParaRPr lang="tr-TR" b="1" dirty="0" smtClean="0">
              <a:latin typeface="Calibri" pitchFamily="34" charset="0"/>
            </a:endParaRPr>
          </a:p>
          <a:p>
            <a:r>
              <a:rPr lang="tr-TR" b="1" dirty="0" smtClean="0">
                <a:latin typeface="Calibri" pitchFamily="34" charset="0"/>
              </a:rPr>
              <a:t> </a:t>
            </a:r>
            <a:r>
              <a:rPr lang="tr-TR" b="1" dirty="0">
                <a:latin typeface="Calibri" pitchFamily="34" charset="0"/>
              </a:rPr>
              <a:t>Klinikler arası </a:t>
            </a:r>
            <a:r>
              <a:rPr lang="tr-TR" b="1" dirty="0" smtClean="0">
                <a:latin typeface="Calibri" pitchFamily="34" charset="0"/>
              </a:rPr>
              <a:t>farklılık gösterebilen </a:t>
            </a:r>
            <a:r>
              <a:rPr lang="tr-TR" b="1" dirty="0">
                <a:latin typeface="Calibri" pitchFamily="34" charset="0"/>
              </a:rPr>
              <a:t>bu formların kapsamında öncelikle; yaş, eğitim durumu, medeni durum, meslek, </a:t>
            </a:r>
            <a:r>
              <a:rPr lang="tr-TR" b="1" dirty="0" smtClean="0">
                <a:latin typeface="Calibri" pitchFamily="34" charset="0"/>
              </a:rPr>
              <a:t>gelir düzeyi vb. </a:t>
            </a:r>
            <a:r>
              <a:rPr lang="tr-TR" b="1" dirty="0">
                <a:latin typeface="Calibri" pitchFamily="34" charset="0"/>
              </a:rPr>
              <a:t>gibi </a:t>
            </a:r>
            <a:r>
              <a:rPr lang="tr-TR" b="1" dirty="0" err="1">
                <a:latin typeface="Calibri" pitchFamily="34" charset="0"/>
              </a:rPr>
              <a:t>sosyodemografik</a:t>
            </a:r>
            <a:r>
              <a:rPr lang="tr-TR" b="1" dirty="0">
                <a:latin typeface="Calibri" pitchFamily="34" charset="0"/>
              </a:rPr>
              <a:t> özellikler kaydedilir.</a:t>
            </a:r>
          </a:p>
        </p:txBody>
      </p:sp>
    </p:spTree>
    <p:extLst>
      <p:ext uri="{BB962C8B-B14F-4D97-AF65-F5344CB8AC3E}">
        <p14:creationId xmlns:p14="http://schemas.microsoft.com/office/powerpoint/2010/main" xmlns="" val="1683358904"/>
      </p:ext>
    </p:extLst>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0"/>
            <a:ext cx="7467600" cy="1340768"/>
          </a:xfrm>
        </p:spPr>
        <p:txBody>
          <a:bodyPr>
            <a:normAutofit fontScale="90000"/>
          </a:bodyPr>
          <a:lstStyle/>
          <a:p>
            <a:r>
              <a:rPr lang="tr-TR" b="1" dirty="0" smtClean="0">
                <a:solidFill>
                  <a:schemeClr val="accent1">
                    <a:lumMod val="75000"/>
                  </a:schemeClr>
                </a:solidFill>
                <a:latin typeface="Calibri" pitchFamily="34" charset="0"/>
              </a:rPr>
              <a:t>KULLANILAN ALKOL/MADDE İLE İLİŞKİLİ DEĞERLENDİRME </a:t>
            </a:r>
            <a:br>
              <a:rPr lang="tr-TR" b="1" dirty="0" smtClean="0">
                <a:solidFill>
                  <a:schemeClr val="accent1">
                    <a:lumMod val="75000"/>
                  </a:schemeClr>
                </a:solidFill>
                <a:latin typeface="Calibri" pitchFamily="34" charset="0"/>
              </a:rPr>
            </a:br>
            <a:endParaRPr lang="tr-TR" b="1" dirty="0">
              <a:solidFill>
                <a:schemeClr val="accent1">
                  <a:lumMod val="75000"/>
                </a:schemeClr>
              </a:solidFill>
              <a:latin typeface="Calibri" pitchFamily="34" charset="0"/>
            </a:endParaRPr>
          </a:p>
        </p:txBody>
      </p:sp>
      <p:sp>
        <p:nvSpPr>
          <p:cNvPr id="3" name="İçerik Yer Tutucusu 2"/>
          <p:cNvSpPr>
            <a:spLocks noGrp="1"/>
          </p:cNvSpPr>
          <p:nvPr>
            <p:ph sz="quarter" idx="1"/>
          </p:nvPr>
        </p:nvSpPr>
        <p:spPr>
          <a:xfrm>
            <a:off x="467544" y="908720"/>
            <a:ext cx="7467600" cy="5949280"/>
          </a:xfrm>
        </p:spPr>
        <p:txBody>
          <a:bodyPr>
            <a:noAutofit/>
          </a:bodyPr>
          <a:lstStyle/>
          <a:p>
            <a:r>
              <a:rPr lang="tr-TR" sz="2200" b="1" dirty="0" smtClean="0">
                <a:latin typeface="Calibri" pitchFamily="34" charset="0"/>
              </a:rPr>
              <a:t>Hangi </a:t>
            </a:r>
            <a:r>
              <a:rPr lang="tr-TR" sz="2200" b="1" dirty="0">
                <a:latin typeface="Calibri" pitchFamily="34" charset="0"/>
              </a:rPr>
              <a:t>maddeyi, ne kadar süredir kullanıyor?</a:t>
            </a:r>
          </a:p>
          <a:p>
            <a:r>
              <a:rPr lang="tr-TR" sz="2200" b="1" dirty="0" smtClean="0">
                <a:latin typeface="Calibri" pitchFamily="34" charset="0"/>
              </a:rPr>
              <a:t>İlk </a:t>
            </a:r>
            <a:r>
              <a:rPr lang="tr-TR" sz="2200" b="1" dirty="0">
                <a:latin typeface="Calibri" pitchFamily="34" charset="0"/>
              </a:rPr>
              <a:t>alkol/madde kullanımı ne zaman ve nasıl başladı?</a:t>
            </a:r>
          </a:p>
          <a:p>
            <a:r>
              <a:rPr lang="tr-TR" sz="2200" b="1" dirty="0" smtClean="0">
                <a:latin typeface="Calibri" pitchFamily="34" charset="0"/>
              </a:rPr>
              <a:t>Ne </a:t>
            </a:r>
            <a:r>
              <a:rPr lang="tr-TR" sz="2200" b="1" dirty="0">
                <a:latin typeface="Calibri" pitchFamily="34" charset="0"/>
              </a:rPr>
              <a:t>miktarda ve nasıl kullanıyor? Tolerans gelişmiş mi?</a:t>
            </a:r>
          </a:p>
          <a:p>
            <a:r>
              <a:rPr lang="tr-TR" sz="2200" b="1" dirty="0" smtClean="0">
                <a:latin typeface="Calibri" pitchFamily="34" charset="0"/>
              </a:rPr>
              <a:t>Ne </a:t>
            </a:r>
            <a:r>
              <a:rPr lang="tr-TR" sz="2200" b="1" dirty="0">
                <a:latin typeface="Calibri" pitchFamily="34" charset="0"/>
              </a:rPr>
              <a:t>sıklıkta kullanıyor? En son ne zaman ve ne kadar kullandı?</a:t>
            </a:r>
          </a:p>
          <a:p>
            <a:r>
              <a:rPr lang="tr-TR" sz="2200" b="1" dirty="0" smtClean="0">
                <a:latin typeface="Calibri" pitchFamily="34" charset="0"/>
              </a:rPr>
              <a:t>Birlikte </a:t>
            </a:r>
            <a:r>
              <a:rPr lang="tr-TR" sz="2200" b="1" dirty="0">
                <a:latin typeface="Calibri" pitchFamily="34" charset="0"/>
              </a:rPr>
              <a:t>kullandığı başka ilaç/madde var mı?</a:t>
            </a:r>
          </a:p>
          <a:p>
            <a:r>
              <a:rPr lang="tr-TR" sz="2200" b="1" dirty="0" smtClean="0">
                <a:latin typeface="Calibri" pitchFamily="34" charset="0"/>
              </a:rPr>
              <a:t>Alkol/maddeyi </a:t>
            </a:r>
            <a:r>
              <a:rPr lang="tr-TR" sz="2200" b="1" dirty="0">
                <a:latin typeface="Calibri" pitchFamily="34" charset="0"/>
              </a:rPr>
              <a:t>bırakma denemeleri var mı? En uzun bırakma süresi nedir</a:t>
            </a:r>
            <a:r>
              <a:rPr lang="tr-TR" sz="2200" b="1" dirty="0" smtClean="0">
                <a:latin typeface="Calibri" pitchFamily="34" charset="0"/>
              </a:rPr>
              <a:t>?</a:t>
            </a:r>
          </a:p>
          <a:p>
            <a:r>
              <a:rPr lang="de-DE" sz="2200" b="1" dirty="0" err="1" smtClean="0">
                <a:latin typeface="Calibri" pitchFamily="34" charset="0"/>
              </a:rPr>
              <a:t>Nükse</a:t>
            </a:r>
            <a:r>
              <a:rPr lang="de-DE" sz="2200" b="1" dirty="0" smtClean="0">
                <a:latin typeface="Calibri" pitchFamily="34" charset="0"/>
              </a:rPr>
              <a:t> </a:t>
            </a:r>
            <a:r>
              <a:rPr lang="de-DE" sz="2200" b="1" dirty="0" err="1" smtClean="0">
                <a:latin typeface="Calibri" pitchFamily="34" charset="0"/>
              </a:rPr>
              <a:t>etki</a:t>
            </a:r>
            <a:r>
              <a:rPr lang="de-DE" sz="2200" b="1" dirty="0" smtClean="0">
                <a:latin typeface="Calibri" pitchFamily="34" charset="0"/>
              </a:rPr>
              <a:t> </a:t>
            </a:r>
            <a:r>
              <a:rPr lang="de-DE" sz="2200" b="1" dirty="0" err="1" smtClean="0">
                <a:latin typeface="Calibri" pitchFamily="34" charset="0"/>
              </a:rPr>
              <a:t>eden</a:t>
            </a:r>
            <a:r>
              <a:rPr lang="de-DE" sz="2200" b="1" dirty="0" smtClean="0">
                <a:latin typeface="Calibri" pitchFamily="34" charset="0"/>
              </a:rPr>
              <a:t> </a:t>
            </a:r>
            <a:r>
              <a:rPr lang="de-DE" sz="2200" b="1" dirty="0" err="1" smtClean="0">
                <a:latin typeface="Calibri" pitchFamily="34" charset="0"/>
              </a:rPr>
              <a:t>durumlar</a:t>
            </a:r>
            <a:r>
              <a:rPr lang="de-DE" sz="2200" b="1" dirty="0" smtClean="0">
                <a:latin typeface="Calibri" pitchFamily="34" charset="0"/>
              </a:rPr>
              <a:t> </a:t>
            </a:r>
            <a:r>
              <a:rPr lang="de-DE" sz="2200" b="1" dirty="0" err="1" smtClean="0">
                <a:latin typeface="Calibri" pitchFamily="34" charset="0"/>
              </a:rPr>
              <a:t>nelerdir</a:t>
            </a:r>
            <a:r>
              <a:rPr lang="de-DE" sz="2200" b="1" dirty="0" smtClean="0">
                <a:latin typeface="Calibri" pitchFamily="34" charset="0"/>
              </a:rPr>
              <a:t>?</a:t>
            </a:r>
          </a:p>
          <a:p>
            <a:r>
              <a:rPr lang="tr-TR" sz="2200" b="1" dirty="0" smtClean="0">
                <a:latin typeface="Calibri" pitchFamily="34" charset="0"/>
              </a:rPr>
              <a:t>Eşlik eden başka bir hastalık (bedensel/ruhsal) var mı?</a:t>
            </a:r>
          </a:p>
          <a:p>
            <a:r>
              <a:rPr lang="tr-TR" sz="2200" b="1" dirty="0" smtClean="0">
                <a:latin typeface="Calibri" pitchFamily="34" charset="0"/>
              </a:rPr>
              <a:t>Ailede alkol/madde kullanım öyküsü var mı?</a:t>
            </a:r>
          </a:p>
          <a:p>
            <a:r>
              <a:rPr lang="tr-TR" sz="2200" b="1" dirty="0" smtClean="0">
                <a:latin typeface="Calibri" pitchFamily="34" charset="0"/>
              </a:rPr>
              <a:t>Alkol/madde bırakma kararında etkili olan faktörler neler?</a:t>
            </a:r>
          </a:p>
          <a:p>
            <a:r>
              <a:rPr lang="tr-TR" sz="2200" b="1" dirty="0" smtClean="0">
                <a:latin typeface="Calibri" pitchFamily="34" charset="0"/>
              </a:rPr>
              <a:t>Tedavi motivasyon düzeyi nedir?</a:t>
            </a:r>
          </a:p>
          <a:p>
            <a:r>
              <a:rPr lang="tr-TR" sz="2200" b="1" dirty="0" smtClean="0">
                <a:latin typeface="Calibri" pitchFamily="34" charset="0"/>
              </a:rPr>
              <a:t>Bağımlı olduğunu kabul ediyor mu? İç görü düzeyi nedir? İnkar var mı?</a:t>
            </a:r>
          </a:p>
          <a:p>
            <a:endParaRPr lang="tr-TR" b="1" dirty="0">
              <a:latin typeface="Calibri" pitchFamily="34" charset="0"/>
            </a:endParaRPr>
          </a:p>
        </p:txBody>
      </p:sp>
    </p:spTree>
    <p:extLst>
      <p:ext uri="{BB962C8B-B14F-4D97-AF65-F5344CB8AC3E}">
        <p14:creationId xmlns:p14="http://schemas.microsoft.com/office/powerpoint/2010/main" xmlns="" val="2436075534"/>
      </p:ext>
    </p:extLst>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6632"/>
            <a:ext cx="7467600" cy="576064"/>
          </a:xfrm>
        </p:spPr>
        <p:txBody>
          <a:bodyPr/>
          <a:lstStyle/>
          <a:p>
            <a:r>
              <a:rPr lang="tr-TR" b="1" dirty="0" smtClean="0">
                <a:solidFill>
                  <a:schemeClr val="accent1">
                    <a:lumMod val="75000"/>
                  </a:schemeClr>
                </a:solidFill>
                <a:latin typeface="Calibri" pitchFamily="34" charset="0"/>
              </a:rPr>
              <a:t>FİZİKSEL DEĞERLENDİRME</a:t>
            </a:r>
            <a:endParaRPr lang="tr-TR" b="1" dirty="0">
              <a:solidFill>
                <a:schemeClr val="accent1">
                  <a:lumMod val="75000"/>
                </a:schemeClr>
              </a:solidFill>
              <a:latin typeface="Calibri" pitchFamily="34" charset="0"/>
            </a:endParaRPr>
          </a:p>
        </p:txBody>
      </p:sp>
      <p:sp>
        <p:nvSpPr>
          <p:cNvPr id="3" name="İçerik Yer Tutucusu 2"/>
          <p:cNvSpPr>
            <a:spLocks noGrp="1"/>
          </p:cNvSpPr>
          <p:nvPr>
            <p:ph sz="quarter" idx="1"/>
          </p:nvPr>
        </p:nvSpPr>
        <p:spPr>
          <a:xfrm>
            <a:off x="457200" y="836712"/>
            <a:ext cx="7467600" cy="5637240"/>
          </a:xfrm>
        </p:spPr>
        <p:txBody>
          <a:bodyPr>
            <a:normAutofit fontScale="85000" lnSpcReduction="10000"/>
          </a:bodyPr>
          <a:lstStyle/>
          <a:p>
            <a:r>
              <a:rPr lang="tr-TR" b="1" dirty="0" err="1" smtClean="0">
                <a:latin typeface="Calibri" pitchFamily="34" charset="0"/>
              </a:rPr>
              <a:t>İntoksikasyon</a:t>
            </a:r>
            <a:r>
              <a:rPr lang="tr-TR" b="1" dirty="0" smtClean="0">
                <a:latin typeface="Calibri" pitchFamily="34" charset="0"/>
              </a:rPr>
              <a:t> </a:t>
            </a:r>
            <a:r>
              <a:rPr lang="tr-TR" b="1" dirty="0">
                <a:latin typeface="Calibri" pitchFamily="34" charset="0"/>
              </a:rPr>
              <a:t>ya da </a:t>
            </a:r>
            <a:r>
              <a:rPr lang="tr-TR" b="1" dirty="0" err="1">
                <a:latin typeface="Calibri" pitchFamily="34" charset="0"/>
              </a:rPr>
              <a:t>deliryum</a:t>
            </a:r>
            <a:r>
              <a:rPr lang="tr-TR" b="1" dirty="0">
                <a:latin typeface="Calibri" pitchFamily="34" charset="0"/>
              </a:rPr>
              <a:t>/yoksunluk belirtileri mevcut mu</a:t>
            </a:r>
            <a:r>
              <a:rPr lang="tr-TR" b="1" dirty="0" smtClean="0">
                <a:latin typeface="Calibri" pitchFamily="34" charset="0"/>
              </a:rPr>
              <a:t>?</a:t>
            </a:r>
          </a:p>
          <a:p>
            <a:r>
              <a:rPr lang="tr-TR" b="1" dirty="0">
                <a:latin typeface="Calibri" pitchFamily="34" charset="0"/>
              </a:rPr>
              <a:t>İdrar ve kanda alkol ve madde düzeyi ne kadar?</a:t>
            </a:r>
          </a:p>
          <a:p>
            <a:r>
              <a:rPr lang="tr-TR" b="1" dirty="0" err="1" smtClean="0">
                <a:latin typeface="Calibri" pitchFamily="34" charset="0"/>
              </a:rPr>
              <a:t>Vital</a:t>
            </a:r>
            <a:r>
              <a:rPr lang="tr-TR" b="1" dirty="0" smtClean="0">
                <a:latin typeface="Calibri" pitchFamily="34" charset="0"/>
              </a:rPr>
              <a:t> </a:t>
            </a:r>
            <a:r>
              <a:rPr lang="tr-TR" b="1" dirty="0">
                <a:latin typeface="Calibri" pitchFamily="34" charset="0"/>
              </a:rPr>
              <a:t>semptomlar nasıl?</a:t>
            </a:r>
          </a:p>
          <a:p>
            <a:r>
              <a:rPr lang="tr-TR" b="1" dirty="0" smtClean="0">
                <a:latin typeface="Calibri" pitchFamily="34" charset="0"/>
              </a:rPr>
              <a:t>Genel </a:t>
            </a:r>
            <a:r>
              <a:rPr lang="tr-TR" b="1" dirty="0">
                <a:latin typeface="Calibri" pitchFamily="34" charset="0"/>
              </a:rPr>
              <a:t>görünüş ve motor davranışlar nasıl?</a:t>
            </a:r>
          </a:p>
          <a:p>
            <a:r>
              <a:rPr lang="tr-TR" b="1" dirty="0" smtClean="0">
                <a:latin typeface="Calibri" pitchFamily="34" charset="0"/>
              </a:rPr>
              <a:t>Vücutta </a:t>
            </a:r>
            <a:r>
              <a:rPr lang="tr-TR" b="1" dirty="0">
                <a:latin typeface="Calibri" pitchFamily="34" charset="0"/>
              </a:rPr>
              <a:t>yara, kesi, iğne izi, darp izi veya yakın zamanda geçirilmiş fiziksel travma </a:t>
            </a:r>
            <a:r>
              <a:rPr lang="tr-TR" b="1" dirty="0" smtClean="0">
                <a:latin typeface="Calibri" pitchFamily="34" charset="0"/>
              </a:rPr>
              <a:t>öyküsü/düşme var </a:t>
            </a:r>
            <a:r>
              <a:rPr lang="tr-TR" b="1" dirty="0">
                <a:latin typeface="Calibri" pitchFamily="34" charset="0"/>
              </a:rPr>
              <a:t>mı?</a:t>
            </a:r>
          </a:p>
          <a:p>
            <a:r>
              <a:rPr lang="tr-TR" b="1" dirty="0" smtClean="0">
                <a:latin typeface="Calibri" pitchFamily="34" charset="0"/>
              </a:rPr>
              <a:t>Enfeksiyon </a:t>
            </a:r>
            <a:r>
              <a:rPr lang="tr-TR" b="1" dirty="0">
                <a:latin typeface="Calibri" pitchFamily="34" charset="0"/>
              </a:rPr>
              <a:t>riski, enfeksiyon odağı var mı?</a:t>
            </a:r>
          </a:p>
          <a:p>
            <a:r>
              <a:rPr lang="tr-TR" b="1" dirty="0" err="1" smtClean="0">
                <a:latin typeface="Calibri" pitchFamily="34" charset="0"/>
              </a:rPr>
              <a:t>Allerjileri</a:t>
            </a:r>
            <a:r>
              <a:rPr lang="tr-TR" b="1" dirty="0" smtClean="0">
                <a:latin typeface="Calibri" pitchFamily="34" charset="0"/>
              </a:rPr>
              <a:t> </a:t>
            </a:r>
            <a:r>
              <a:rPr lang="tr-TR" b="1" dirty="0">
                <a:latin typeface="Calibri" pitchFamily="34" charset="0"/>
              </a:rPr>
              <a:t>var mı</a:t>
            </a:r>
            <a:r>
              <a:rPr lang="tr-TR" b="1" dirty="0" smtClean="0">
                <a:latin typeface="Calibri" pitchFamily="34" charset="0"/>
              </a:rPr>
              <a:t>?</a:t>
            </a:r>
          </a:p>
          <a:p>
            <a:r>
              <a:rPr lang="tr-TR" b="1" dirty="0" smtClean="0">
                <a:latin typeface="Calibri" pitchFamily="34" charset="0"/>
              </a:rPr>
              <a:t>Geçirilmiş önemli bir hastalık/operasyon var mı? Mevcut bir fiziksel yakınma ya da hastalık var mı?</a:t>
            </a:r>
          </a:p>
          <a:p>
            <a:r>
              <a:rPr lang="tr-TR" b="1" dirty="0" smtClean="0">
                <a:latin typeface="Calibri" pitchFamily="34" charset="0"/>
              </a:rPr>
              <a:t>Ailede kalıtsal bir hastalık mevcut mu?</a:t>
            </a:r>
          </a:p>
          <a:p>
            <a:r>
              <a:rPr lang="tr-TR" b="1" dirty="0" smtClean="0">
                <a:latin typeface="Calibri" pitchFamily="34" charset="0"/>
              </a:rPr>
              <a:t>Alkol/madde sağlığını nasıl etkiliyor?</a:t>
            </a:r>
          </a:p>
          <a:p>
            <a:r>
              <a:rPr lang="tr-TR" b="1" dirty="0" smtClean="0">
                <a:latin typeface="Calibri" pitchFamily="34" charset="0"/>
              </a:rPr>
              <a:t>Uyku, boşaltım alışkanlıkları, iştahı ve boy/kilo oranı nasıl?</a:t>
            </a:r>
          </a:p>
          <a:p>
            <a:r>
              <a:rPr lang="tr-TR" b="1" dirty="0" smtClean="0">
                <a:latin typeface="Calibri" pitchFamily="34" charset="0"/>
              </a:rPr>
              <a:t>Beslenme/emilim sorunları, yetersizlikleri var mı?</a:t>
            </a:r>
          </a:p>
          <a:p>
            <a:r>
              <a:rPr lang="tr-TR" b="1" dirty="0" smtClean="0">
                <a:latin typeface="Calibri" pitchFamily="34" charset="0"/>
              </a:rPr>
              <a:t> Öz bakım düzeyi nasıl?</a:t>
            </a:r>
          </a:p>
          <a:p>
            <a:r>
              <a:rPr lang="nn-NO" b="1" dirty="0" smtClean="0">
                <a:latin typeface="Calibri" pitchFamily="34" charset="0"/>
              </a:rPr>
              <a:t>Fiziksel aktivite düzeyi ve kapasitesi nedir?</a:t>
            </a:r>
            <a:endParaRPr lang="tr-TR" b="1" dirty="0" smtClean="0">
              <a:latin typeface="Calibri" pitchFamily="34" charset="0"/>
            </a:endParaRPr>
          </a:p>
          <a:p>
            <a:pPr>
              <a:buNone/>
            </a:pPr>
            <a:endParaRPr lang="tr-TR" b="1" dirty="0">
              <a:latin typeface="Calibri" pitchFamily="34" charset="0"/>
            </a:endParaRPr>
          </a:p>
        </p:txBody>
      </p:sp>
    </p:spTree>
    <p:extLst>
      <p:ext uri="{BB962C8B-B14F-4D97-AF65-F5344CB8AC3E}">
        <p14:creationId xmlns:p14="http://schemas.microsoft.com/office/powerpoint/2010/main" xmlns="" val="3188488510"/>
      </p:ext>
    </p:extLst>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7467600" cy="908720"/>
          </a:xfrm>
        </p:spPr>
        <p:txBody>
          <a:bodyPr>
            <a:normAutofit fontScale="90000"/>
          </a:bodyPr>
          <a:lstStyle/>
          <a:p>
            <a:r>
              <a:rPr lang="tr-TR" sz="2800" b="1" dirty="0" smtClean="0">
                <a:solidFill>
                  <a:schemeClr val="accent1">
                    <a:lumMod val="75000"/>
                  </a:schemeClr>
                </a:solidFill>
                <a:latin typeface="Calibri" pitchFamily="34" charset="0"/>
              </a:rPr>
              <a:t>RUHSAL DEĞERLENDİRME</a:t>
            </a:r>
            <a:r>
              <a:rPr lang="tr-TR" dirty="0"/>
              <a:t/>
            </a:r>
            <a:br>
              <a:rPr lang="tr-TR" dirty="0"/>
            </a:br>
            <a:endParaRPr lang="tr-TR" dirty="0"/>
          </a:p>
        </p:txBody>
      </p:sp>
      <p:sp>
        <p:nvSpPr>
          <p:cNvPr id="3" name="İçerik Yer Tutucusu 2"/>
          <p:cNvSpPr>
            <a:spLocks noGrp="1"/>
          </p:cNvSpPr>
          <p:nvPr>
            <p:ph sz="quarter" idx="1"/>
          </p:nvPr>
        </p:nvSpPr>
        <p:spPr>
          <a:xfrm>
            <a:off x="539552" y="620688"/>
            <a:ext cx="7467600" cy="5976664"/>
          </a:xfrm>
        </p:spPr>
        <p:txBody>
          <a:bodyPr>
            <a:noAutofit/>
          </a:bodyPr>
          <a:lstStyle/>
          <a:p>
            <a:r>
              <a:rPr lang="tr-TR" b="1" dirty="0" smtClean="0">
                <a:latin typeface="Calibri" pitchFamily="34" charset="0"/>
              </a:rPr>
              <a:t>Bilinç </a:t>
            </a:r>
            <a:r>
              <a:rPr lang="tr-TR" b="1" dirty="0">
                <a:latin typeface="Calibri" pitchFamily="34" charset="0"/>
              </a:rPr>
              <a:t>düzeyi, hafıza ve yönelimi nasıl?</a:t>
            </a:r>
          </a:p>
          <a:p>
            <a:r>
              <a:rPr lang="tr-TR" b="1" dirty="0" smtClean="0">
                <a:latin typeface="Calibri" pitchFamily="34" charset="0"/>
              </a:rPr>
              <a:t>Duygulanımı </a:t>
            </a:r>
            <a:r>
              <a:rPr lang="tr-TR" b="1" dirty="0">
                <a:latin typeface="Calibri" pitchFamily="34" charset="0"/>
              </a:rPr>
              <a:t>nasıl? </a:t>
            </a:r>
            <a:r>
              <a:rPr lang="tr-TR" b="1" dirty="0" err="1">
                <a:latin typeface="Calibri" pitchFamily="34" charset="0"/>
              </a:rPr>
              <a:t>Öfori</a:t>
            </a:r>
            <a:r>
              <a:rPr lang="tr-TR" b="1" dirty="0">
                <a:latin typeface="Calibri" pitchFamily="34" charset="0"/>
              </a:rPr>
              <a:t> ya da depresif semptomlar var mı?</a:t>
            </a:r>
          </a:p>
          <a:p>
            <a:r>
              <a:rPr lang="tr-TR" b="1" dirty="0" smtClean="0">
                <a:latin typeface="Calibri" pitchFamily="34" charset="0"/>
              </a:rPr>
              <a:t>Eşlik </a:t>
            </a:r>
            <a:r>
              <a:rPr lang="tr-TR" b="1" dirty="0">
                <a:latin typeface="Calibri" pitchFamily="34" charset="0"/>
              </a:rPr>
              <a:t>eden </a:t>
            </a:r>
            <a:r>
              <a:rPr lang="tr-TR" b="1" dirty="0" err="1">
                <a:latin typeface="Calibri" pitchFamily="34" charset="0"/>
              </a:rPr>
              <a:t>anksiyete</a:t>
            </a:r>
            <a:r>
              <a:rPr lang="tr-TR" b="1" dirty="0">
                <a:latin typeface="Calibri" pitchFamily="34" charset="0"/>
              </a:rPr>
              <a:t> semptomları var mı?</a:t>
            </a:r>
          </a:p>
          <a:p>
            <a:r>
              <a:rPr lang="tr-TR" b="1" dirty="0" smtClean="0">
                <a:latin typeface="Calibri" pitchFamily="34" charset="0"/>
              </a:rPr>
              <a:t>Ajitasyon </a:t>
            </a:r>
            <a:r>
              <a:rPr lang="tr-TR" b="1" dirty="0">
                <a:latin typeface="Calibri" pitchFamily="34" charset="0"/>
              </a:rPr>
              <a:t>var mı? </a:t>
            </a:r>
            <a:r>
              <a:rPr lang="tr-TR" b="1" dirty="0" err="1">
                <a:latin typeface="Calibri" pitchFamily="34" charset="0"/>
              </a:rPr>
              <a:t>Eksitasyon</a:t>
            </a:r>
            <a:r>
              <a:rPr lang="tr-TR" b="1" dirty="0">
                <a:latin typeface="Calibri" pitchFamily="34" charset="0"/>
              </a:rPr>
              <a:t> potansiyeli nedir?</a:t>
            </a:r>
          </a:p>
          <a:p>
            <a:r>
              <a:rPr lang="tr-TR" b="1" dirty="0" smtClean="0">
                <a:latin typeface="Calibri" pitchFamily="34" charset="0"/>
              </a:rPr>
              <a:t>Düşünce </a:t>
            </a:r>
            <a:r>
              <a:rPr lang="tr-TR" b="1" dirty="0">
                <a:latin typeface="Calibri" pitchFamily="34" charset="0"/>
              </a:rPr>
              <a:t>süreçlerinde bozulma, </a:t>
            </a:r>
            <a:r>
              <a:rPr lang="tr-TR" b="1" dirty="0" err="1">
                <a:latin typeface="Calibri" pitchFamily="34" charset="0"/>
              </a:rPr>
              <a:t>psikotik</a:t>
            </a:r>
            <a:r>
              <a:rPr lang="tr-TR" b="1" dirty="0">
                <a:latin typeface="Calibri" pitchFamily="34" charset="0"/>
              </a:rPr>
              <a:t> semptomlar var mı?</a:t>
            </a:r>
          </a:p>
          <a:p>
            <a:r>
              <a:rPr lang="tr-TR" b="1" dirty="0" smtClean="0">
                <a:latin typeface="Calibri" pitchFamily="34" charset="0"/>
              </a:rPr>
              <a:t>Benlik </a:t>
            </a:r>
            <a:r>
              <a:rPr lang="tr-TR" b="1" dirty="0">
                <a:latin typeface="Calibri" pitchFamily="34" charset="0"/>
              </a:rPr>
              <a:t>saygısı nasıl?</a:t>
            </a:r>
          </a:p>
          <a:p>
            <a:r>
              <a:rPr lang="tr-TR" b="1" dirty="0" smtClean="0">
                <a:latin typeface="Calibri" pitchFamily="34" charset="0"/>
              </a:rPr>
              <a:t>Stresle </a:t>
            </a:r>
            <a:r>
              <a:rPr lang="tr-TR" b="1" dirty="0">
                <a:latin typeface="Calibri" pitchFamily="34" charset="0"/>
              </a:rPr>
              <a:t>başa çıkma, problem çözme, öfke kontrolü, girişkenlik gibi </a:t>
            </a:r>
            <a:r>
              <a:rPr lang="tr-TR" b="1" dirty="0" err="1">
                <a:latin typeface="Calibri" pitchFamily="34" charset="0"/>
              </a:rPr>
              <a:t>psikososyal</a:t>
            </a:r>
            <a:r>
              <a:rPr lang="tr-TR" b="1" dirty="0">
                <a:latin typeface="Calibri" pitchFamily="34" charset="0"/>
              </a:rPr>
              <a:t> beceriler </a:t>
            </a:r>
            <a:r>
              <a:rPr lang="tr-TR" b="1" dirty="0" smtClean="0">
                <a:latin typeface="Calibri" pitchFamily="34" charset="0"/>
              </a:rPr>
              <a:t>ne düzeyde</a:t>
            </a:r>
            <a:r>
              <a:rPr lang="tr-TR" b="1" dirty="0">
                <a:latin typeface="Calibri" pitchFamily="34" charset="0"/>
              </a:rPr>
              <a:t>?</a:t>
            </a:r>
          </a:p>
          <a:p>
            <a:r>
              <a:rPr lang="tr-TR" b="1" dirty="0" smtClean="0">
                <a:latin typeface="Calibri" pitchFamily="34" charset="0"/>
              </a:rPr>
              <a:t>Kendine </a:t>
            </a:r>
            <a:r>
              <a:rPr lang="tr-TR" b="1" dirty="0">
                <a:latin typeface="Calibri" pitchFamily="34" charset="0"/>
              </a:rPr>
              <a:t>zarar verme davranışı/düşüncesi var mı?</a:t>
            </a:r>
          </a:p>
          <a:p>
            <a:r>
              <a:rPr lang="tr-TR" b="1" dirty="0" err="1" smtClean="0">
                <a:latin typeface="Calibri" pitchFamily="34" charset="0"/>
              </a:rPr>
              <a:t>Manipulatif</a:t>
            </a:r>
            <a:r>
              <a:rPr lang="tr-TR" b="1" dirty="0" smtClean="0">
                <a:latin typeface="Calibri" pitchFamily="34" charset="0"/>
              </a:rPr>
              <a:t> </a:t>
            </a:r>
            <a:r>
              <a:rPr lang="tr-TR" b="1" dirty="0">
                <a:latin typeface="Calibri" pitchFamily="34" charset="0"/>
              </a:rPr>
              <a:t>davranışlar, risk alma davranışları, davranım bozuklukları var mı?</a:t>
            </a:r>
          </a:p>
        </p:txBody>
      </p:sp>
    </p:spTree>
    <p:extLst>
      <p:ext uri="{BB962C8B-B14F-4D97-AF65-F5344CB8AC3E}">
        <p14:creationId xmlns:p14="http://schemas.microsoft.com/office/powerpoint/2010/main" xmlns="" val="4117608261"/>
      </p:ext>
    </p:extLst>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smtClean="0">
                <a:solidFill>
                  <a:schemeClr val="accent1">
                    <a:lumMod val="75000"/>
                  </a:schemeClr>
                </a:solidFill>
                <a:latin typeface="Calibri" pitchFamily="34" charset="0"/>
              </a:rPr>
              <a:t>SOSYAL DEĞERLENDİRME</a:t>
            </a:r>
            <a:r>
              <a:rPr lang="tr-TR" dirty="0"/>
              <a:t/>
            </a:r>
            <a:br>
              <a:rPr lang="tr-TR" dirty="0"/>
            </a:br>
            <a:endParaRPr lang="tr-TR" dirty="0"/>
          </a:p>
        </p:txBody>
      </p:sp>
      <p:sp>
        <p:nvSpPr>
          <p:cNvPr id="3" name="İçerik Yer Tutucusu 2"/>
          <p:cNvSpPr>
            <a:spLocks noGrp="1"/>
          </p:cNvSpPr>
          <p:nvPr>
            <p:ph sz="quarter" idx="1"/>
          </p:nvPr>
        </p:nvSpPr>
        <p:spPr>
          <a:xfrm>
            <a:off x="457200" y="1340768"/>
            <a:ext cx="7467600" cy="5133184"/>
          </a:xfrm>
        </p:spPr>
        <p:txBody>
          <a:bodyPr>
            <a:normAutofit/>
          </a:bodyPr>
          <a:lstStyle/>
          <a:p>
            <a:r>
              <a:rPr lang="tr-TR" b="1" dirty="0" smtClean="0">
                <a:latin typeface="Calibri" pitchFamily="34" charset="0"/>
              </a:rPr>
              <a:t>Ailenin </a:t>
            </a:r>
            <a:r>
              <a:rPr lang="tr-TR" b="1" dirty="0">
                <a:latin typeface="Calibri" pitchFamily="34" charset="0"/>
              </a:rPr>
              <a:t>yaklaşımı, aile içi ilişkiler nasıl?</a:t>
            </a:r>
          </a:p>
          <a:p>
            <a:r>
              <a:rPr lang="tr-TR" b="1" dirty="0" smtClean="0">
                <a:latin typeface="Calibri" pitchFamily="34" charset="0"/>
              </a:rPr>
              <a:t>Yasal </a:t>
            </a:r>
            <a:r>
              <a:rPr lang="tr-TR" b="1" dirty="0">
                <a:latin typeface="Calibri" pitchFamily="34" charset="0"/>
              </a:rPr>
              <a:t>sorun, suç öyküsü var </a:t>
            </a:r>
            <a:r>
              <a:rPr lang="tr-TR" b="1" dirty="0" smtClean="0">
                <a:latin typeface="Calibri" pitchFamily="34" charset="0"/>
              </a:rPr>
              <a:t>mı?</a:t>
            </a:r>
          </a:p>
          <a:p>
            <a:r>
              <a:rPr lang="tr-TR" b="1" dirty="0" smtClean="0">
                <a:latin typeface="Calibri" pitchFamily="34" charset="0"/>
              </a:rPr>
              <a:t>Bağımlılık </a:t>
            </a:r>
            <a:r>
              <a:rPr lang="tr-TR" b="1" dirty="0">
                <a:latin typeface="Calibri" pitchFamily="34" charset="0"/>
              </a:rPr>
              <a:t>nedeniyle mesleki, ailevi sorunlar/kayıplar var mı?</a:t>
            </a:r>
          </a:p>
          <a:p>
            <a:r>
              <a:rPr lang="tr-TR" b="1" dirty="0" smtClean="0">
                <a:latin typeface="Calibri" pitchFamily="34" charset="0"/>
              </a:rPr>
              <a:t>Aile </a:t>
            </a:r>
            <a:r>
              <a:rPr lang="tr-TR" b="1" dirty="0">
                <a:latin typeface="Calibri" pitchFamily="34" charset="0"/>
              </a:rPr>
              <a:t>süreçlerinde değişim var mı? Sosyal destek düzeyi nasıl?</a:t>
            </a:r>
          </a:p>
          <a:p>
            <a:r>
              <a:rPr lang="tr-TR" b="1" dirty="0" smtClean="0">
                <a:latin typeface="Calibri" pitchFamily="34" charset="0"/>
              </a:rPr>
              <a:t>Alkol/madde </a:t>
            </a:r>
            <a:r>
              <a:rPr lang="tr-TR" b="1" dirty="0">
                <a:latin typeface="Calibri" pitchFamily="34" charset="0"/>
              </a:rPr>
              <a:t>kullanımı aile ve sosyal ilişkilerini nasıl etkiliyor?</a:t>
            </a:r>
          </a:p>
          <a:p>
            <a:r>
              <a:rPr lang="tr-TR" b="1" dirty="0" smtClean="0">
                <a:latin typeface="Calibri" pitchFamily="34" charset="0"/>
              </a:rPr>
              <a:t>Alkol/madde </a:t>
            </a:r>
            <a:r>
              <a:rPr lang="tr-TR" b="1" dirty="0">
                <a:latin typeface="Calibri" pitchFamily="34" charset="0"/>
              </a:rPr>
              <a:t>kullanımı günlük yaşamını ve rollerini nasıl etkiliyor?</a:t>
            </a:r>
          </a:p>
          <a:p>
            <a:r>
              <a:rPr lang="tr-TR" b="1" dirty="0" smtClean="0">
                <a:latin typeface="Calibri" pitchFamily="34" charset="0"/>
              </a:rPr>
              <a:t>Hasta </a:t>
            </a:r>
            <a:r>
              <a:rPr lang="tr-TR" b="1" dirty="0">
                <a:latin typeface="Calibri" pitchFamily="34" charset="0"/>
              </a:rPr>
              <a:t>ve ailenin eğitim gereksinimleri nelerdir?</a:t>
            </a:r>
          </a:p>
        </p:txBody>
      </p:sp>
    </p:spTree>
    <p:extLst>
      <p:ext uri="{BB962C8B-B14F-4D97-AF65-F5344CB8AC3E}">
        <p14:creationId xmlns:p14="http://schemas.microsoft.com/office/powerpoint/2010/main" xmlns="" val="921760857"/>
      </p:ext>
    </p:extLst>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395536" y="764704"/>
            <a:ext cx="7467600" cy="4873752"/>
          </a:xfrm>
        </p:spPr>
        <p:txBody>
          <a:bodyPr>
            <a:normAutofit lnSpcReduction="10000"/>
          </a:bodyPr>
          <a:lstStyle/>
          <a:p>
            <a:r>
              <a:rPr lang="tr-TR" b="1" dirty="0">
                <a:latin typeface="Calibri" pitchFamily="34" charset="0"/>
              </a:rPr>
              <a:t>Hasta, fiziksel, davranışsal, ruhsal ve sosyal açılardan değerlendirilerek sorunlar belirlenir </a:t>
            </a:r>
            <a:r>
              <a:rPr lang="tr-TR" b="1" dirty="0" smtClean="0">
                <a:latin typeface="Calibri" pitchFamily="34" charset="0"/>
              </a:rPr>
              <a:t>ve sorunlara </a:t>
            </a:r>
            <a:r>
              <a:rPr lang="tr-TR" b="1" dirty="0">
                <a:latin typeface="Calibri" pitchFamily="34" charset="0"/>
              </a:rPr>
              <a:t>yönelik gerekli hemşirelik girişimleri planlanır</a:t>
            </a:r>
            <a:r>
              <a:rPr lang="tr-TR" b="1" dirty="0" smtClean="0">
                <a:latin typeface="Calibri" pitchFamily="34" charset="0"/>
              </a:rPr>
              <a:t>.</a:t>
            </a:r>
          </a:p>
          <a:p>
            <a:pPr>
              <a:buNone/>
            </a:pPr>
            <a:endParaRPr lang="tr-TR" b="1" dirty="0" smtClean="0">
              <a:latin typeface="Calibri" pitchFamily="34" charset="0"/>
            </a:endParaRPr>
          </a:p>
          <a:p>
            <a:r>
              <a:rPr lang="tr-TR" b="1" dirty="0" smtClean="0">
                <a:latin typeface="Calibri" pitchFamily="34" charset="0"/>
              </a:rPr>
              <a:t> </a:t>
            </a:r>
            <a:r>
              <a:rPr lang="tr-TR" b="1" dirty="0">
                <a:latin typeface="Calibri" pitchFamily="34" charset="0"/>
              </a:rPr>
              <a:t>Bağımlılık nedeniyle tedaviye </a:t>
            </a:r>
            <a:r>
              <a:rPr lang="tr-TR" b="1" dirty="0" smtClean="0">
                <a:latin typeface="Calibri" pitchFamily="34" charset="0"/>
              </a:rPr>
              <a:t>başvuran hastalarda </a:t>
            </a:r>
            <a:r>
              <a:rPr lang="tr-TR" b="1" dirty="0">
                <a:latin typeface="Calibri" pitchFamily="34" charset="0"/>
              </a:rPr>
              <a:t>sıklıkla fiziksel ya da psikiyatrik eş tanı bulunmaktadır. Kişilik </a:t>
            </a:r>
            <a:r>
              <a:rPr lang="tr-TR" b="1" dirty="0" smtClean="0">
                <a:latin typeface="Calibri" pitchFamily="34" charset="0"/>
              </a:rPr>
              <a:t>bozuklukları, </a:t>
            </a:r>
            <a:r>
              <a:rPr lang="tr-TR" b="1" dirty="0" err="1" smtClean="0">
                <a:latin typeface="Calibri" pitchFamily="34" charset="0"/>
              </a:rPr>
              <a:t>duygudurum</a:t>
            </a:r>
            <a:r>
              <a:rPr lang="tr-TR" b="1" dirty="0" smtClean="0">
                <a:latin typeface="Calibri" pitchFamily="34" charset="0"/>
              </a:rPr>
              <a:t> </a:t>
            </a:r>
            <a:r>
              <a:rPr lang="tr-TR" b="1" dirty="0">
                <a:latin typeface="Calibri" pitchFamily="34" charset="0"/>
              </a:rPr>
              <a:t>bozuklukları, </a:t>
            </a:r>
            <a:r>
              <a:rPr lang="tr-TR" b="1" dirty="0" err="1">
                <a:latin typeface="Calibri" pitchFamily="34" charset="0"/>
              </a:rPr>
              <a:t>psikotik</a:t>
            </a:r>
            <a:r>
              <a:rPr lang="tr-TR" b="1" dirty="0">
                <a:latin typeface="Calibri" pitchFamily="34" charset="0"/>
              </a:rPr>
              <a:t> bozukluklar, </a:t>
            </a:r>
            <a:r>
              <a:rPr lang="tr-TR" b="1" dirty="0" err="1">
                <a:latin typeface="Calibri" pitchFamily="34" charset="0"/>
              </a:rPr>
              <a:t>anksiyete</a:t>
            </a:r>
            <a:r>
              <a:rPr lang="tr-TR" b="1" dirty="0">
                <a:latin typeface="Calibri" pitchFamily="34" charset="0"/>
              </a:rPr>
              <a:t> bozuklukları, cinsel işlev </a:t>
            </a:r>
            <a:r>
              <a:rPr lang="tr-TR" b="1" dirty="0" smtClean="0">
                <a:latin typeface="Calibri" pitchFamily="34" charset="0"/>
              </a:rPr>
              <a:t>bozuklukları, uyku </a:t>
            </a:r>
            <a:r>
              <a:rPr lang="tr-TR" b="1" dirty="0">
                <a:latin typeface="Calibri" pitchFamily="34" charset="0"/>
              </a:rPr>
              <a:t>bozuklukları, </a:t>
            </a:r>
            <a:r>
              <a:rPr lang="tr-TR" b="1" dirty="0" err="1">
                <a:latin typeface="Calibri" pitchFamily="34" charset="0"/>
              </a:rPr>
              <a:t>demans</a:t>
            </a:r>
            <a:r>
              <a:rPr lang="tr-TR" b="1" dirty="0">
                <a:latin typeface="Calibri" pitchFamily="34" charset="0"/>
              </a:rPr>
              <a:t>/</a:t>
            </a:r>
            <a:r>
              <a:rPr lang="tr-TR" b="1" dirty="0" err="1">
                <a:latin typeface="Calibri" pitchFamily="34" charset="0"/>
              </a:rPr>
              <a:t>amnestik</a:t>
            </a:r>
            <a:r>
              <a:rPr lang="tr-TR" b="1" dirty="0">
                <a:latin typeface="Calibri" pitchFamily="34" charset="0"/>
              </a:rPr>
              <a:t> bozukluklar gibi psikiyatrik problemler tabloya eşlik </a:t>
            </a:r>
            <a:r>
              <a:rPr lang="tr-TR" b="1" dirty="0" smtClean="0">
                <a:latin typeface="Calibri" pitchFamily="34" charset="0"/>
              </a:rPr>
              <a:t>ederek tedavi </a:t>
            </a:r>
            <a:r>
              <a:rPr lang="tr-TR" b="1" dirty="0">
                <a:latin typeface="Calibri" pitchFamily="34" charset="0"/>
              </a:rPr>
              <a:t>sürecini daha da zorlaştırabilir. Hemşirelik bakımının planlanmasında eş tanının </a:t>
            </a:r>
            <a:r>
              <a:rPr lang="tr-TR" b="1" dirty="0" smtClean="0">
                <a:latin typeface="Calibri" pitchFamily="34" charset="0"/>
              </a:rPr>
              <a:t>dikkate alınması </a:t>
            </a:r>
            <a:r>
              <a:rPr lang="tr-TR" b="1" dirty="0">
                <a:latin typeface="Calibri" pitchFamily="34" charset="0"/>
              </a:rPr>
              <a:t>önemlidir.</a:t>
            </a:r>
          </a:p>
        </p:txBody>
      </p:sp>
    </p:spTree>
    <p:extLst>
      <p:ext uri="{BB962C8B-B14F-4D97-AF65-F5344CB8AC3E}">
        <p14:creationId xmlns:p14="http://schemas.microsoft.com/office/powerpoint/2010/main" xmlns="" val="2677747844"/>
      </p:ext>
    </p:extLst>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500042"/>
            <a:ext cx="7467600" cy="571504"/>
          </a:xfrm>
        </p:spPr>
        <p:txBody>
          <a:bodyPr>
            <a:normAutofit fontScale="90000"/>
          </a:bodyPr>
          <a:lstStyle/>
          <a:p>
            <a:r>
              <a:rPr lang="tr-TR" b="1" dirty="0" smtClean="0">
                <a:solidFill>
                  <a:schemeClr val="accent1">
                    <a:lumMod val="50000"/>
                  </a:schemeClr>
                </a:solidFill>
                <a:latin typeface="Calibri" pitchFamily="34" charset="0"/>
              </a:rPr>
              <a:t>Vaka yönetimi</a:t>
            </a:r>
            <a:r>
              <a:rPr lang="tr-TR" dirty="0" smtClean="0"/>
              <a:t/>
            </a:r>
            <a:br>
              <a:rPr lang="tr-TR" dirty="0" smtClean="0"/>
            </a:br>
            <a:endParaRPr lang="tr-TR" dirty="0"/>
          </a:p>
        </p:txBody>
      </p:sp>
      <p:sp>
        <p:nvSpPr>
          <p:cNvPr id="3" name="İçerik Yer Tutucusu 2"/>
          <p:cNvSpPr>
            <a:spLocks noGrp="1"/>
          </p:cNvSpPr>
          <p:nvPr>
            <p:ph sz="quarter" idx="1"/>
          </p:nvPr>
        </p:nvSpPr>
        <p:spPr>
          <a:xfrm>
            <a:off x="457200" y="857232"/>
            <a:ext cx="7467600" cy="5429288"/>
          </a:xfrm>
        </p:spPr>
        <p:txBody>
          <a:bodyPr>
            <a:normAutofit/>
          </a:bodyPr>
          <a:lstStyle/>
          <a:p>
            <a:r>
              <a:rPr lang="tr-TR" b="1" dirty="0" smtClean="0">
                <a:latin typeface="Calibri" pitchFamily="34" charset="0"/>
              </a:rPr>
              <a:t>Yaş: 32 </a:t>
            </a:r>
          </a:p>
          <a:p>
            <a:r>
              <a:rPr lang="tr-TR" b="1" dirty="0" smtClean="0">
                <a:latin typeface="Calibri" pitchFamily="34" charset="0"/>
              </a:rPr>
              <a:t>Hastanın  bağımlı olduğu madde: Karışık madde</a:t>
            </a:r>
          </a:p>
          <a:p>
            <a:r>
              <a:rPr lang="tr-TR" b="1" dirty="0" smtClean="0">
                <a:latin typeface="Calibri" pitchFamily="34" charset="0"/>
              </a:rPr>
              <a:t>18 yaşlarında extasy kullanmaya arkadaş ortamında  başlamış.</a:t>
            </a:r>
          </a:p>
          <a:p>
            <a:r>
              <a:rPr lang="tr-TR" b="1" dirty="0" smtClean="0">
                <a:latin typeface="Calibri" pitchFamily="34" charset="0"/>
              </a:rPr>
              <a:t>21-22 yaşlarında kokain(taş halinde),</a:t>
            </a:r>
          </a:p>
          <a:p>
            <a:r>
              <a:rPr lang="tr-TR" b="1" dirty="0" smtClean="0">
                <a:latin typeface="Calibri" pitchFamily="34" charset="0"/>
              </a:rPr>
              <a:t>24 yaşlarında eroin kullanmaya başlamış. Damardan ve burundan alım ile  (günlük/1-1,5 gr).</a:t>
            </a:r>
          </a:p>
          <a:p>
            <a:r>
              <a:rPr lang="tr-TR" b="1" dirty="0" smtClean="0">
                <a:latin typeface="Calibri" pitchFamily="34" charset="0"/>
              </a:rPr>
              <a:t>Son 1 yıldır eroin ve kokain  kullanımı var.</a:t>
            </a:r>
          </a:p>
          <a:p>
            <a:r>
              <a:rPr lang="tr-TR" b="1" dirty="0" err="1" smtClean="0">
                <a:latin typeface="Calibri" pitchFamily="34" charset="0"/>
              </a:rPr>
              <a:t>Amateme</a:t>
            </a:r>
            <a:r>
              <a:rPr lang="tr-TR" b="1" dirty="0" smtClean="0">
                <a:latin typeface="Calibri" pitchFamily="34" charset="0"/>
              </a:rPr>
              <a:t> 6 kez yatmakta olup remisyon süresi(maddeyi kullanmama) 1,5 yıldır</a:t>
            </a:r>
            <a:r>
              <a:rPr lang="tr-TR" dirty="0" smtClean="0"/>
              <a:t>.</a:t>
            </a:r>
          </a:p>
          <a:p>
            <a:r>
              <a:rPr lang="tr-TR" b="1" dirty="0" smtClean="0">
                <a:latin typeface="Calibri" pitchFamily="34" charset="0"/>
              </a:rPr>
              <a:t>Babada alkol öyküsü var.</a:t>
            </a:r>
          </a:p>
        </p:txBody>
      </p:sp>
      <p:pic>
        <p:nvPicPr>
          <p:cNvPr id="4098" name="Picture 2" descr="C:\Users\Ass\Downloads\received_1752005058369587.jpeg"/>
          <p:cNvPicPr>
            <a:picLocks noChangeAspect="1" noChangeArrowheads="1"/>
          </p:cNvPicPr>
          <p:nvPr/>
        </p:nvPicPr>
        <p:blipFill>
          <a:blip r:embed="rId2"/>
          <a:srcRect/>
          <a:stretch>
            <a:fillRect/>
          </a:stretch>
        </p:blipFill>
        <p:spPr bwMode="auto">
          <a:xfrm>
            <a:off x="5429256" y="5072074"/>
            <a:ext cx="3286148" cy="1471605"/>
          </a:xfrm>
          <a:prstGeom prst="rect">
            <a:avLst/>
          </a:prstGeom>
          <a:noFill/>
        </p:spPr>
      </p:pic>
    </p:spTree>
    <p:extLst>
      <p:ext uri="{BB962C8B-B14F-4D97-AF65-F5344CB8AC3E}">
        <p14:creationId xmlns:p14="http://schemas.microsoft.com/office/powerpoint/2010/main" xmlns="" val="2645219995"/>
      </p:ext>
    </p:extLst>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67544" y="692696"/>
            <a:ext cx="7467600" cy="4873752"/>
          </a:xfrm>
        </p:spPr>
        <p:txBody>
          <a:bodyPr/>
          <a:lstStyle/>
          <a:p>
            <a:pPr marL="0" indent="0">
              <a:buNone/>
            </a:pPr>
            <a:r>
              <a:rPr lang="tr-TR" b="1" dirty="0" smtClean="0"/>
              <a:t>		</a:t>
            </a:r>
            <a:r>
              <a:rPr lang="tr-TR" sz="2800" b="1" dirty="0" smtClean="0">
                <a:latin typeface="Calibri" pitchFamily="34" charset="0"/>
              </a:rPr>
              <a:t>Hastanın şikayeti;</a:t>
            </a:r>
          </a:p>
          <a:p>
            <a:endParaRPr lang="tr-TR" b="1" dirty="0" smtClean="0">
              <a:latin typeface="Calibri" pitchFamily="34" charset="0"/>
            </a:endParaRPr>
          </a:p>
          <a:p>
            <a:r>
              <a:rPr lang="tr-TR" b="1" dirty="0" smtClean="0">
                <a:latin typeface="Calibri" pitchFamily="34" charset="0"/>
              </a:rPr>
              <a:t>Burun akıntısı,</a:t>
            </a:r>
          </a:p>
          <a:p>
            <a:r>
              <a:rPr lang="tr-TR" b="1" dirty="0" smtClean="0">
                <a:latin typeface="Calibri" pitchFamily="34" charset="0"/>
              </a:rPr>
              <a:t>sinirlilik,</a:t>
            </a:r>
          </a:p>
          <a:p>
            <a:r>
              <a:rPr lang="tr-TR" b="1" dirty="0" smtClean="0">
                <a:latin typeface="Calibri" pitchFamily="34" charset="0"/>
              </a:rPr>
              <a:t>çevreye zarar,</a:t>
            </a:r>
            <a:r>
              <a:rPr lang="tr-TR" b="1" dirty="0">
                <a:latin typeface="Calibri" pitchFamily="34" charset="0"/>
              </a:rPr>
              <a:t> </a:t>
            </a:r>
            <a:endParaRPr lang="tr-TR" b="1" dirty="0" smtClean="0">
              <a:latin typeface="Calibri" pitchFamily="34" charset="0"/>
            </a:endParaRPr>
          </a:p>
          <a:p>
            <a:r>
              <a:rPr lang="tr-TR" b="1" dirty="0" smtClean="0">
                <a:latin typeface="Calibri" pitchFamily="34" charset="0"/>
              </a:rPr>
              <a:t>kokain </a:t>
            </a:r>
            <a:r>
              <a:rPr lang="tr-TR" b="1" dirty="0">
                <a:latin typeface="Calibri" pitchFamily="34" charset="0"/>
              </a:rPr>
              <a:t>almadığında şiddetli baş </a:t>
            </a:r>
            <a:r>
              <a:rPr lang="tr-TR" b="1" dirty="0" smtClean="0">
                <a:latin typeface="Calibri" pitchFamily="34" charset="0"/>
              </a:rPr>
              <a:t>ağrısı.</a:t>
            </a:r>
          </a:p>
        </p:txBody>
      </p:sp>
    </p:spTree>
    <p:extLst>
      <p:ext uri="{BB962C8B-B14F-4D97-AF65-F5344CB8AC3E}">
        <p14:creationId xmlns:p14="http://schemas.microsoft.com/office/powerpoint/2010/main" xmlns="" val="1731293312"/>
      </p:ext>
    </p:extLst>
  </p:cSld>
  <p:clrMapOvr>
    <a:masterClrMapping/>
  </p:clrMapOvr>
  <p:transition>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323528" y="3068960"/>
            <a:ext cx="7467600" cy="2497488"/>
          </a:xfrm>
        </p:spPr>
        <p:txBody>
          <a:bodyPr/>
          <a:lstStyle/>
          <a:p>
            <a:endParaRPr lang="tr-TR" dirty="0" smtClean="0"/>
          </a:p>
          <a:p>
            <a:pPr marL="0" indent="0">
              <a:buNone/>
            </a:pPr>
            <a:endParaRPr lang="tr-TR" dirty="0" smtClean="0"/>
          </a:p>
          <a:p>
            <a:pPr marL="0" indent="0">
              <a:buNone/>
            </a:pPr>
            <a:endParaRPr lang="tr-TR" dirty="0" smtClean="0"/>
          </a:p>
        </p:txBody>
      </p:sp>
      <p:sp>
        <p:nvSpPr>
          <p:cNvPr id="6" name="Dikdörtgen 5"/>
          <p:cNvSpPr/>
          <p:nvPr/>
        </p:nvSpPr>
        <p:spPr>
          <a:xfrm>
            <a:off x="611560" y="35334"/>
            <a:ext cx="6912768" cy="7263527"/>
          </a:xfrm>
          <a:prstGeom prst="rect">
            <a:avLst/>
          </a:prstGeom>
          <a:noFill/>
        </p:spPr>
        <p:txBody>
          <a:bodyPr wrap="square" lIns="91440" tIns="45720" rIns="91440" bIns="45720" anchor="ctr">
            <a:spAutoFit/>
          </a:bodyPr>
          <a:lstStyle/>
          <a:p>
            <a:pPr algn="ctr"/>
            <a:r>
              <a:rPr lang="tr-TR" sz="2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Hasta kliniğe yatmadan ilk gözlem ve yoksunluk belirtisi;</a:t>
            </a:r>
          </a:p>
          <a:p>
            <a:endParaRPr lang="tr-TR" sz="2400" dirty="0" smtClean="0"/>
          </a:p>
          <a:p>
            <a:pPr marL="457200" indent="-457200">
              <a:buFont typeface="Wingdings" pitchFamily="2" charset="2"/>
              <a:buChar char="Ø"/>
            </a:pPr>
            <a:r>
              <a:rPr lang="tr-TR" sz="2400" b="1" dirty="0" smtClean="0">
                <a:latin typeface="Calibri" pitchFamily="34" charset="0"/>
              </a:rPr>
              <a:t>Aşırı </a:t>
            </a:r>
            <a:r>
              <a:rPr lang="tr-TR" sz="2400" b="1" dirty="0">
                <a:latin typeface="Calibri" pitchFamily="34" charset="0"/>
              </a:rPr>
              <a:t>uyarılmışlık </a:t>
            </a:r>
            <a:r>
              <a:rPr lang="tr-TR" sz="2400" b="1" dirty="0" smtClean="0">
                <a:latin typeface="Calibri" pitchFamily="34" charset="0"/>
              </a:rPr>
              <a:t>hali,</a:t>
            </a:r>
          </a:p>
          <a:p>
            <a:pPr marL="457200" indent="-457200">
              <a:buFont typeface="Wingdings" pitchFamily="2" charset="2"/>
              <a:buChar char="Ø"/>
            </a:pPr>
            <a:r>
              <a:rPr lang="tr-TR" sz="2400" b="1" dirty="0" smtClean="0">
                <a:latin typeface="Calibri" pitchFamily="34" charset="0"/>
              </a:rPr>
              <a:t>Uykusuzluk,</a:t>
            </a:r>
          </a:p>
          <a:p>
            <a:pPr marL="457200" indent="-457200">
              <a:buFont typeface="Wingdings" pitchFamily="2" charset="2"/>
              <a:buChar char="Ø"/>
            </a:pPr>
            <a:r>
              <a:rPr lang="tr-TR" sz="2400" b="1" dirty="0">
                <a:latin typeface="Calibri" pitchFamily="34" charset="0"/>
              </a:rPr>
              <a:t>Panik veya huzursuzluk, kaygı </a:t>
            </a:r>
            <a:r>
              <a:rPr lang="tr-TR" sz="2400" b="1" dirty="0" smtClean="0">
                <a:latin typeface="Calibri" pitchFamily="34" charset="0"/>
              </a:rPr>
              <a:t>hali,</a:t>
            </a:r>
          </a:p>
          <a:p>
            <a:pPr marL="457200" indent="-457200">
              <a:buFont typeface="Wingdings" pitchFamily="2" charset="2"/>
              <a:buChar char="Ø"/>
            </a:pPr>
            <a:r>
              <a:rPr lang="tr-TR" sz="2400" b="1" dirty="0">
                <a:latin typeface="Calibri" pitchFamily="34" charset="0"/>
              </a:rPr>
              <a:t>Akıntılı </a:t>
            </a:r>
            <a:r>
              <a:rPr lang="tr-TR" sz="2400" b="1" dirty="0" smtClean="0">
                <a:latin typeface="Calibri" pitchFamily="34" charset="0"/>
              </a:rPr>
              <a:t>burun,</a:t>
            </a:r>
          </a:p>
          <a:p>
            <a:pPr marL="457200" indent="-457200">
              <a:buFont typeface="Wingdings" pitchFamily="2" charset="2"/>
              <a:buChar char="Ø"/>
            </a:pPr>
            <a:r>
              <a:rPr lang="tr-TR" sz="2400" b="1" dirty="0" smtClean="0">
                <a:latin typeface="Calibri" pitchFamily="34" charset="0"/>
              </a:rPr>
              <a:t>Normalde kokain kullananlarda göz bebekleri büyük olur ama hasta lens kullandığı için böyle bir durum gözlemlenmedi.</a:t>
            </a:r>
          </a:p>
          <a:p>
            <a:pPr marL="457200" indent="-457200">
              <a:buFont typeface="Wingdings" pitchFamily="2" charset="2"/>
              <a:buChar char="Ø"/>
            </a:pPr>
            <a:r>
              <a:rPr lang="tr-TR" sz="2400" b="1" dirty="0" smtClean="0">
                <a:latin typeface="Calibri" pitchFamily="34" charset="0"/>
              </a:rPr>
              <a:t>Klinik Opiat Yoksunluk Ölçeği(COWS,KOYÖ)’den 26 puan alarak orta şiddette bir yoksunluğu gözlenmiştir.</a:t>
            </a:r>
          </a:p>
          <a:p>
            <a:pPr marL="457200" indent="-457200">
              <a:buFont typeface="Wingdings" pitchFamily="2" charset="2"/>
              <a:buChar char="Ø"/>
            </a:pPr>
            <a:r>
              <a:rPr lang="tr-TR" sz="2400" b="1" dirty="0" smtClean="0">
                <a:latin typeface="Calibri" pitchFamily="34" charset="0"/>
              </a:rPr>
              <a:t>Madde Aşerme Ölçeği(MAÖ)’den de 30 puan alarak maddeye karşı şiddetli bir isteği olduğu gözlemlendi. </a:t>
            </a:r>
          </a:p>
          <a:p>
            <a:endParaRPr lang="tr-TR" sz="28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a:p>
            <a:pPr algn="ctr"/>
            <a:endParaRPr lang="tr-TR"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extLst>
      <p:ext uri="{BB962C8B-B14F-4D97-AF65-F5344CB8AC3E}">
        <p14:creationId xmlns:p14="http://schemas.microsoft.com/office/powerpoint/2010/main" xmlns="" val="2681237207"/>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692696"/>
            <a:ext cx="7467600" cy="5688632"/>
          </a:xfrm>
        </p:spPr>
        <p:txBody>
          <a:bodyPr>
            <a:normAutofit/>
          </a:bodyPr>
          <a:lstStyle/>
          <a:p>
            <a:pPr>
              <a:buNone/>
            </a:pPr>
            <a:endParaRPr lang="tr-TR" b="1" dirty="0" smtClean="0">
              <a:latin typeface="Calibri" pitchFamily="34" charset="0"/>
            </a:endParaRPr>
          </a:p>
          <a:p>
            <a:r>
              <a:rPr lang="tr-TR" b="1" dirty="0" smtClean="0">
                <a:latin typeface="Calibri" pitchFamily="34" charset="0"/>
              </a:rPr>
              <a:t>DSM-III ile birlikte birçok değişiklik gündeme gelmiştir. İlk kez madde kötüye kullanımı ve madde bağımlılığı ayrımı yapılmıştır (APA 1980). </a:t>
            </a:r>
          </a:p>
          <a:p>
            <a:pPr>
              <a:buNone/>
            </a:pPr>
            <a:endParaRPr lang="tr-TR" b="1" dirty="0" smtClean="0">
              <a:latin typeface="Calibri" pitchFamily="34" charset="0"/>
            </a:endParaRPr>
          </a:p>
          <a:p>
            <a:r>
              <a:rPr lang="tr-TR" b="1" dirty="0" smtClean="0">
                <a:latin typeface="Calibri" pitchFamily="34" charset="0"/>
              </a:rPr>
              <a:t>DSM-IV ile madde kötüye kullanımı ve madde bağımlılığı tanılarına hiyerarşik bir yaklaşım getirilmiştir (APA 1994). Madde kötüye kullanımının, madde bağımlılığından daha hafif bir bozukluk olduğu ve bağımlılığın başlangıç noktası olduğu düşünülmüştür. Ayrıca tolerans ve yoksunluk, bağımlılık tanısı için şart olmaktan çıkarılmıştır (Bilici 2012, NIH 2015).</a:t>
            </a:r>
          </a:p>
          <a:p>
            <a:endParaRPr lang="tr-TR" dirty="0" smtClean="0"/>
          </a:p>
          <a:p>
            <a:endParaRPr lang="tr-TR" dirty="0"/>
          </a:p>
        </p:txBody>
      </p:sp>
    </p:spTree>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67544" y="332656"/>
            <a:ext cx="7467600" cy="5810988"/>
          </a:xfrm>
        </p:spPr>
        <p:txBody>
          <a:bodyPr>
            <a:normAutofit/>
          </a:bodyPr>
          <a:lstStyle/>
          <a:p>
            <a:pPr marL="0" indent="0">
              <a:buNone/>
            </a:pPr>
            <a:r>
              <a:rPr lang="tr-TR" dirty="0" smtClean="0"/>
              <a:t>     </a:t>
            </a:r>
            <a:r>
              <a:rPr lang="tr-TR" b="1" dirty="0" smtClean="0">
                <a:latin typeface="Calibri" pitchFamily="34" charset="0"/>
              </a:rPr>
              <a:t>         Hasta kiniğe yatmadan yaşam bulguları;</a:t>
            </a:r>
          </a:p>
          <a:p>
            <a:r>
              <a:rPr lang="tr-TR" b="1" dirty="0" smtClean="0">
                <a:latin typeface="Calibri" pitchFamily="34" charset="0"/>
              </a:rPr>
              <a:t>36,5 </a:t>
            </a:r>
            <a:r>
              <a:rPr lang="tr-TR" b="1" dirty="0" smtClean="0">
                <a:latin typeface="Calibri" pitchFamily="34" charset="0"/>
                <a:cs typeface="Arial"/>
              </a:rPr>
              <a:t>ºc ateş,</a:t>
            </a:r>
          </a:p>
          <a:p>
            <a:r>
              <a:rPr lang="tr-TR" b="1" dirty="0" smtClean="0">
                <a:latin typeface="Calibri" pitchFamily="34" charset="0"/>
                <a:cs typeface="Arial"/>
              </a:rPr>
              <a:t>nabız:88</a:t>
            </a:r>
          </a:p>
          <a:p>
            <a:r>
              <a:rPr lang="tr-TR" b="1" dirty="0" smtClean="0">
                <a:latin typeface="Calibri" pitchFamily="34" charset="0"/>
                <a:cs typeface="Arial"/>
              </a:rPr>
              <a:t>solunum:18,</a:t>
            </a:r>
          </a:p>
          <a:p>
            <a:r>
              <a:rPr lang="tr-TR" b="1" dirty="0" smtClean="0">
                <a:latin typeface="Calibri" pitchFamily="34" charset="0"/>
                <a:cs typeface="Arial"/>
              </a:rPr>
              <a:t>Tansiyon:100/60</a:t>
            </a:r>
          </a:p>
          <a:p>
            <a:pPr>
              <a:buNone/>
            </a:pPr>
            <a:endParaRPr lang="tr-TR" b="1" dirty="0" smtClean="0">
              <a:latin typeface="Calibri" pitchFamily="34" charset="0"/>
              <a:cs typeface="Arial"/>
            </a:endParaRPr>
          </a:p>
          <a:p>
            <a:pPr>
              <a:buNone/>
            </a:pPr>
            <a:endParaRPr lang="tr-TR" b="1" dirty="0" smtClean="0">
              <a:latin typeface="Calibri" pitchFamily="34" charset="0"/>
              <a:cs typeface="Arial"/>
            </a:endParaRPr>
          </a:p>
          <a:p>
            <a:pPr marL="0" indent="0">
              <a:buNone/>
            </a:pPr>
            <a:r>
              <a:rPr lang="tr-TR" b="1" dirty="0" smtClean="0">
                <a:latin typeface="Calibri" pitchFamily="34" charset="0"/>
                <a:cs typeface="Arial"/>
              </a:rPr>
              <a:t>                 Hasta kliniğe yattıktan sonra;</a:t>
            </a:r>
          </a:p>
          <a:p>
            <a:r>
              <a:rPr lang="tr-TR" b="1" dirty="0" smtClean="0">
                <a:latin typeface="Calibri" pitchFamily="34" charset="0"/>
                <a:cs typeface="Arial"/>
              </a:rPr>
              <a:t>36,6 ºc ateş,</a:t>
            </a:r>
          </a:p>
          <a:p>
            <a:r>
              <a:rPr lang="tr-TR" b="1" dirty="0" smtClean="0">
                <a:latin typeface="Calibri" pitchFamily="34" charset="0"/>
                <a:cs typeface="Arial"/>
              </a:rPr>
              <a:t>Nabız: 128</a:t>
            </a:r>
          </a:p>
          <a:p>
            <a:r>
              <a:rPr lang="tr-TR" b="1" dirty="0" smtClean="0">
                <a:latin typeface="Calibri" pitchFamily="34" charset="0"/>
                <a:cs typeface="Arial"/>
              </a:rPr>
              <a:t>Solunum:18	</a:t>
            </a:r>
          </a:p>
          <a:p>
            <a:r>
              <a:rPr lang="tr-TR" b="1" dirty="0" smtClean="0">
                <a:latin typeface="Calibri" pitchFamily="34" charset="0"/>
                <a:cs typeface="Arial"/>
              </a:rPr>
              <a:t>Tansiyon 110/70</a:t>
            </a:r>
          </a:p>
          <a:p>
            <a:endParaRPr lang="tr-TR" dirty="0" smtClean="0">
              <a:latin typeface="Arial"/>
              <a:cs typeface="Arial"/>
            </a:endParaRPr>
          </a:p>
          <a:p>
            <a:endParaRPr lang="tr-TR" dirty="0"/>
          </a:p>
        </p:txBody>
      </p:sp>
    </p:spTree>
    <p:extLst>
      <p:ext uri="{BB962C8B-B14F-4D97-AF65-F5344CB8AC3E}">
        <p14:creationId xmlns:p14="http://schemas.microsoft.com/office/powerpoint/2010/main" xmlns="" val="3437753689"/>
      </p:ext>
    </p:extLst>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395536" y="404664"/>
            <a:ext cx="7467600" cy="5596104"/>
          </a:xfrm>
        </p:spPr>
        <p:txBody>
          <a:bodyPr/>
          <a:lstStyle/>
          <a:p>
            <a:pPr marL="0" indent="0">
              <a:buNone/>
            </a:pPr>
            <a:r>
              <a:rPr lang="tr-TR" b="1" dirty="0" smtClean="0">
                <a:latin typeface="Calibri" pitchFamily="34" charset="0"/>
              </a:rPr>
              <a:t> 		Hastanın kullandığı ilaçlar;</a:t>
            </a:r>
          </a:p>
          <a:p>
            <a:pPr marL="0" indent="0">
              <a:buNone/>
            </a:pPr>
            <a:endParaRPr lang="tr-TR" b="1" dirty="0" smtClean="0">
              <a:latin typeface="Calibri" pitchFamily="34" charset="0"/>
            </a:endParaRPr>
          </a:p>
          <a:p>
            <a:r>
              <a:rPr lang="tr-TR" b="1" dirty="0" smtClean="0">
                <a:latin typeface="Calibri" pitchFamily="34" charset="0"/>
              </a:rPr>
              <a:t>Suboxane 8 mg tb.2x1</a:t>
            </a:r>
          </a:p>
          <a:p>
            <a:r>
              <a:rPr lang="tr-TR" b="1" dirty="0" smtClean="0">
                <a:latin typeface="Calibri" pitchFamily="34" charset="0"/>
              </a:rPr>
              <a:t>Remeron 30 mg tb 1x1</a:t>
            </a:r>
          </a:p>
          <a:p>
            <a:r>
              <a:rPr lang="tr-TR" b="1" dirty="0" smtClean="0">
                <a:latin typeface="Calibri" pitchFamily="34" charset="0"/>
              </a:rPr>
              <a:t>Largactyl 100 mg tb 1x1</a:t>
            </a:r>
          </a:p>
          <a:p>
            <a:r>
              <a:rPr lang="tr-TR" b="1" dirty="0" smtClean="0">
                <a:latin typeface="Calibri" pitchFamily="34" charset="0"/>
              </a:rPr>
              <a:t>Desyrel 100 mg tb 1x1</a:t>
            </a:r>
          </a:p>
          <a:p>
            <a:r>
              <a:rPr lang="tr-TR" b="1" dirty="0" smtClean="0">
                <a:latin typeface="Calibri" pitchFamily="34" charset="0"/>
              </a:rPr>
              <a:t>Panto tb 1x1</a:t>
            </a:r>
          </a:p>
          <a:p>
            <a:r>
              <a:rPr lang="tr-TR" b="1" dirty="0" smtClean="0">
                <a:latin typeface="Calibri" pitchFamily="34" charset="0"/>
              </a:rPr>
              <a:t>Meneklin 600 mg amp 2x1</a:t>
            </a:r>
          </a:p>
          <a:p>
            <a:r>
              <a:rPr lang="tr-TR" b="1" dirty="0" smtClean="0">
                <a:latin typeface="Calibri" pitchFamily="34" charset="0"/>
              </a:rPr>
              <a:t>Modiwake tb 1x1</a:t>
            </a:r>
          </a:p>
        </p:txBody>
      </p:sp>
    </p:spTree>
    <p:extLst>
      <p:ext uri="{BB962C8B-B14F-4D97-AF65-F5344CB8AC3E}">
        <p14:creationId xmlns:p14="http://schemas.microsoft.com/office/powerpoint/2010/main" xmlns="" val="1519925572"/>
      </p:ext>
    </p:extLst>
  </p:cSld>
  <p:clrMapOvr>
    <a:masterClrMapping/>
  </p:clrMapOvr>
  <p:transition>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sz="quarter" idx="1"/>
            <p:extLst>
              <p:ext uri="{D42A27DB-BD31-4B8C-83A1-F6EECF244321}">
                <p14:modId xmlns:p14="http://schemas.microsoft.com/office/powerpoint/2010/main" xmlns="" val="3082079218"/>
              </p:ext>
            </p:extLst>
          </p:nvPr>
        </p:nvGraphicFramePr>
        <p:xfrm>
          <a:off x="23912" y="0"/>
          <a:ext cx="9084592" cy="6896430"/>
        </p:xfrm>
        <a:graphic>
          <a:graphicData uri="http://schemas.openxmlformats.org/drawingml/2006/table">
            <a:tbl>
              <a:tblPr firstRow="1" bandRow="1">
                <a:tableStyleId>{5C22544A-7EE6-4342-B048-85BDC9FD1C3A}</a:tableStyleId>
              </a:tblPr>
              <a:tblGrid>
                <a:gridCol w="3172172"/>
                <a:gridCol w="1224136"/>
                <a:gridCol w="1204392"/>
                <a:gridCol w="3483892"/>
              </a:tblGrid>
              <a:tr h="993913">
                <a:tc>
                  <a:txBody>
                    <a:bodyPr/>
                    <a:lstStyle/>
                    <a:p>
                      <a:r>
                        <a:rPr lang="tr-TR" sz="2000" b="1" dirty="0" smtClean="0">
                          <a:latin typeface="Calibri" pitchFamily="34" charset="0"/>
                        </a:rPr>
                        <a:t>TETKİK ADI</a:t>
                      </a:r>
                      <a:endParaRPr lang="tr-TR" sz="2000" b="1" dirty="0">
                        <a:latin typeface="Calibri" pitchFamily="34" charset="0"/>
                      </a:endParaRPr>
                    </a:p>
                  </a:txBody>
                  <a:tcPr/>
                </a:tc>
                <a:tc>
                  <a:txBody>
                    <a:bodyPr/>
                    <a:lstStyle/>
                    <a:p>
                      <a:r>
                        <a:rPr lang="tr-TR" sz="2000" b="1" dirty="0" smtClean="0">
                          <a:latin typeface="Calibri" pitchFamily="34" charset="0"/>
                        </a:rPr>
                        <a:t>İLK YATIŞ </a:t>
                      </a:r>
                      <a:endParaRPr lang="tr-TR" sz="2000" b="1" dirty="0">
                        <a:latin typeface="Calibri" pitchFamily="34" charset="0"/>
                      </a:endParaRPr>
                    </a:p>
                  </a:txBody>
                  <a:tcPr/>
                </a:tc>
                <a:tc>
                  <a:txBody>
                    <a:bodyPr/>
                    <a:lstStyle/>
                    <a:p>
                      <a:r>
                        <a:rPr lang="tr-TR" sz="2000" b="1" dirty="0" smtClean="0">
                          <a:latin typeface="Calibri" pitchFamily="34" charset="0"/>
                        </a:rPr>
                        <a:t>SON ÇIKIŞ</a:t>
                      </a:r>
                      <a:r>
                        <a:rPr lang="tr-TR" sz="2000" b="1" baseline="0" dirty="0" smtClean="0">
                          <a:latin typeface="Calibri" pitchFamily="34" charset="0"/>
                        </a:rPr>
                        <a:t> TARİHİ</a:t>
                      </a:r>
                      <a:endParaRPr lang="tr-TR" sz="2000" b="1" dirty="0">
                        <a:latin typeface="Calibri" pitchFamily="34" charset="0"/>
                      </a:endParaRPr>
                    </a:p>
                  </a:txBody>
                  <a:tcPr/>
                </a:tc>
                <a:tc>
                  <a:txBody>
                    <a:bodyPr/>
                    <a:lstStyle/>
                    <a:p>
                      <a:r>
                        <a:rPr lang="tr-TR" sz="2000" b="1" dirty="0" smtClean="0">
                          <a:latin typeface="Calibri" pitchFamily="34" charset="0"/>
                        </a:rPr>
                        <a:t>NORMAL DEĞERLER</a:t>
                      </a:r>
                      <a:endParaRPr lang="tr-TR" sz="2000" b="1" dirty="0">
                        <a:latin typeface="Calibri" pitchFamily="34" charset="0"/>
                      </a:endParaRPr>
                    </a:p>
                  </a:txBody>
                  <a:tcPr/>
                </a:tc>
              </a:tr>
              <a:tr h="397565">
                <a:tc>
                  <a:txBody>
                    <a:bodyPr/>
                    <a:lstStyle/>
                    <a:p>
                      <a:r>
                        <a:rPr lang="tr-TR" sz="2000" b="1" dirty="0" smtClean="0">
                          <a:latin typeface="Calibri" pitchFamily="34" charset="0"/>
                        </a:rPr>
                        <a:t>İLAÇ DÜZEYİ(ETG)</a:t>
                      </a:r>
                    </a:p>
                  </a:txBody>
                  <a:tcPr/>
                </a:tc>
                <a:tc>
                  <a:txBody>
                    <a:bodyPr/>
                    <a:lstStyle/>
                    <a:p>
                      <a:r>
                        <a:rPr lang="tr-TR" sz="2000" b="1" dirty="0" smtClean="0">
                          <a:latin typeface="Calibri" pitchFamily="34" charset="0"/>
                        </a:rPr>
                        <a:t>92,29 </a:t>
                      </a:r>
                      <a:endParaRPr lang="tr-TR" sz="2000" b="1" dirty="0">
                        <a:latin typeface="Calibri" pitchFamily="34" charset="0"/>
                      </a:endParaRPr>
                    </a:p>
                  </a:txBody>
                  <a:tcPr/>
                </a:tc>
                <a:tc>
                  <a:txBody>
                    <a:bodyPr/>
                    <a:lstStyle/>
                    <a:p>
                      <a:r>
                        <a:rPr lang="tr-TR" sz="2000" b="1" dirty="0" smtClean="0">
                          <a:latin typeface="Calibri" pitchFamily="34" charset="0"/>
                        </a:rPr>
                        <a:t>74</a:t>
                      </a:r>
                      <a:endParaRPr lang="tr-TR" sz="2000" b="1" dirty="0">
                        <a:latin typeface="Calibri" pitchFamily="34" charset="0"/>
                      </a:endParaRPr>
                    </a:p>
                  </a:txBody>
                  <a:tcPr/>
                </a:tc>
                <a:tc>
                  <a:txBody>
                    <a:bodyPr/>
                    <a:lstStyle/>
                    <a:p>
                      <a:r>
                        <a:rPr lang="tr-TR" sz="2000" b="1" dirty="0" smtClean="0">
                          <a:latin typeface="Calibri" pitchFamily="34" charset="0"/>
                        </a:rPr>
                        <a:t>0-500 ng/mL</a:t>
                      </a:r>
                      <a:endParaRPr lang="tr-TR" sz="2000" b="1" dirty="0">
                        <a:latin typeface="Calibri" pitchFamily="34" charset="0"/>
                      </a:endParaRPr>
                    </a:p>
                  </a:txBody>
                  <a:tcPr/>
                </a:tc>
              </a:tr>
              <a:tr h="397565">
                <a:tc>
                  <a:txBody>
                    <a:bodyPr/>
                    <a:lstStyle/>
                    <a:p>
                      <a:r>
                        <a:rPr lang="tr-TR" sz="2000" b="1" dirty="0" smtClean="0">
                          <a:latin typeface="Calibri" pitchFamily="34" charset="0"/>
                        </a:rPr>
                        <a:t>İLAÇ DÜZEYİ (BONZAİ-1)</a:t>
                      </a:r>
                      <a:endParaRPr lang="tr-TR" sz="2000" b="1" dirty="0">
                        <a:latin typeface="Calibri" pitchFamily="34" charset="0"/>
                      </a:endParaRPr>
                    </a:p>
                  </a:txBody>
                  <a:tcPr/>
                </a:tc>
                <a:tc>
                  <a:txBody>
                    <a:bodyPr/>
                    <a:lstStyle/>
                    <a:p>
                      <a:r>
                        <a:rPr lang="tr-TR" sz="2000" b="1" dirty="0" smtClean="0">
                          <a:latin typeface="Calibri" pitchFamily="34" charset="0"/>
                        </a:rPr>
                        <a:t>0,93</a:t>
                      </a:r>
                      <a:endParaRPr lang="tr-TR" sz="2000" b="1" dirty="0">
                        <a:latin typeface="Calibri" pitchFamily="34" charset="0"/>
                      </a:endParaRPr>
                    </a:p>
                  </a:txBody>
                  <a:tcPr/>
                </a:tc>
                <a:tc>
                  <a:txBody>
                    <a:bodyPr/>
                    <a:lstStyle/>
                    <a:p>
                      <a:r>
                        <a:rPr lang="tr-TR" sz="2000" b="1" dirty="0" smtClean="0">
                          <a:latin typeface="Calibri" pitchFamily="34" charset="0"/>
                        </a:rPr>
                        <a:t>0,14</a:t>
                      </a:r>
                      <a:endParaRPr lang="tr-TR" sz="2000" b="1" dirty="0">
                        <a:latin typeface="Calibri" pitchFamily="34" charset="0"/>
                      </a:endParaRPr>
                    </a:p>
                  </a:txBody>
                  <a:tcPr/>
                </a:tc>
                <a:tc>
                  <a:txBody>
                    <a:bodyPr/>
                    <a:lstStyle/>
                    <a:p>
                      <a:r>
                        <a:rPr lang="tr-TR" sz="2000" b="1" dirty="0" smtClean="0">
                          <a:latin typeface="Calibri" pitchFamily="34" charset="0"/>
                        </a:rPr>
                        <a:t>0-20</a:t>
                      </a:r>
                      <a:r>
                        <a:rPr lang="tr-TR" sz="2000" b="1" baseline="0" dirty="0" smtClean="0">
                          <a:latin typeface="Calibri" pitchFamily="34" charset="0"/>
                        </a:rPr>
                        <a:t> ng/mL</a:t>
                      </a:r>
                      <a:endParaRPr lang="tr-TR" sz="2000" b="1" dirty="0">
                        <a:latin typeface="Calibri" pitchFamily="34" charset="0"/>
                      </a:endParaRPr>
                    </a:p>
                  </a:txBody>
                  <a:tcPr/>
                </a:tc>
              </a:tr>
              <a:tr h="695739">
                <a:tc>
                  <a:txBody>
                    <a:bodyPr/>
                    <a:lstStyle/>
                    <a:p>
                      <a:r>
                        <a:rPr lang="tr-TR" sz="2000" b="1" dirty="0" smtClean="0">
                          <a:latin typeface="Calibri" pitchFamily="34" charset="0"/>
                        </a:rPr>
                        <a:t>İLAÇ DÜZEYİ(ASETİL</a:t>
                      </a:r>
                      <a:r>
                        <a:rPr lang="tr-TR" sz="2000" b="1" baseline="0" dirty="0" smtClean="0">
                          <a:latin typeface="Calibri" pitchFamily="34" charset="0"/>
                        </a:rPr>
                        <a:t> MORFİN)</a:t>
                      </a:r>
                      <a:endParaRPr lang="tr-TR" sz="2000" b="1" dirty="0">
                        <a:latin typeface="Calibri" pitchFamily="34" charset="0"/>
                      </a:endParaRPr>
                    </a:p>
                  </a:txBody>
                  <a:tcPr/>
                </a:tc>
                <a:tc>
                  <a:txBody>
                    <a:bodyPr/>
                    <a:lstStyle/>
                    <a:p>
                      <a:endParaRPr lang="tr-TR" sz="2000" b="1" dirty="0" smtClean="0">
                        <a:latin typeface="Calibri" pitchFamily="34" charset="0"/>
                      </a:endParaRPr>
                    </a:p>
                    <a:p>
                      <a:r>
                        <a:rPr lang="tr-TR" sz="2000" b="1" dirty="0" smtClean="0">
                          <a:latin typeface="Calibri" pitchFamily="34" charset="0"/>
                        </a:rPr>
                        <a:t>0,16</a:t>
                      </a:r>
                      <a:endParaRPr lang="tr-TR" sz="2000" b="1" dirty="0">
                        <a:latin typeface="Calibri" pitchFamily="34" charset="0"/>
                      </a:endParaRPr>
                    </a:p>
                  </a:txBody>
                  <a:tcPr/>
                </a:tc>
                <a:tc>
                  <a:txBody>
                    <a:bodyPr/>
                    <a:lstStyle/>
                    <a:p>
                      <a:endParaRPr lang="tr-TR" sz="2000" b="1" dirty="0" smtClean="0">
                        <a:latin typeface="Calibri" pitchFamily="34" charset="0"/>
                      </a:endParaRPr>
                    </a:p>
                    <a:p>
                      <a:r>
                        <a:rPr lang="tr-TR" sz="2000" b="1" dirty="0" smtClean="0">
                          <a:latin typeface="Calibri" pitchFamily="34" charset="0"/>
                        </a:rPr>
                        <a:t>2,33</a:t>
                      </a:r>
                      <a:endParaRPr lang="tr-TR" sz="2000" b="1" dirty="0">
                        <a:latin typeface="Calibri" pitchFamily="34" charset="0"/>
                      </a:endParaRPr>
                    </a:p>
                  </a:txBody>
                  <a:tcPr/>
                </a:tc>
                <a:tc>
                  <a:txBody>
                    <a:bodyPr/>
                    <a:lstStyle/>
                    <a:p>
                      <a:endParaRPr lang="tr-TR" sz="2000" b="1" dirty="0" smtClean="0">
                        <a:latin typeface="Calibri" pitchFamily="34" charset="0"/>
                      </a:endParaRPr>
                    </a:p>
                    <a:p>
                      <a:r>
                        <a:rPr lang="tr-TR" sz="2000" b="1" dirty="0" smtClean="0">
                          <a:latin typeface="Calibri" pitchFamily="34" charset="0"/>
                        </a:rPr>
                        <a:t>0-10 ng/mL</a:t>
                      </a:r>
                      <a:endParaRPr lang="tr-TR" sz="2000" b="1" dirty="0">
                        <a:latin typeface="Calibri" pitchFamily="34" charset="0"/>
                      </a:endParaRPr>
                    </a:p>
                  </a:txBody>
                  <a:tcPr/>
                </a:tc>
              </a:tr>
              <a:tr h="695739">
                <a:tc>
                  <a:txBody>
                    <a:bodyPr/>
                    <a:lstStyle/>
                    <a:p>
                      <a:r>
                        <a:rPr lang="tr-TR" sz="2000" b="1" dirty="0" smtClean="0">
                          <a:latin typeface="Calibri" pitchFamily="34" charset="0"/>
                        </a:rPr>
                        <a:t>İLAÇ DÜZEYİ(BUPRENORFİN)</a:t>
                      </a:r>
                      <a:endParaRPr lang="tr-TR" sz="2000" b="1" dirty="0">
                        <a:latin typeface="Calibri" pitchFamily="34" charset="0"/>
                      </a:endParaRPr>
                    </a:p>
                  </a:txBody>
                  <a:tcPr/>
                </a:tc>
                <a:tc>
                  <a:txBody>
                    <a:bodyPr/>
                    <a:lstStyle/>
                    <a:p>
                      <a:endParaRPr lang="tr-TR" sz="2000" b="1" dirty="0" smtClean="0">
                        <a:latin typeface="Calibri" pitchFamily="34" charset="0"/>
                      </a:endParaRPr>
                    </a:p>
                    <a:p>
                      <a:r>
                        <a:rPr lang="tr-TR" sz="2000" b="1" dirty="0" smtClean="0">
                          <a:latin typeface="Calibri" pitchFamily="34" charset="0"/>
                        </a:rPr>
                        <a:t>117</a:t>
                      </a:r>
                      <a:endParaRPr lang="tr-TR" sz="2000" b="1" dirty="0">
                        <a:latin typeface="Calibri" pitchFamily="34" charset="0"/>
                      </a:endParaRPr>
                    </a:p>
                  </a:txBody>
                  <a:tcPr/>
                </a:tc>
                <a:tc>
                  <a:txBody>
                    <a:bodyPr/>
                    <a:lstStyle/>
                    <a:p>
                      <a:endParaRPr lang="tr-TR" sz="2000" b="1" dirty="0" smtClean="0">
                        <a:latin typeface="Calibri" pitchFamily="34" charset="0"/>
                      </a:endParaRPr>
                    </a:p>
                    <a:p>
                      <a:r>
                        <a:rPr lang="tr-TR" sz="2000" b="1" dirty="0" smtClean="0">
                          <a:latin typeface="Calibri" pitchFamily="34" charset="0"/>
                        </a:rPr>
                        <a:t>80</a:t>
                      </a:r>
                      <a:endParaRPr lang="tr-TR" sz="2000" b="1" dirty="0">
                        <a:latin typeface="Calibri" pitchFamily="34" charset="0"/>
                      </a:endParaRPr>
                    </a:p>
                  </a:txBody>
                  <a:tcPr/>
                </a:tc>
                <a:tc>
                  <a:txBody>
                    <a:bodyPr/>
                    <a:lstStyle/>
                    <a:p>
                      <a:endParaRPr lang="tr-TR" sz="2000" b="1" dirty="0" smtClean="0">
                        <a:latin typeface="Calibri" pitchFamily="34" charset="0"/>
                      </a:endParaRPr>
                    </a:p>
                    <a:p>
                      <a:r>
                        <a:rPr lang="tr-TR" sz="2000" b="1" dirty="0" smtClean="0">
                          <a:latin typeface="Calibri" pitchFamily="34" charset="0"/>
                        </a:rPr>
                        <a:t>0,50</a:t>
                      </a:r>
                      <a:endParaRPr lang="tr-TR" sz="2000" b="1" dirty="0">
                        <a:latin typeface="Calibri" pitchFamily="34" charset="0"/>
                      </a:endParaRPr>
                    </a:p>
                  </a:txBody>
                  <a:tcPr/>
                </a:tc>
              </a:tr>
              <a:tr h="695739">
                <a:tc>
                  <a:txBody>
                    <a:bodyPr/>
                    <a:lstStyle/>
                    <a:p>
                      <a:r>
                        <a:rPr lang="tr-TR" sz="2000" b="1" dirty="0" smtClean="0">
                          <a:latin typeface="Calibri" pitchFamily="34" charset="0"/>
                        </a:rPr>
                        <a:t>İLAÇ DÜZEYİ (BARBİTURATES)</a:t>
                      </a:r>
                      <a:endParaRPr lang="tr-TR" sz="2000" b="1" dirty="0">
                        <a:latin typeface="Calibri" pitchFamily="34" charset="0"/>
                      </a:endParaRPr>
                    </a:p>
                  </a:txBody>
                  <a:tcPr/>
                </a:tc>
                <a:tc>
                  <a:txBody>
                    <a:bodyPr/>
                    <a:lstStyle/>
                    <a:p>
                      <a:endParaRPr lang="tr-TR" sz="2000" b="1" dirty="0" smtClean="0">
                        <a:latin typeface="Calibri" pitchFamily="34" charset="0"/>
                      </a:endParaRPr>
                    </a:p>
                    <a:p>
                      <a:r>
                        <a:rPr lang="tr-TR" sz="2000" b="1" dirty="0" smtClean="0">
                          <a:latin typeface="Calibri" pitchFamily="34" charset="0"/>
                        </a:rPr>
                        <a:t>26</a:t>
                      </a:r>
                      <a:endParaRPr lang="tr-TR" sz="2000" b="1" dirty="0">
                        <a:latin typeface="Calibri" pitchFamily="34" charset="0"/>
                      </a:endParaRPr>
                    </a:p>
                  </a:txBody>
                  <a:tcPr/>
                </a:tc>
                <a:tc>
                  <a:txBody>
                    <a:bodyPr/>
                    <a:lstStyle/>
                    <a:p>
                      <a:endParaRPr lang="tr-TR" sz="2000" b="1" dirty="0" smtClean="0">
                        <a:latin typeface="Calibri" pitchFamily="34" charset="0"/>
                      </a:endParaRPr>
                    </a:p>
                    <a:p>
                      <a:r>
                        <a:rPr lang="tr-TR" sz="2000" b="1" dirty="0" smtClean="0">
                          <a:latin typeface="Calibri" pitchFamily="34" charset="0"/>
                        </a:rPr>
                        <a:t>0</a:t>
                      </a:r>
                      <a:endParaRPr lang="tr-TR" sz="2000" b="1" dirty="0">
                        <a:latin typeface="Calibri" pitchFamily="34" charset="0"/>
                      </a:endParaRPr>
                    </a:p>
                  </a:txBody>
                  <a:tcPr/>
                </a:tc>
                <a:tc>
                  <a:txBody>
                    <a:bodyPr/>
                    <a:lstStyle/>
                    <a:p>
                      <a:endParaRPr lang="tr-TR" sz="2000" b="1" dirty="0" smtClean="0">
                        <a:latin typeface="Calibri" pitchFamily="34" charset="0"/>
                      </a:endParaRPr>
                    </a:p>
                    <a:p>
                      <a:r>
                        <a:rPr lang="tr-TR" sz="2000" b="1" dirty="0" smtClean="0">
                          <a:latin typeface="Calibri" pitchFamily="34" charset="0"/>
                        </a:rPr>
                        <a:t>0-200 ng/mL</a:t>
                      </a:r>
                      <a:endParaRPr lang="tr-TR" sz="2000" b="1" dirty="0">
                        <a:latin typeface="Calibri" pitchFamily="34" charset="0"/>
                      </a:endParaRPr>
                    </a:p>
                  </a:txBody>
                  <a:tcPr/>
                </a:tc>
              </a:tr>
              <a:tr h="695739">
                <a:tc>
                  <a:txBody>
                    <a:bodyPr/>
                    <a:lstStyle/>
                    <a:p>
                      <a:r>
                        <a:rPr lang="tr-TR" sz="2000" b="1" dirty="0" smtClean="0">
                          <a:latin typeface="Calibri" pitchFamily="34" charset="0"/>
                        </a:rPr>
                        <a:t>İLAÇ</a:t>
                      </a:r>
                      <a:r>
                        <a:rPr lang="tr-TR" sz="2000" b="1" baseline="0" dirty="0" smtClean="0">
                          <a:latin typeface="Calibri" pitchFamily="34" charset="0"/>
                        </a:rPr>
                        <a:t> DÜZEYİ(AMPHETAMİN)</a:t>
                      </a:r>
                    </a:p>
                  </a:txBody>
                  <a:tcPr/>
                </a:tc>
                <a:tc>
                  <a:txBody>
                    <a:bodyPr/>
                    <a:lstStyle/>
                    <a:p>
                      <a:r>
                        <a:rPr lang="tr-TR" sz="2000" b="1" dirty="0" smtClean="0">
                          <a:latin typeface="Calibri" pitchFamily="34" charset="0"/>
                        </a:rPr>
                        <a:t>63</a:t>
                      </a:r>
                    </a:p>
                    <a:p>
                      <a:endParaRPr lang="tr-TR" sz="2000" b="1" dirty="0">
                        <a:latin typeface="Calibri" pitchFamily="34" charset="0"/>
                      </a:endParaRPr>
                    </a:p>
                  </a:txBody>
                  <a:tcPr/>
                </a:tc>
                <a:tc>
                  <a:txBody>
                    <a:bodyPr/>
                    <a:lstStyle/>
                    <a:p>
                      <a:r>
                        <a:rPr lang="tr-TR" sz="2000" b="1" dirty="0" smtClean="0">
                          <a:latin typeface="Calibri" pitchFamily="34" charset="0"/>
                        </a:rPr>
                        <a:t>40</a:t>
                      </a:r>
                      <a:endParaRPr lang="tr-TR" sz="2000" b="1" dirty="0">
                        <a:latin typeface="Calibri" pitchFamily="34" charset="0"/>
                      </a:endParaRPr>
                    </a:p>
                  </a:txBody>
                  <a:tcPr/>
                </a:tc>
                <a:tc>
                  <a:txBody>
                    <a:bodyPr/>
                    <a:lstStyle/>
                    <a:p>
                      <a:r>
                        <a:rPr lang="tr-TR" sz="2000" b="1" dirty="0" smtClean="0">
                          <a:latin typeface="Calibri" pitchFamily="34" charset="0"/>
                        </a:rPr>
                        <a:t>0-500 ng/mL</a:t>
                      </a:r>
                      <a:endParaRPr lang="tr-TR" sz="2000" b="1" dirty="0">
                        <a:latin typeface="Calibri" pitchFamily="34" charset="0"/>
                      </a:endParaRPr>
                    </a:p>
                  </a:txBody>
                  <a:tcPr/>
                </a:tc>
              </a:tr>
              <a:tr h="397565">
                <a:tc>
                  <a:txBody>
                    <a:bodyPr/>
                    <a:lstStyle/>
                    <a:p>
                      <a:r>
                        <a:rPr lang="tr-TR" sz="2000" b="1" dirty="0" smtClean="0">
                          <a:latin typeface="Calibri" pitchFamily="34" charset="0"/>
                        </a:rPr>
                        <a:t>İLAÇ DÜZEYİ (EXTASY)</a:t>
                      </a:r>
                      <a:endParaRPr lang="tr-TR" sz="2000" b="1" dirty="0">
                        <a:latin typeface="Calibri" pitchFamily="34" charset="0"/>
                      </a:endParaRPr>
                    </a:p>
                  </a:txBody>
                  <a:tcPr/>
                </a:tc>
                <a:tc>
                  <a:txBody>
                    <a:bodyPr/>
                    <a:lstStyle/>
                    <a:p>
                      <a:r>
                        <a:rPr lang="tr-TR" sz="2000" b="1" dirty="0" smtClean="0">
                          <a:latin typeface="Calibri" pitchFamily="34" charset="0"/>
                        </a:rPr>
                        <a:t>791     H</a:t>
                      </a:r>
                      <a:endParaRPr lang="tr-TR" sz="2000" b="1" dirty="0">
                        <a:latin typeface="Calibri" pitchFamily="34" charset="0"/>
                      </a:endParaRPr>
                    </a:p>
                  </a:txBody>
                  <a:tcPr/>
                </a:tc>
                <a:tc>
                  <a:txBody>
                    <a:bodyPr/>
                    <a:lstStyle/>
                    <a:p>
                      <a:r>
                        <a:rPr lang="tr-TR" sz="2000" b="1" dirty="0" smtClean="0">
                          <a:latin typeface="Calibri" pitchFamily="34" charset="0"/>
                        </a:rPr>
                        <a:t>366</a:t>
                      </a:r>
                      <a:endParaRPr lang="tr-TR" sz="2000" b="1" dirty="0">
                        <a:latin typeface="Calibri" pitchFamily="34" charset="0"/>
                      </a:endParaRPr>
                    </a:p>
                  </a:txBody>
                  <a:tcPr/>
                </a:tc>
                <a:tc>
                  <a:txBody>
                    <a:bodyPr/>
                    <a:lstStyle/>
                    <a:p>
                      <a:r>
                        <a:rPr lang="tr-TR" sz="2000" b="1" dirty="0" smtClean="0">
                          <a:latin typeface="Calibri" pitchFamily="34" charset="0"/>
                        </a:rPr>
                        <a:t>0-500 ng/mL</a:t>
                      </a:r>
                    </a:p>
                  </a:txBody>
                  <a:tcPr/>
                </a:tc>
              </a:tr>
              <a:tr h="397565">
                <a:tc>
                  <a:txBody>
                    <a:bodyPr/>
                    <a:lstStyle/>
                    <a:p>
                      <a:r>
                        <a:rPr lang="tr-TR" sz="2000" b="1" dirty="0" smtClean="0">
                          <a:latin typeface="Calibri" pitchFamily="34" charset="0"/>
                        </a:rPr>
                        <a:t>İLAÇ</a:t>
                      </a:r>
                      <a:r>
                        <a:rPr lang="tr-TR" sz="2000" b="1" baseline="0" dirty="0" smtClean="0">
                          <a:latin typeface="Calibri" pitchFamily="34" charset="0"/>
                        </a:rPr>
                        <a:t> DÜZEYİ (MARİJUANA)</a:t>
                      </a:r>
                      <a:endParaRPr lang="tr-TR" sz="2000" b="1" dirty="0">
                        <a:latin typeface="Calibri" pitchFamily="34" charset="0"/>
                      </a:endParaRPr>
                    </a:p>
                  </a:txBody>
                  <a:tcPr/>
                </a:tc>
                <a:tc>
                  <a:txBody>
                    <a:bodyPr/>
                    <a:lstStyle/>
                    <a:p>
                      <a:r>
                        <a:rPr lang="tr-TR" sz="2000" b="1" dirty="0" smtClean="0">
                          <a:latin typeface="Calibri" pitchFamily="34" charset="0"/>
                        </a:rPr>
                        <a:t>16    </a:t>
                      </a:r>
                      <a:endParaRPr lang="tr-TR" sz="2000" b="1" dirty="0">
                        <a:latin typeface="Calibri" pitchFamily="34" charset="0"/>
                      </a:endParaRPr>
                    </a:p>
                  </a:txBody>
                  <a:tcPr/>
                </a:tc>
                <a:tc>
                  <a:txBody>
                    <a:bodyPr/>
                    <a:lstStyle/>
                    <a:p>
                      <a:r>
                        <a:rPr lang="tr-TR" sz="2000" b="1" dirty="0" smtClean="0">
                          <a:latin typeface="Calibri" pitchFamily="34" charset="0"/>
                        </a:rPr>
                        <a:t>8</a:t>
                      </a:r>
                      <a:endParaRPr lang="tr-TR" sz="2000" b="1" dirty="0">
                        <a:latin typeface="Calibri" pitchFamily="34" charset="0"/>
                      </a:endParaRPr>
                    </a:p>
                  </a:txBody>
                  <a:tcPr/>
                </a:tc>
                <a:tc>
                  <a:txBody>
                    <a:bodyPr/>
                    <a:lstStyle/>
                    <a:p>
                      <a:r>
                        <a:rPr lang="tr-TR" sz="2000" b="1" dirty="0" smtClean="0">
                          <a:latin typeface="Calibri" pitchFamily="34" charset="0"/>
                        </a:rPr>
                        <a:t>0-50 ng/mL</a:t>
                      </a:r>
                    </a:p>
                  </a:txBody>
                  <a:tcPr/>
                </a:tc>
              </a:tr>
              <a:tr h="397565">
                <a:tc>
                  <a:txBody>
                    <a:bodyPr/>
                    <a:lstStyle/>
                    <a:p>
                      <a:r>
                        <a:rPr lang="tr-TR" sz="2000" b="1" dirty="0" smtClean="0">
                          <a:latin typeface="Calibri" pitchFamily="34" charset="0"/>
                        </a:rPr>
                        <a:t>İLAÇ</a:t>
                      </a:r>
                      <a:r>
                        <a:rPr lang="tr-TR" sz="2000" b="1" baseline="0" dirty="0" smtClean="0">
                          <a:latin typeface="Calibri" pitchFamily="34" charset="0"/>
                        </a:rPr>
                        <a:t> DÜZEYİ (OPİATES)</a:t>
                      </a:r>
                      <a:endParaRPr lang="tr-TR" sz="2000" b="1" dirty="0">
                        <a:latin typeface="Calibri" pitchFamily="34" charset="0"/>
                      </a:endParaRPr>
                    </a:p>
                  </a:txBody>
                  <a:tcPr/>
                </a:tc>
                <a:tc>
                  <a:txBody>
                    <a:bodyPr/>
                    <a:lstStyle/>
                    <a:p>
                      <a:r>
                        <a:rPr lang="tr-TR" sz="2000" b="1" dirty="0" smtClean="0">
                          <a:latin typeface="Calibri" pitchFamily="34" charset="0"/>
                        </a:rPr>
                        <a:t>543     H</a:t>
                      </a:r>
                      <a:endParaRPr lang="tr-TR" sz="2000" b="1" dirty="0">
                        <a:latin typeface="Calibri" pitchFamily="34" charset="0"/>
                      </a:endParaRPr>
                    </a:p>
                  </a:txBody>
                  <a:tcPr/>
                </a:tc>
                <a:tc>
                  <a:txBody>
                    <a:bodyPr/>
                    <a:lstStyle/>
                    <a:p>
                      <a:r>
                        <a:rPr lang="tr-TR" sz="2000" b="1" dirty="0" smtClean="0">
                          <a:latin typeface="Calibri" pitchFamily="34" charset="0"/>
                        </a:rPr>
                        <a:t>117</a:t>
                      </a:r>
                      <a:endParaRPr lang="tr-TR" sz="2000" b="1" dirty="0">
                        <a:latin typeface="Calibri"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000" b="1" dirty="0" smtClean="0">
                          <a:latin typeface="Calibri" pitchFamily="34" charset="0"/>
                        </a:rPr>
                        <a:t>0-300 ng/mL</a:t>
                      </a:r>
                    </a:p>
                  </a:txBody>
                  <a:tcPr/>
                </a:tc>
              </a:tr>
              <a:tr h="397565">
                <a:tc>
                  <a:txBody>
                    <a:bodyPr/>
                    <a:lstStyle/>
                    <a:p>
                      <a:r>
                        <a:rPr lang="tr-TR" sz="2000" b="1" dirty="0" smtClean="0">
                          <a:latin typeface="Calibri" pitchFamily="34" charset="0"/>
                        </a:rPr>
                        <a:t>İLAÇ</a:t>
                      </a:r>
                      <a:r>
                        <a:rPr lang="tr-TR" sz="2000" b="1" baseline="0" dirty="0" smtClean="0">
                          <a:latin typeface="Calibri" pitchFamily="34" charset="0"/>
                        </a:rPr>
                        <a:t> DÜZEYİ (COCAİNE)</a:t>
                      </a:r>
                      <a:endParaRPr lang="tr-TR" sz="2000" b="1" dirty="0">
                        <a:latin typeface="Calibri" pitchFamily="34" charset="0"/>
                      </a:endParaRPr>
                    </a:p>
                  </a:txBody>
                  <a:tcPr/>
                </a:tc>
                <a:tc>
                  <a:txBody>
                    <a:bodyPr/>
                    <a:lstStyle/>
                    <a:p>
                      <a:r>
                        <a:rPr lang="tr-TR" sz="2000" b="1" dirty="0" smtClean="0">
                          <a:latin typeface="Calibri" pitchFamily="34" charset="0"/>
                        </a:rPr>
                        <a:t>112      </a:t>
                      </a:r>
                      <a:endParaRPr lang="tr-TR" sz="2000" b="1" dirty="0">
                        <a:latin typeface="Calibri" pitchFamily="34" charset="0"/>
                      </a:endParaRPr>
                    </a:p>
                  </a:txBody>
                  <a:tcPr/>
                </a:tc>
                <a:tc>
                  <a:txBody>
                    <a:bodyPr/>
                    <a:lstStyle/>
                    <a:p>
                      <a:r>
                        <a:rPr lang="tr-TR" sz="2000" b="1" dirty="0" smtClean="0">
                          <a:latin typeface="Calibri" pitchFamily="34" charset="0"/>
                        </a:rPr>
                        <a:t>254</a:t>
                      </a:r>
                      <a:r>
                        <a:rPr lang="tr-TR" sz="2000" b="1" baseline="0" dirty="0" smtClean="0">
                          <a:latin typeface="Calibri" pitchFamily="34" charset="0"/>
                        </a:rPr>
                        <a:t> H</a:t>
                      </a:r>
                      <a:endParaRPr lang="tr-TR" sz="2000" b="1" dirty="0">
                        <a:latin typeface="Calibri"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000" b="1" dirty="0" smtClean="0">
                          <a:latin typeface="Calibri" pitchFamily="34" charset="0"/>
                        </a:rPr>
                        <a:t>0-300 ng/mL</a:t>
                      </a:r>
                    </a:p>
                  </a:txBody>
                  <a:tcPr/>
                </a:tc>
              </a:tr>
              <a:tr h="695739">
                <a:tc>
                  <a:txBody>
                    <a:bodyPr/>
                    <a:lstStyle/>
                    <a:p>
                      <a:r>
                        <a:rPr lang="tr-TR" sz="2000" b="1" dirty="0" smtClean="0">
                          <a:latin typeface="Calibri" pitchFamily="34" charset="0"/>
                        </a:rPr>
                        <a:t>İLAÇ DÜZEYİ (BENZODİAZEPİN)</a:t>
                      </a:r>
                      <a:endParaRPr lang="tr-TR" sz="2000" b="1" dirty="0">
                        <a:latin typeface="Calibri" pitchFamily="34" charset="0"/>
                      </a:endParaRPr>
                    </a:p>
                  </a:txBody>
                  <a:tcPr/>
                </a:tc>
                <a:tc>
                  <a:txBody>
                    <a:bodyPr/>
                    <a:lstStyle/>
                    <a:p>
                      <a:r>
                        <a:rPr lang="tr-TR" sz="2000" b="1" dirty="0" smtClean="0">
                          <a:latin typeface="Calibri" pitchFamily="34" charset="0"/>
                        </a:rPr>
                        <a:t>100  </a:t>
                      </a:r>
                    </a:p>
                  </a:txBody>
                  <a:tcPr/>
                </a:tc>
                <a:tc>
                  <a:txBody>
                    <a:bodyPr/>
                    <a:lstStyle/>
                    <a:p>
                      <a:r>
                        <a:rPr lang="tr-TR" sz="2000" b="1" dirty="0" smtClean="0">
                          <a:latin typeface="Calibri" pitchFamily="34" charset="0"/>
                        </a:rPr>
                        <a:t>54</a:t>
                      </a:r>
                      <a:endParaRPr lang="tr-TR" sz="2000" b="1" dirty="0">
                        <a:latin typeface="Calibri"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000" b="1" dirty="0" smtClean="0">
                          <a:latin typeface="Calibri" pitchFamily="34" charset="0"/>
                        </a:rPr>
                        <a:t>0-200 ng/mL</a:t>
                      </a:r>
                    </a:p>
                  </a:txBody>
                  <a:tcPr/>
                </a:tc>
              </a:tr>
            </a:tbl>
          </a:graphicData>
        </a:graphic>
      </p:graphicFrame>
    </p:spTree>
    <p:extLst>
      <p:ext uri="{BB962C8B-B14F-4D97-AF65-F5344CB8AC3E}">
        <p14:creationId xmlns:p14="http://schemas.microsoft.com/office/powerpoint/2010/main" xmlns="" val="1302688941"/>
      </p:ext>
    </p:extLst>
  </p:cSld>
  <p:clrMapOvr>
    <a:masterClrMapping/>
  </p:clrMapOvr>
  <p:transition>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539552" y="435344"/>
            <a:ext cx="7467600" cy="4873752"/>
          </a:xfrm>
        </p:spPr>
        <p:txBody>
          <a:bodyPr/>
          <a:lstStyle/>
          <a:p>
            <a:r>
              <a:rPr lang="tr-TR" b="1" dirty="0" smtClean="0">
                <a:latin typeface="Calibri" pitchFamily="34" charset="0"/>
              </a:rPr>
              <a:t>Hastanın değerleri</a:t>
            </a:r>
          </a:p>
          <a:p>
            <a:endParaRPr lang="tr-TR" dirty="0" smtClean="0"/>
          </a:p>
          <a:p>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xmlns="" val="3555921116"/>
              </p:ext>
            </p:extLst>
          </p:nvPr>
        </p:nvGraphicFramePr>
        <p:xfrm>
          <a:off x="899592" y="1285860"/>
          <a:ext cx="6480720" cy="4857783"/>
        </p:xfrm>
        <a:graphic>
          <a:graphicData uri="http://schemas.openxmlformats.org/drawingml/2006/table">
            <a:tbl>
              <a:tblPr firstRow="1" bandRow="1">
                <a:tableStyleId>{5C22544A-7EE6-4342-B048-85BDC9FD1C3A}</a:tableStyleId>
              </a:tblPr>
              <a:tblGrid>
                <a:gridCol w="2016224"/>
                <a:gridCol w="1440160"/>
                <a:gridCol w="1368152"/>
                <a:gridCol w="1656184"/>
              </a:tblGrid>
              <a:tr h="1006634">
                <a:tc>
                  <a:txBody>
                    <a:bodyPr/>
                    <a:lstStyle/>
                    <a:p>
                      <a:r>
                        <a:rPr lang="tr-TR" sz="2000" b="1" dirty="0" smtClean="0">
                          <a:latin typeface="Calibri" pitchFamily="34" charset="0"/>
                        </a:rPr>
                        <a:t>TETKİK</a:t>
                      </a:r>
                      <a:r>
                        <a:rPr lang="tr-TR" sz="2000" b="1" baseline="0" dirty="0" smtClean="0">
                          <a:latin typeface="Calibri" pitchFamily="34" charset="0"/>
                        </a:rPr>
                        <a:t> ADI</a:t>
                      </a:r>
                      <a:endParaRPr lang="tr-TR" sz="2000" b="1" dirty="0">
                        <a:latin typeface="Calibri" pitchFamily="34" charset="0"/>
                      </a:endParaRPr>
                    </a:p>
                  </a:txBody>
                  <a:tcPr/>
                </a:tc>
                <a:tc>
                  <a:txBody>
                    <a:bodyPr/>
                    <a:lstStyle/>
                    <a:p>
                      <a:r>
                        <a:rPr lang="tr-TR" sz="2000" b="1" dirty="0" smtClean="0">
                          <a:latin typeface="Calibri" pitchFamily="34" charset="0"/>
                        </a:rPr>
                        <a:t>İLK</a:t>
                      </a:r>
                      <a:r>
                        <a:rPr lang="tr-TR" sz="2000" b="1" baseline="0" dirty="0" smtClean="0">
                          <a:latin typeface="Calibri" pitchFamily="34" charset="0"/>
                        </a:rPr>
                        <a:t> YATIŞ TARİHİ</a:t>
                      </a:r>
                      <a:endParaRPr lang="tr-TR" sz="2000" b="1" dirty="0">
                        <a:latin typeface="Calibri" pitchFamily="34" charset="0"/>
                      </a:endParaRPr>
                    </a:p>
                  </a:txBody>
                  <a:tcPr/>
                </a:tc>
                <a:tc>
                  <a:txBody>
                    <a:bodyPr/>
                    <a:lstStyle/>
                    <a:p>
                      <a:r>
                        <a:rPr lang="tr-TR" sz="2000" b="1" dirty="0" smtClean="0">
                          <a:latin typeface="Calibri" pitchFamily="34" charset="0"/>
                        </a:rPr>
                        <a:t>SON</a:t>
                      </a:r>
                      <a:r>
                        <a:rPr lang="tr-TR" sz="2000" b="1" baseline="0" dirty="0" smtClean="0">
                          <a:latin typeface="Calibri" pitchFamily="34" charset="0"/>
                        </a:rPr>
                        <a:t> ÇIKIŞ TARİHİ</a:t>
                      </a:r>
                      <a:endParaRPr lang="tr-TR" sz="2000" b="1" dirty="0">
                        <a:latin typeface="Calibri" pitchFamily="34" charset="0"/>
                      </a:endParaRPr>
                    </a:p>
                  </a:txBody>
                  <a:tcPr/>
                </a:tc>
                <a:tc>
                  <a:txBody>
                    <a:bodyPr/>
                    <a:lstStyle/>
                    <a:p>
                      <a:r>
                        <a:rPr lang="tr-TR" sz="2000" b="1" dirty="0" smtClean="0">
                          <a:latin typeface="Calibri" pitchFamily="34" charset="0"/>
                        </a:rPr>
                        <a:t>NORMAL</a:t>
                      </a:r>
                      <a:r>
                        <a:rPr lang="tr-TR" sz="2000" b="1" baseline="0" dirty="0" smtClean="0">
                          <a:latin typeface="Calibri" pitchFamily="34" charset="0"/>
                        </a:rPr>
                        <a:t> DEĞERLER</a:t>
                      </a:r>
                      <a:endParaRPr lang="tr-TR" sz="2000" b="1" dirty="0">
                        <a:latin typeface="Calibri" pitchFamily="34" charset="0"/>
                      </a:endParaRPr>
                    </a:p>
                  </a:txBody>
                  <a:tcPr/>
                </a:tc>
              </a:tr>
              <a:tr h="568967">
                <a:tc>
                  <a:txBody>
                    <a:bodyPr/>
                    <a:lstStyle/>
                    <a:p>
                      <a:r>
                        <a:rPr lang="tr-TR" sz="2000" b="1" dirty="0" smtClean="0">
                          <a:latin typeface="Calibri" pitchFamily="34" charset="0"/>
                        </a:rPr>
                        <a:t>AST</a:t>
                      </a:r>
                      <a:endParaRPr lang="tr-TR" sz="2000" b="1" dirty="0">
                        <a:latin typeface="Calibri" pitchFamily="34" charset="0"/>
                      </a:endParaRPr>
                    </a:p>
                  </a:txBody>
                  <a:tcPr/>
                </a:tc>
                <a:tc>
                  <a:txBody>
                    <a:bodyPr/>
                    <a:lstStyle/>
                    <a:p>
                      <a:r>
                        <a:rPr lang="tr-TR" sz="2000" b="1" dirty="0" smtClean="0">
                          <a:latin typeface="Calibri" pitchFamily="34" charset="0"/>
                        </a:rPr>
                        <a:t>40     H</a:t>
                      </a:r>
                      <a:endParaRPr lang="tr-TR" sz="2000" b="1" dirty="0">
                        <a:latin typeface="Calibri" pitchFamily="34" charset="0"/>
                      </a:endParaRPr>
                    </a:p>
                  </a:txBody>
                  <a:tcPr/>
                </a:tc>
                <a:tc>
                  <a:txBody>
                    <a:bodyPr/>
                    <a:lstStyle/>
                    <a:p>
                      <a:r>
                        <a:rPr lang="tr-TR" sz="2000" b="1" dirty="0" smtClean="0">
                          <a:latin typeface="Calibri" pitchFamily="34" charset="0"/>
                        </a:rPr>
                        <a:t>28   N</a:t>
                      </a:r>
                      <a:endParaRPr lang="tr-TR" sz="2000" b="1" dirty="0">
                        <a:latin typeface="Calibri" pitchFamily="34" charset="0"/>
                      </a:endParaRPr>
                    </a:p>
                  </a:txBody>
                  <a:tcPr/>
                </a:tc>
                <a:tc>
                  <a:txBody>
                    <a:bodyPr/>
                    <a:lstStyle/>
                    <a:p>
                      <a:r>
                        <a:rPr lang="tr-TR" sz="2000" b="1" dirty="0" smtClean="0">
                          <a:latin typeface="Calibri" pitchFamily="34" charset="0"/>
                        </a:rPr>
                        <a:t>5-34 U/L</a:t>
                      </a:r>
                      <a:endParaRPr lang="tr-TR" sz="2000" b="1" dirty="0">
                        <a:latin typeface="Calibri" pitchFamily="34" charset="0"/>
                      </a:endParaRPr>
                    </a:p>
                  </a:txBody>
                  <a:tcPr/>
                </a:tc>
              </a:tr>
              <a:tr h="850132">
                <a:tc>
                  <a:txBody>
                    <a:bodyPr/>
                    <a:lstStyle/>
                    <a:p>
                      <a:r>
                        <a:rPr lang="tr-TR" sz="2000" b="1" dirty="0" smtClean="0">
                          <a:latin typeface="Calibri" pitchFamily="34" charset="0"/>
                        </a:rPr>
                        <a:t>T.KOLESTE ROL</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000" b="1" dirty="0" smtClean="0">
                          <a:latin typeface="Calibri" pitchFamily="34" charset="0"/>
                        </a:rPr>
                        <a:t>219   H</a:t>
                      </a:r>
                    </a:p>
                  </a:txBody>
                  <a:tcPr/>
                </a:tc>
                <a:tc>
                  <a:txBody>
                    <a:bodyPr/>
                    <a:lstStyle/>
                    <a:p>
                      <a:r>
                        <a:rPr lang="tr-TR" sz="2000" b="1" dirty="0" smtClean="0">
                          <a:latin typeface="Calibri" pitchFamily="34" charset="0"/>
                        </a:rPr>
                        <a:t>180 N</a:t>
                      </a:r>
                      <a:endParaRPr lang="tr-TR" sz="2000" b="1" dirty="0">
                        <a:latin typeface="Calibri" pitchFamily="34" charset="0"/>
                      </a:endParaRPr>
                    </a:p>
                  </a:txBody>
                  <a:tcPr/>
                </a:tc>
                <a:tc>
                  <a:txBody>
                    <a:bodyPr/>
                    <a:lstStyle/>
                    <a:p>
                      <a:r>
                        <a:rPr lang="tr-TR" sz="2000" b="1" dirty="0" smtClean="0">
                          <a:latin typeface="Calibri" pitchFamily="34" charset="0"/>
                        </a:rPr>
                        <a:t>0-200 U/L</a:t>
                      </a:r>
                      <a:endParaRPr lang="tr-TR" sz="2000" b="1" dirty="0">
                        <a:latin typeface="Calibri" pitchFamily="34" charset="0"/>
                      </a:endParaRPr>
                    </a:p>
                  </a:txBody>
                  <a:tcPr/>
                </a:tc>
              </a:tr>
              <a:tr h="654812">
                <a:tc>
                  <a:txBody>
                    <a:bodyPr/>
                    <a:lstStyle/>
                    <a:p>
                      <a:r>
                        <a:rPr lang="tr-TR" sz="2000" b="1" dirty="0" smtClean="0">
                          <a:latin typeface="Calibri" pitchFamily="34" charset="0"/>
                        </a:rPr>
                        <a:t>TRİGİLESRİT</a:t>
                      </a:r>
                    </a:p>
                  </a:txBody>
                  <a:tcPr/>
                </a:tc>
                <a:tc>
                  <a:txBody>
                    <a:bodyPr/>
                    <a:lstStyle/>
                    <a:p>
                      <a:r>
                        <a:rPr lang="tr-TR" sz="2000" b="1" dirty="0" smtClean="0">
                          <a:latin typeface="Calibri" pitchFamily="34" charset="0"/>
                        </a:rPr>
                        <a:t>223   H</a:t>
                      </a:r>
                      <a:endParaRPr lang="tr-TR" sz="2000" b="1" dirty="0">
                        <a:latin typeface="Calibri" pitchFamily="34" charset="0"/>
                      </a:endParaRPr>
                    </a:p>
                  </a:txBody>
                  <a:tcPr/>
                </a:tc>
                <a:tc>
                  <a:txBody>
                    <a:bodyPr/>
                    <a:lstStyle/>
                    <a:p>
                      <a:r>
                        <a:rPr lang="tr-TR" sz="2000" b="1" dirty="0" smtClean="0">
                          <a:latin typeface="Calibri" pitchFamily="34" charset="0"/>
                        </a:rPr>
                        <a:t>190 N</a:t>
                      </a:r>
                      <a:endParaRPr lang="tr-TR" sz="2000" b="1" dirty="0">
                        <a:latin typeface="Calibri" pitchFamily="34" charset="0"/>
                      </a:endParaRPr>
                    </a:p>
                  </a:txBody>
                  <a:tcPr/>
                </a:tc>
                <a:tc>
                  <a:txBody>
                    <a:bodyPr/>
                    <a:lstStyle/>
                    <a:p>
                      <a:r>
                        <a:rPr lang="tr-TR" sz="2000" b="1" dirty="0" smtClean="0">
                          <a:latin typeface="Calibri" pitchFamily="34" charset="0"/>
                        </a:rPr>
                        <a:t>0-200 mg/dL</a:t>
                      </a:r>
                      <a:endParaRPr lang="tr-TR" sz="2000" b="1" dirty="0">
                        <a:latin typeface="Calibri" pitchFamily="34" charset="0"/>
                      </a:endParaRPr>
                    </a:p>
                  </a:txBody>
                  <a:tcPr/>
                </a:tc>
              </a:tr>
              <a:tr h="639304">
                <a:tc>
                  <a:txBody>
                    <a:bodyPr/>
                    <a:lstStyle/>
                    <a:p>
                      <a:r>
                        <a:rPr lang="tr-TR" sz="2000" b="1" dirty="0" smtClean="0">
                          <a:latin typeface="Calibri" pitchFamily="34" charset="0"/>
                        </a:rPr>
                        <a:t>HDL KOLESTEROL</a:t>
                      </a:r>
                      <a:endParaRPr lang="tr-TR" sz="2000" b="1" dirty="0">
                        <a:latin typeface="Calibri" pitchFamily="34" charset="0"/>
                      </a:endParaRPr>
                    </a:p>
                  </a:txBody>
                  <a:tcPr/>
                </a:tc>
                <a:tc>
                  <a:txBody>
                    <a:bodyPr/>
                    <a:lstStyle/>
                    <a:p>
                      <a:r>
                        <a:rPr lang="tr-TR" sz="2000" b="1" dirty="0" smtClean="0">
                          <a:latin typeface="Calibri" pitchFamily="34" charset="0"/>
                        </a:rPr>
                        <a:t>40     L</a:t>
                      </a:r>
                      <a:endParaRPr lang="tr-TR" sz="2000" b="1" dirty="0">
                        <a:latin typeface="Calibri" pitchFamily="34" charset="0"/>
                      </a:endParaRPr>
                    </a:p>
                  </a:txBody>
                  <a:tcPr/>
                </a:tc>
                <a:tc>
                  <a:txBody>
                    <a:bodyPr/>
                    <a:lstStyle/>
                    <a:p>
                      <a:r>
                        <a:rPr lang="tr-TR" sz="2000" b="1" dirty="0" smtClean="0">
                          <a:latin typeface="Calibri" pitchFamily="34" charset="0"/>
                        </a:rPr>
                        <a:t>64   N</a:t>
                      </a:r>
                      <a:endParaRPr lang="tr-TR" sz="2000" b="1" dirty="0">
                        <a:latin typeface="Calibri" pitchFamily="34" charset="0"/>
                      </a:endParaRPr>
                    </a:p>
                  </a:txBody>
                  <a:tcPr/>
                </a:tc>
                <a:tc>
                  <a:txBody>
                    <a:bodyPr/>
                    <a:lstStyle/>
                    <a:p>
                      <a:r>
                        <a:rPr lang="tr-TR" sz="2000" b="1" dirty="0" smtClean="0">
                          <a:latin typeface="Calibri" pitchFamily="34" charset="0"/>
                        </a:rPr>
                        <a:t>60-</a:t>
                      </a:r>
                      <a:r>
                        <a:rPr lang="tr-TR" sz="2000" b="1" dirty="0" smtClean="0">
                          <a:latin typeface="Calibri" pitchFamily="34" charset="0"/>
                          <a:cs typeface="Arial"/>
                        </a:rPr>
                        <a:t>&gt;</a:t>
                      </a:r>
                      <a:r>
                        <a:rPr lang="tr-TR" sz="2000" b="1" baseline="0" dirty="0" smtClean="0">
                          <a:latin typeface="Calibri" pitchFamily="34" charset="0"/>
                          <a:cs typeface="Arial"/>
                        </a:rPr>
                        <a:t> mg/dL</a:t>
                      </a:r>
                      <a:endParaRPr lang="tr-TR" sz="2000" b="1" dirty="0">
                        <a:latin typeface="Calibri" pitchFamily="34" charset="0"/>
                      </a:endParaRPr>
                    </a:p>
                  </a:txBody>
                  <a:tcPr/>
                </a:tc>
              </a:tr>
              <a:tr h="568967">
                <a:tc>
                  <a:txBody>
                    <a:bodyPr/>
                    <a:lstStyle/>
                    <a:p>
                      <a:r>
                        <a:rPr lang="tr-TR" sz="2000" b="1" dirty="0" smtClean="0">
                          <a:latin typeface="Calibri" pitchFamily="34" charset="0"/>
                        </a:rPr>
                        <a:t>DEMİR</a:t>
                      </a:r>
                      <a:endParaRPr lang="tr-TR" sz="2000" b="1" dirty="0">
                        <a:latin typeface="Calibri" pitchFamily="34" charset="0"/>
                      </a:endParaRPr>
                    </a:p>
                  </a:txBody>
                  <a:tcPr/>
                </a:tc>
                <a:tc>
                  <a:txBody>
                    <a:bodyPr/>
                    <a:lstStyle/>
                    <a:p>
                      <a:r>
                        <a:rPr lang="tr-TR" sz="2000" b="1" dirty="0" smtClean="0">
                          <a:latin typeface="Calibri" pitchFamily="34" charset="0"/>
                        </a:rPr>
                        <a:t>42     L</a:t>
                      </a:r>
                      <a:endParaRPr lang="tr-TR" sz="2000" b="1" dirty="0">
                        <a:latin typeface="Calibri" pitchFamily="34" charset="0"/>
                      </a:endParaRPr>
                    </a:p>
                  </a:txBody>
                  <a:tcPr/>
                </a:tc>
                <a:tc>
                  <a:txBody>
                    <a:bodyPr/>
                    <a:lstStyle/>
                    <a:p>
                      <a:r>
                        <a:rPr lang="tr-TR" sz="2000" b="1" dirty="0" smtClean="0">
                          <a:latin typeface="Calibri" pitchFamily="34" charset="0"/>
                        </a:rPr>
                        <a:t>68   N    </a:t>
                      </a:r>
                      <a:endParaRPr lang="tr-TR" sz="2000" b="1" dirty="0">
                        <a:latin typeface="Calibri" pitchFamily="34" charset="0"/>
                      </a:endParaRPr>
                    </a:p>
                  </a:txBody>
                  <a:tcPr/>
                </a:tc>
                <a:tc>
                  <a:txBody>
                    <a:bodyPr/>
                    <a:lstStyle/>
                    <a:p>
                      <a:r>
                        <a:rPr lang="tr-TR" sz="2000" b="1" dirty="0" smtClean="0">
                          <a:latin typeface="Calibri" pitchFamily="34" charset="0"/>
                        </a:rPr>
                        <a:t>50-170 </a:t>
                      </a:r>
                      <a:r>
                        <a:rPr lang="tr-TR" sz="2000" b="1" dirty="0" smtClean="0">
                          <a:latin typeface="Calibri" pitchFamily="34" charset="0"/>
                          <a:cs typeface="Arial"/>
                        </a:rPr>
                        <a:t>µg/dL</a:t>
                      </a:r>
                      <a:endParaRPr lang="tr-TR" sz="2000" b="1" dirty="0">
                        <a:latin typeface="Calibri" pitchFamily="34" charset="0"/>
                      </a:endParaRPr>
                    </a:p>
                  </a:txBody>
                  <a:tcPr/>
                </a:tc>
              </a:tr>
              <a:tr h="568967">
                <a:tc>
                  <a:txBody>
                    <a:bodyPr/>
                    <a:lstStyle/>
                    <a:p>
                      <a:r>
                        <a:rPr lang="tr-TR" sz="2000" b="1" dirty="0" smtClean="0">
                          <a:latin typeface="Calibri" pitchFamily="34" charset="0"/>
                        </a:rPr>
                        <a:t>T.PROTEİN</a:t>
                      </a:r>
                      <a:endParaRPr lang="tr-TR" sz="2000" b="1" dirty="0">
                        <a:latin typeface="Calibri" pitchFamily="34" charset="0"/>
                      </a:endParaRPr>
                    </a:p>
                  </a:txBody>
                  <a:tcPr/>
                </a:tc>
                <a:tc>
                  <a:txBody>
                    <a:bodyPr/>
                    <a:lstStyle/>
                    <a:p>
                      <a:r>
                        <a:rPr lang="tr-TR" sz="2000" b="1" dirty="0" smtClean="0">
                          <a:latin typeface="Calibri" pitchFamily="34" charset="0"/>
                        </a:rPr>
                        <a:t>6       L</a:t>
                      </a:r>
                      <a:endParaRPr lang="tr-TR" sz="2000" b="1" dirty="0">
                        <a:latin typeface="Calibri" pitchFamily="34" charset="0"/>
                      </a:endParaRPr>
                    </a:p>
                  </a:txBody>
                  <a:tcPr/>
                </a:tc>
                <a:tc>
                  <a:txBody>
                    <a:bodyPr/>
                    <a:lstStyle/>
                    <a:p>
                      <a:r>
                        <a:rPr lang="tr-TR" sz="2000" b="1" dirty="0" smtClean="0">
                          <a:latin typeface="Calibri" pitchFamily="34" charset="0"/>
                        </a:rPr>
                        <a:t>6,6  N</a:t>
                      </a:r>
                      <a:endParaRPr lang="tr-TR" sz="2000" b="1" dirty="0">
                        <a:latin typeface="Calibri" pitchFamily="34" charset="0"/>
                      </a:endParaRPr>
                    </a:p>
                  </a:txBody>
                  <a:tcPr/>
                </a:tc>
                <a:tc>
                  <a:txBody>
                    <a:bodyPr/>
                    <a:lstStyle/>
                    <a:p>
                      <a:r>
                        <a:rPr lang="tr-TR" sz="2000" b="1" dirty="0" smtClean="0">
                          <a:latin typeface="Calibri" pitchFamily="34" charset="0"/>
                        </a:rPr>
                        <a:t>6,4-8,3 g/dL</a:t>
                      </a:r>
                      <a:endParaRPr lang="tr-TR" sz="2000" b="1" dirty="0">
                        <a:latin typeface="Calibri" pitchFamily="34" charset="0"/>
                      </a:endParaRPr>
                    </a:p>
                  </a:txBody>
                  <a:tcPr/>
                </a:tc>
              </a:tr>
            </a:tbl>
          </a:graphicData>
        </a:graphic>
      </p:graphicFrame>
      <p:sp>
        <p:nvSpPr>
          <p:cNvPr id="15" name="Sağ Ok 14"/>
          <p:cNvSpPr/>
          <p:nvPr/>
        </p:nvSpPr>
        <p:spPr>
          <a:xfrm>
            <a:off x="5214942" y="2500306"/>
            <a:ext cx="432048"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 name="Sağ Ok 15"/>
          <p:cNvSpPr/>
          <p:nvPr/>
        </p:nvSpPr>
        <p:spPr>
          <a:xfrm>
            <a:off x="5214942" y="3143248"/>
            <a:ext cx="432048"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7" name="Sağ Ok 16"/>
          <p:cNvSpPr/>
          <p:nvPr/>
        </p:nvSpPr>
        <p:spPr>
          <a:xfrm>
            <a:off x="5143504" y="3929066"/>
            <a:ext cx="432048"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8" name="Sağ Ok 17"/>
          <p:cNvSpPr/>
          <p:nvPr/>
        </p:nvSpPr>
        <p:spPr>
          <a:xfrm>
            <a:off x="5214942" y="4572008"/>
            <a:ext cx="432048" cy="2282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9" name="Sağ Ok 18"/>
          <p:cNvSpPr/>
          <p:nvPr/>
        </p:nvSpPr>
        <p:spPr>
          <a:xfrm>
            <a:off x="5214942" y="5143512"/>
            <a:ext cx="418728" cy="18273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0" name="Sağ Ok 19"/>
          <p:cNvSpPr/>
          <p:nvPr/>
        </p:nvSpPr>
        <p:spPr>
          <a:xfrm>
            <a:off x="5143504" y="5786454"/>
            <a:ext cx="432048"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xmlns="" val="2976930929"/>
      </p:ext>
    </p:extLst>
  </p:cSld>
  <p:clrMapOvr>
    <a:masterClrMapping/>
  </p:clrMapOvr>
  <p:transition>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611560" y="857232"/>
            <a:ext cx="7467600" cy="4565200"/>
          </a:xfrm>
        </p:spPr>
        <p:txBody>
          <a:bodyPr/>
          <a:lstStyle/>
          <a:p>
            <a:r>
              <a:rPr lang="tr-TR" b="1" dirty="0" smtClean="0">
                <a:latin typeface="Calibri" pitchFamily="34" charset="0"/>
              </a:rPr>
              <a:t>Not:Gördüğünüz tabloda ilk ve son değerlerine baktığınızda son değerlerinde fazla çıkan KOKAİN maddesi fazla olmuştur bu da hastanın AMATEM KLİNİĞİ’nde kokain maddesini kulandığı saptanmıştır ama yapılan aramalarda bir şey bulunamamıştır. </a:t>
            </a:r>
            <a:endParaRPr lang="tr-TR" b="1" dirty="0">
              <a:latin typeface="Calibri" pitchFamily="34" charset="0"/>
            </a:endParaRPr>
          </a:p>
        </p:txBody>
      </p:sp>
    </p:spTree>
    <p:extLst>
      <p:ext uri="{BB962C8B-B14F-4D97-AF65-F5344CB8AC3E}">
        <p14:creationId xmlns:p14="http://schemas.microsoft.com/office/powerpoint/2010/main" xmlns="" val="508321712"/>
      </p:ext>
    </p:extLst>
  </p:cSld>
  <p:clrMapOvr>
    <a:masterClrMapping/>
  </p:clrMapOvr>
  <p:transition>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sz="quarter" idx="1"/>
            <p:extLst>
              <p:ext uri="{D42A27DB-BD31-4B8C-83A1-F6EECF244321}">
                <p14:modId xmlns:p14="http://schemas.microsoft.com/office/powerpoint/2010/main" xmlns="" val="1961485614"/>
              </p:ext>
            </p:extLst>
          </p:nvPr>
        </p:nvGraphicFramePr>
        <p:xfrm>
          <a:off x="0" y="23440"/>
          <a:ext cx="9144000" cy="6870160"/>
        </p:xfrm>
        <a:graphic>
          <a:graphicData uri="http://schemas.openxmlformats.org/drawingml/2006/table">
            <a:tbl>
              <a:tblPr firstRow="1" bandRow="1">
                <a:tableStyleId>{5C22544A-7EE6-4342-B048-85BDC9FD1C3A}</a:tableStyleId>
              </a:tblPr>
              <a:tblGrid>
                <a:gridCol w="2596443"/>
                <a:gridCol w="3499556"/>
                <a:gridCol w="3048001"/>
              </a:tblGrid>
              <a:tr h="682720">
                <a:tc>
                  <a:txBody>
                    <a:bodyPr/>
                    <a:lstStyle/>
                    <a:p>
                      <a:r>
                        <a:rPr lang="tr-TR" sz="1600" dirty="0" smtClean="0">
                          <a:solidFill>
                            <a:schemeClr val="tx1"/>
                          </a:solidFill>
                        </a:rPr>
                        <a:t>HEMŞİRELİK</a:t>
                      </a:r>
                      <a:r>
                        <a:rPr lang="tr-TR" sz="1600" baseline="0" dirty="0" smtClean="0">
                          <a:solidFill>
                            <a:schemeClr val="tx1"/>
                          </a:solidFill>
                        </a:rPr>
                        <a:t> TANISI</a:t>
                      </a:r>
                      <a:endParaRPr lang="tr-TR" sz="1600" dirty="0">
                        <a:solidFill>
                          <a:schemeClr val="tx1"/>
                        </a:solidFill>
                      </a:endParaRPr>
                    </a:p>
                  </a:txBody>
                  <a:tcPr/>
                </a:tc>
                <a:tc>
                  <a:txBody>
                    <a:bodyPr/>
                    <a:lstStyle/>
                    <a:p>
                      <a:r>
                        <a:rPr lang="tr-TR" sz="1600" dirty="0" smtClean="0">
                          <a:solidFill>
                            <a:schemeClr val="tx1"/>
                          </a:solidFill>
                        </a:rPr>
                        <a:t>VERİLER</a:t>
                      </a:r>
                      <a:endParaRPr lang="tr-TR" sz="1600" dirty="0">
                        <a:solidFill>
                          <a:schemeClr val="tx1"/>
                        </a:solidFill>
                      </a:endParaRPr>
                    </a:p>
                  </a:txBody>
                  <a:tcPr/>
                </a:tc>
                <a:tc>
                  <a:txBody>
                    <a:bodyPr/>
                    <a:lstStyle/>
                    <a:p>
                      <a:r>
                        <a:rPr lang="tr-TR" sz="1600" dirty="0" smtClean="0">
                          <a:solidFill>
                            <a:schemeClr val="tx1"/>
                          </a:solidFill>
                        </a:rPr>
                        <a:t>AMAÇLAR</a:t>
                      </a:r>
                      <a:endParaRPr lang="tr-TR" sz="1600" dirty="0">
                        <a:solidFill>
                          <a:schemeClr val="tx1"/>
                        </a:solidFill>
                      </a:endParaRPr>
                    </a:p>
                  </a:txBody>
                  <a:tcPr/>
                </a:tc>
              </a:tr>
              <a:tr h="6181828">
                <a:tc>
                  <a:txBody>
                    <a:bodyPr/>
                    <a:lstStyle/>
                    <a:p>
                      <a:r>
                        <a:rPr kumimoji="0" lang="tr-TR" sz="1600" b="1" i="0" u="none" strike="noStrike" kern="1200" baseline="0" dirty="0" smtClean="0">
                          <a:solidFill>
                            <a:schemeClr val="dk1"/>
                          </a:solidFill>
                          <a:latin typeface="+mn-lt"/>
                          <a:ea typeface="+mn-ea"/>
                          <a:cs typeface="+mn-cs"/>
                        </a:rPr>
                        <a:t>Bireysel baş etmede yetersizlik</a:t>
                      </a:r>
                      <a:endParaRPr lang="tr-TR" sz="1600" b="1" i="0" u="none" dirty="0"/>
                    </a:p>
                  </a:txBody>
                  <a:tcPr/>
                </a:tc>
                <a:tc>
                  <a:txBody>
                    <a:bodyPr/>
                    <a:lstStyle/>
                    <a:p>
                      <a:pPr marL="285750" indent="-285750" algn="l">
                        <a:buFont typeface="Wingdings" panose="05000000000000000000" pitchFamily="2" charset="2"/>
                        <a:buChar char="Ø"/>
                      </a:pPr>
                      <a:r>
                        <a:rPr kumimoji="0" lang="tr-TR" sz="1600" b="1" i="0" u="none" strike="noStrike" kern="1200" baseline="0" dirty="0" smtClean="0">
                          <a:solidFill>
                            <a:schemeClr val="dk1"/>
                          </a:solidFill>
                          <a:latin typeface="+mn-lt"/>
                          <a:ea typeface="+mn-ea"/>
                          <a:cs typeface="+mn-cs"/>
                        </a:rPr>
                        <a:t>Hastanın alkol/maddenin günlük yaşamdaki olumsuz etkilerini kabul etmeyip bağımlılığı reddetmesi. Alkol/madde kullanma nedenlerini </a:t>
                      </a:r>
                      <a:r>
                        <a:rPr kumimoji="0" lang="tr-TR" sz="1600" b="1" i="0" u="none" strike="noStrike" kern="1200" baseline="0" dirty="0" err="1" smtClean="0">
                          <a:solidFill>
                            <a:schemeClr val="dk1"/>
                          </a:solidFill>
                          <a:latin typeface="+mn-lt"/>
                          <a:ea typeface="+mn-ea"/>
                          <a:cs typeface="+mn-cs"/>
                        </a:rPr>
                        <a:t>rasyonalize</a:t>
                      </a:r>
                      <a:r>
                        <a:rPr kumimoji="0" lang="tr-TR" sz="1600" b="1" i="0" u="none" strike="noStrike" kern="1200" baseline="0" dirty="0" smtClean="0">
                          <a:solidFill>
                            <a:schemeClr val="dk1"/>
                          </a:solidFill>
                          <a:latin typeface="+mn-lt"/>
                          <a:ea typeface="+mn-ea"/>
                          <a:cs typeface="+mn-cs"/>
                        </a:rPr>
                        <a:t> etme çabası,</a:t>
                      </a:r>
                    </a:p>
                    <a:p>
                      <a:pPr marL="285750" indent="-285750" algn="l">
                        <a:buFont typeface="Wingdings" panose="05000000000000000000" pitchFamily="2" charset="2"/>
                        <a:buChar char="Ø"/>
                      </a:pPr>
                      <a:r>
                        <a:rPr kumimoji="0" lang="tr-TR" sz="1600" b="1" i="0" u="none" strike="noStrike" kern="1200" baseline="0" dirty="0" smtClean="0">
                          <a:solidFill>
                            <a:schemeClr val="dk1"/>
                          </a:solidFill>
                          <a:latin typeface="+mn-lt"/>
                          <a:ea typeface="+mn-ea"/>
                          <a:cs typeface="+mn-cs"/>
                        </a:rPr>
                        <a:t>Şüpheciliğe eğilim, kognitif bozulmalar,</a:t>
                      </a:r>
                    </a:p>
                    <a:p>
                      <a:pPr marL="285750" indent="-285750" algn="l">
                        <a:buFont typeface="Wingdings" panose="05000000000000000000" pitchFamily="2" charset="2"/>
                        <a:buChar char="Ø"/>
                      </a:pPr>
                      <a:r>
                        <a:rPr kumimoji="0" lang="tr-TR" sz="1600" b="1" i="0" u="none" strike="noStrike" kern="1200" baseline="0" dirty="0" smtClean="0">
                          <a:solidFill>
                            <a:schemeClr val="dk1"/>
                          </a:solidFill>
                          <a:latin typeface="+mn-lt"/>
                          <a:ea typeface="+mn-ea"/>
                          <a:cs typeface="+mn-cs"/>
                        </a:rPr>
                        <a:t>Stresle baş etme, sorun çözme vb. sosyal beceri repertuarının sınırlı olması, yetersizliği,</a:t>
                      </a:r>
                    </a:p>
                    <a:p>
                      <a:pPr marL="285750" indent="-285750" algn="l">
                        <a:buFont typeface="Wingdings" panose="05000000000000000000" pitchFamily="2" charset="2"/>
                        <a:buChar char="Ø"/>
                      </a:pPr>
                      <a:r>
                        <a:rPr kumimoji="0" lang="tr-TR" sz="1600" b="1" i="0" u="none" strike="noStrike" kern="1200" baseline="0" dirty="0" smtClean="0">
                          <a:solidFill>
                            <a:schemeClr val="dk1"/>
                          </a:solidFill>
                          <a:latin typeface="+mn-lt"/>
                          <a:ea typeface="+mn-ea"/>
                          <a:cs typeface="+mn-cs"/>
                        </a:rPr>
                        <a:t>Sorumluluk almama, yansıtma vb. gibi etkisiz savunma mekanizmalarının kullanılması,</a:t>
                      </a:r>
                    </a:p>
                    <a:p>
                      <a:pPr marL="285750" indent="-285750" algn="l">
                        <a:buFont typeface="Wingdings" panose="05000000000000000000" pitchFamily="2" charset="2"/>
                        <a:buChar char="Ø"/>
                      </a:pPr>
                      <a:r>
                        <a:rPr kumimoji="0" lang="tr-TR" sz="1600" b="1" i="0" u="none" strike="noStrike" kern="1200" baseline="0" dirty="0" smtClean="0">
                          <a:solidFill>
                            <a:schemeClr val="dk1"/>
                          </a:solidFill>
                          <a:latin typeface="+mn-lt"/>
                          <a:ea typeface="+mn-ea"/>
                          <a:cs typeface="+mn-cs"/>
                        </a:rPr>
                        <a:t>Bilgi eksikliği,</a:t>
                      </a:r>
                    </a:p>
                    <a:p>
                      <a:pPr marL="285750" indent="-285750" algn="l">
                        <a:buFont typeface="Wingdings" panose="05000000000000000000" pitchFamily="2" charset="2"/>
                        <a:buChar char="Ø"/>
                      </a:pPr>
                      <a:r>
                        <a:rPr kumimoji="0" lang="tr-TR" sz="1600" b="1" i="0" u="none" strike="noStrike" kern="1200" baseline="0" dirty="0" smtClean="0">
                          <a:solidFill>
                            <a:schemeClr val="dk1"/>
                          </a:solidFill>
                          <a:latin typeface="+mn-lt"/>
                          <a:ea typeface="+mn-ea"/>
                          <a:cs typeface="+mn-cs"/>
                        </a:rPr>
                        <a:t>Benlik saygısında azalma,</a:t>
                      </a:r>
                    </a:p>
                    <a:p>
                      <a:pPr marL="285750" indent="-285750" algn="l">
                        <a:buFont typeface="Wingdings" panose="05000000000000000000" pitchFamily="2" charset="2"/>
                        <a:buChar char="Ø"/>
                      </a:pPr>
                      <a:r>
                        <a:rPr kumimoji="0" lang="tr-TR" sz="1600" b="1" i="0" u="none" strike="noStrike" kern="1200" baseline="0" dirty="0" smtClean="0">
                          <a:solidFill>
                            <a:schemeClr val="dk1"/>
                          </a:solidFill>
                          <a:latin typeface="+mn-lt"/>
                          <a:ea typeface="+mn-ea"/>
                          <a:cs typeface="+mn-cs"/>
                        </a:rPr>
                        <a:t>Risk alma, zarar verme davranışları, azalmış dürtü kontrolü,</a:t>
                      </a:r>
                    </a:p>
                    <a:p>
                      <a:pPr marL="285750" indent="-285750" algn="l">
                        <a:buFont typeface="Wingdings" panose="05000000000000000000" pitchFamily="2" charset="2"/>
                        <a:buChar char="Ø"/>
                      </a:pPr>
                      <a:r>
                        <a:rPr kumimoji="0" lang="tr-TR" sz="1600" b="1" i="0" u="none" strike="noStrike" kern="1200" baseline="0" dirty="0" smtClean="0">
                          <a:solidFill>
                            <a:schemeClr val="dk1"/>
                          </a:solidFill>
                          <a:latin typeface="+mn-lt"/>
                          <a:ea typeface="+mn-ea"/>
                          <a:cs typeface="+mn-cs"/>
                        </a:rPr>
                        <a:t> Günlük aktivite düzeyinde azalma ve isteksizlik,</a:t>
                      </a:r>
                    </a:p>
                    <a:p>
                      <a:pPr marL="285750" indent="-285750" algn="l">
                        <a:buFont typeface="Wingdings" panose="05000000000000000000" pitchFamily="2" charset="2"/>
                        <a:buChar char="Ø"/>
                      </a:pPr>
                      <a:r>
                        <a:rPr kumimoji="0" lang="tr-TR" sz="1600" b="1" i="0" u="none" strike="noStrike" kern="1200" baseline="0" dirty="0" smtClean="0">
                          <a:solidFill>
                            <a:schemeClr val="dk1"/>
                          </a:solidFill>
                          <a:latin typeface="+mn-lt"/>
                          <a:ea typeface="+mn-ea"/>
                          <a:cs typeface="+mn-cs"/>
                        </a:rPr>
                        <a:t> Konsantrasyonda azalma.</a:t>
                      </a:r>
                      <a:endParaRPr lang="tr-TR" sz="1600" b="1" dirty="0"/>
                    </a:p>
                  </a:txBody>
                  <a:tcPr/>
                </a:tc>
                <a:tc>
                  <a:txBody>
                    <a:bodyPr/>
                    <a:lstStyle/>
                    <a:p>
                      <a:pPr marL="228600" indent="-228600">
                        <a:buFont typeface="Wingdings" panose="05000000000000000000" pitchFamily="2" charset="2"/>
                        <a:buChar char="q"/>
                      </a:pPr>
                      <a:r>
                        <a:rPr kumimoji="0" lang="tr-TR" sz="1600" b="1" i="0" u="none" strike="noStrike" kern="1200" baseline="0" dirty="0" smtClean="0">
                          <a:solidFill>
                            <a:schemeClr val="dk1"/>
                          </a:solidFill>
                          <a:latin typeface="+mn-lt"/>
                          <a:ea typeface="+mn-ea"/>
                          <a:cs typeface="+mn-cs"/>
                        </a:rPr>
                        <a:t>Tekrar alkol/madde kullanım riskini azaltmak,</a:t>
                      </a:r>
                    </a:p>
                    <a:p>
                      <a:pPr marL="228600" indent="-228600">
                        <a:buFont typeface="Wingdings" panose="05000000000000000000" pitchFamily="2" charset="2"/>
                        <a:buChar char="q"/>
                      </a:pPr>
                      <a:r>
                        <a:rPr kumimoji="0" lang="tr-TR" sz="1600" b="1" i="0" u="none" strike="noStrike" kern="1200" baseline="0" dirty="0" smtClean="0">
                          <a:solidFill>
                            <a:schemeClr val="dk1"/>
                          </a:solidFill>
                          <a:latin typeface="+mn-lt"/>
                          <a:ea typeface="+mn-ea"/>
                          <a:cs typeface="+mn-cs"/>
                        </a:rPr>
                        <a:t>Sorun çözme, stresle başa çıkmada yeni ve etkin davranışlar geliştirmesini sağlamak,</a:t>
                      </a:r>
                    </a:p>
                    <a:p>
                      <a:pPr marL="228600" indent="-228600">
                        <a:buFont typeface="Wingdings" panose="05000000000000000000" pitchFamily="2" charset="2"/>
                        <a:buChar char="q"/>
                      </a:pPr>
                      <a:r>
                        <a:rPr kumimoji="0" lang="tr-TR" sz="1600" b="1" i="0" u="none" strike="noStrike" kern="1200" baseline="0" dirty="0" smtClean="0">
                          <a:solidFill>
                            <a:schemeClr val="dk1"/>
                          </a:solidFill>
                          <a:latin typeface="+mn-lt"/>
                          <a:ea typeface="+mn-ea"/>
                          <a:cs typeface="+mn-cs"/>
                        </a:rPr>
                        <a:t>Sorumluluk almasını sağlamak, benlik saygısını arttırmak</a:t>
                      </a:r>
                    </a:p>
                    <a:p>
                      <a:pPr marL="228600" indent="-228600">
                        <a:buFont typeface="Wingdings" panose="05000000000000000000" pitchFamily="2" charset="2"/>
                        <a:buChar char="q"/>
                      </a:pPr>
                      <a:r>
                        <a:rPr kumimoji="0" lang="tr-TR" sz="1600" b="1" i="0" u="none" strike="noStrike" kern="1200" baseline="0" dirty="0" smtClean="0">
                          <a:solidFill>
                            <a:schemeClr val="dk1"/>
                          </a:solidFill>
                          <a:latin typeface="+mn-lt"/>
                          <a:ea typeface="+mn-ea"/>
                          <a:cs typeface="+mn-cs"/>
                        </a:rPr>
                        <a:t>Tedavi programına aktif katılımını sağlamak,</a:t>
                      </a:r>
                    </a:p>
                    <a:p>
                      <a:pPr marL="228600" indent="-228600">
                        <a:buFont typeface="Wingdings" panose="05000000000000000000" pitchFamily="2" charset="2"/>
                        <a:buChar char="q"/>
                      </a:pPr>
                      <a:r>
                        <a:rPr kumimoji="0" lang="tr-TR" sz="1600" b="1" i="0" u="none" strike="noStrike" kern="1200" baseline="0" dirty="0" smtClean="0">
                          <a:solidFill>
                            <a:schemeClr val="dk1"/>
                          </a:solidFill>
                          <a:latin typeface="+mn-lt"/>
                          <a:ea typeface="+mn-ea"/>
                          <a:cs typeface="+mn-cs"/>
                        </a:rPr>
                        <a:t>Sosyal etkileşimini arttırmak ve alkol/madde kullanmayan kişilerden oluşan bir sosyal çevre</a:t>
                      </a:r>
                    </a:p>
                    <a:p>
                      <a:pPr marL="228600" indent="-228600">
                        <a:buFont typeface="Wingdings" panose="05000000000000000000" pitchFamily="2" charset="2"/>
                        <a:buChar char="q"/>
                      </a:pPr>
                      <a:r>
                        <a:rPr kumimoji="0" lang="tr-TR" sz="1600" b="1" i="0" u="none" strike="noStrike" kern="1200" baseline="0" dirty="0" smtClean="0">
                          <a:solidFill>
                            <a:schemeClr val="dk1"/>
                          </a:solidFill>
                          <a:latin typeface="+mn-lt"/>
                          <a:ea typeface="+mn-ea"/>
                          <a:cs typeface="+mn-cs"/>
                        </a:rPr>
                        <a:t>oluşturmasını sağlamak, aktivite düzeyini arttırmak, meşguliyetini sağlamak,</a:t>
                      </a:r>
                    </a:p>
                    <a:p>
                      <a:pPr marL="228600" indent="-228600">
                        <a:buFont typeface="Wingdings" panose="05000000000000000000" pitchFamily="2" charset="2"/>
                        <a:buChar char="q"/>
                      </a:pPr>
                      <a:r>
                        <a:rPr kumimoji="0" lang="tr-TR" sz="1600" b="1" i="0" u="none" strike="noStrike" kern="1200" baseline="0" dirty="0" smtClean="0">
                          <a:solidFill>
                            <a:schemeClr val="dk1"/>
                          </a:solidFill>
                          <a:latin typeface="+mn-lt"/>
                          <a:ea typeface="+mn-ea"/>
                          <a:cs typeface="+mn-cs"/>
                        </a:rPr>
                        <a:t>Sosyal çevre ve aile ile etkileşim düzeyini arttırmak</a:t>
                      </a:r>
                      <a:endParaRPr lang="tr-TR" sz="1600" b="1" dirty="0"/>
                    </a:p>
                  </a:txBody>
                  <a:tcPr/>
                </a:tc>
              </a:tr>
            </a:tbl>
          </a:graphicData>
        </a:graphic>
      </p:graphicFrame>
    </p:spTree>
    <p:extLst>
      <p:ext uri="{BB962C8B-B14F-4D97-AF65-F5344CB8AC3E}">
        <p14:creationId xmlns:p14="http://schemas.microsoft.com/office/powerpoint/2010/main" xmlns="" val="1569165653"/>
      </p:ext>
    </p:extLst>
  </p:cSld>
  <p:clrMapOvr>
    <a:masterClrMapping/>
  </p:clrMapOvr>
  <p:transition>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o"/>
          <p:cNvGraphicFramePr>
            <a:graphicFrameLocks noGrp="1"/>
          </p:cNvGraphicFramePr>
          <p:nvPr/>
        </p:nvGraphicFramePr>
        <p:xfrm>
          <a:off x="0" y="0"/>
          <a:ext cx="8643966" cy="6643710"/>
        </p:xfrm>
        <a:graphic>
          <a:graphicData uri="http://schemas.openxmlformats.org/drawingml/2006/table">
            <a:tbl>
              <a:tblPr firstRow="1" bandRow="1">
                <a:tableStyleId>{5C22544A-7EE6-4342-B048-85BDC9FD1C3A}</a:tableStyleId>
              </a:tblPr>
              <a:tblGrid>
                <a:gridCol w="8643966"/>
              </a:tblGrid>
              <a:tr h="660756">
                <a:tc>
                  <a:txBody>
                    <a:bodyPr/>
                    <a:lstStyle/>
                    <a:p>
                      <a:r>
                        <a:rPr lang="tr-TR" sz="1800" dirty="0" smtClean="0">
                          <a:solidFill>
                            <a:schemeClr val="tx1"/>
                          </a:solidFill>
                          <a:latin typeface="Calibri" pitchFamily="34" charset="0"/>
                        </a:rPr>
                        <a:t>GİRİŞİMLER</a:t>
                      </a:r>
                      <a:endParaRPr lang="tr-TR" sz="1800" dirty="0">
                        <a:solidFill>
                          <a:schemeClr val="tx1"/>
                        </a:solidFill>
                        <a:latin typeface="Calibri" pitchFamily="34" charset="0"/>
                      </a:endParaRPr>
                    </a:p>
                  </a:txBody>
                  <a:tcPr/>
                </a:tc>
              </a:tr>
              <a:tr h="5982954">
                <a:tc>
                  <a:txBody>
                    <a:bodyPr/>
                    <a:lstStyle/>
                    <a:p>
                      <a:pPr marL="171450" indent="-171450">
                        <a:buFont typeface="Wingdings" panose="05000000000000000000" pitchFamily="2" charset="2"/>
                        <a:buChar char="ü"/>
                      </a:pPr>
                      <a:r>
                        <a:rPr kumimoji="0" lang="tr-TR" sz="1800" b="1" i="0" u="none" strike="noStrike" kern="1200" baseline="0" dirty="0" smtClean="0">
                          <a:solidFill>
                            <a:schemeClr val="dk1"/>
                          </a:solidFill>
                          <a:latin typeface="Calibri" pitchFamily="34" charset="0"/>
                          <a:ea typeface="+mn-ea"/>
                          <a:cs typeface="+mn-cs"/>
                        </a:rPr>
                        <a:t>Objektif bir yaklaşımla duygularının farkında olunması, duygularını ifade etmesi için hastanın desteklenmesi</a:t>
                      </a:r>
                    </a:p>
                    <a:p>
                      <a:pPr marL="171450" indent="-171450">
                        <a:buFont typeface="Wingdings" panose="05000000000000000000" pitchFamily="2" charset="2"/>
                        <a:buChar char="ü"/>
                      </a:pPr>
                      <a:r>
                        <a:rPr kumimoji="0" lang="tr-TR" sz="1800" b="1" i="0" u="none" strike="noStrike" kern="1200" baseline="0" dirty="0" smtClean="0">
                          <a:solidFill>
                            <a:schemeClr val="dk1"/>
                          </a:solidFill>
                          <a:latin typeface="Calibri" pitchFamily="34" charset="0"/>
                          <a:ea typeface="+mn-ea"/>
                          <a:cs typeface="+mn-cs"/>
                        </a:rPr>
                        <a:t>Güven ilişkisi ile önemsendiğinin ve kabul edildiğinin hissettirilmesi,</a:t>
                      </a:r>
                    </a:p>
                    <a:p>
                      <a:pPr marL="171450" indent="-171450">
                        <a:buFont typeface="Wingdings" panose="05000000000000000000" pitchFamily="2" charset="2"/>
                        <a:buChar char="ü"/>
                      </a:pPr>
                      <a:r>
                        <a:rPr kumimoji="0" lang="tr-TR" sz="1800" b="1" i="0" u="none" strike="noStrike" kern="1200" baseline="0" dirty="0" smtClean="0">
                          <a:solidFill>
                            <a:schemeClr val="dk1"/>
                          </a:solidFill>
                          <a:latin typeface="Calibri" pitchFamily="34" charset="0"/>
                          <a:ea typeface="+mn-ea"/>
                          <a:cs typeface="+mn-cs"/>
                        </a:rPr>
                        <a:t>Tedavi motivasyonunun değerlendirilmesi ve motivasyonun arttırılması,</a:t>
                      </a:r>
                    </a:p>
                    <a:p>
                      <a:pPr marL="171450" indent="-171450">
                        <a:buFont typeface="Wingdings" panose="05000000000000000000" pitchFamily="2" charset="2"/>
                        <a:buChar char="ü"/>
                      </a:pPr>
                      <a:r>
                        <a:rPr kumimoji="0" lang="tr-TR" sz="1800" b="1" i="0" u="none" strike="noStrike" kern="1200" baseline="0" dirty="0" smtClean="0">
                          <a:solidFill>
                            <a:schemeClr val="dk1"/>
                          </a:solidFill>
                          <a:latin typeface="Calibri" pitchFamily="34" charset="0"/>
                          <a:ea typeface="+mn-ea"/>
                          <a:cs typeface="+mn-cs"/>
                        </a:rPr>
                        <a:t>Bağımlılığın iyileşebilir bir hastalık olduğunun anlatılması,</a:t>
                      </a:r>
                    </a:p>
                    <a:p>
                      <a:pPr marL="171450" indent="-171450">
                        <a:buFont typeface="Wingdings" panose="05000000000000000000" pitchFamily="2" charset="2"/>
                        <a:buChar char="ü"/>
                      </a:pPr>
                      <a:r>
                        <a:rPr kumimoji="0" lang="tr-TR" sz="1800" b="1" i="0" u="none" strike="noStrike" kern="1200" baseline="0" dirty="0" smtClean="0">
                          <a:solidFill>
                            <a:schemeClr val="dk1"/>
                          </a:solidFill>
                          <a:latin typeface="Calibri" pitchFamily="34" charset="0"/>
                          <a:ea typeface="+mn-ea"/>
                          <a:cs typeface="+mn-cs"/>
                        </a:rPr>
                        <a:t>Rol model bulması için hastanın desteklenmesi,</a:t>
                      </a:r>
                    </a:p>
                    <a:p>
                      <a:pPr marL="171450" indent="-171450">
                        <a:buFont typeface="Wingdings" panose="05000000000000000000" pitchFamily="2" charset="2"/>
                        <a:buChar char="ü"/>
                      </a:pPr>
                      <a:r>
                        <a:rPr kumimoji="0" lang="tr-TR" sz="1800" b="1" i="0" u="none" strike="noStrike" kern="1200" baseline="0" dirty="0" smtClean="0">
                          <a:solidFill>
                            <a:schemeClr val="dk1"/>
                          </a:solidFill>
                          <a:latin typeface="Calibri" pitchFamily="34" charset="0"/>
                          <a:ea typeface="+mn-ea"/>
                          <a:cs typeface="+mn-cs"/>
                        </a:rPr>
                        <a:t>Olumlu davranışlar, çabalar ve işbirliği için olumlu geri bildirim yapılması,</a:t>
                      </a:r>
                    </a:p>
                    <a:p>
                      <a:pPr marL="171450" indent="-171450">
                        <a:buFont typeface="Wingdings" panose="05000000000000000000" pitchFamily="2" charset="2"/>
                        <a:buChar char="ü"/>
                      </a:pPr>
                      <a:r>
                        <a:rPr kumimoji="0" lang="tr-TR" sz="1800" b="1" i="0" u="none" strike="noStrike" kern="1200" baseline="0" dirty="0" smtClean="0">
                          <a:solidFill>
                            <a:schemeClr val="dk1"/>
                          </a:solidFill>
                          <a:latin typeface="Calibri" pitchFamily="34" charset="0"/>
                          <a:ea typeface="+mn-ea"/>
                          <a:cs typeface="+mn-cs"/>
                        </a:rPr>
                        <a:t>Sorumluluklarını yerine getirmesi, kendi gücü ve yeteneklerini görmesi için desteklenmesi,</a:t>
                      </a:r>
                    </a:p>
                    <a:p>
                      <a:pPr marL="171450" indent="-171450">
                        <a:buFont typeface="Wingdings" panose="05000000000000000000" pitchFamily="2" charset="2"/>
                        <a:buChar char="ü"/>
                      </a:pPr>
                      <a:r>
                        <a:rPr kumimoji="0" lang="tr-TR" sz="1800" b="1" i="0" u="none" strike="noStrike" kern="1200" baseline="0" dirty="0" smtClean="0">
                          <a:solidFill>
                            <a:schemeClr val="dk1"/>
                          </a:solidFill>
                          <a:latin typeface="Calibri" pitchFamily="34" charset="0"/>
                          <a:ea typeface="+mn-ea"/>
                          <a:cs typeface="+mn-cs"/>
                        </a:rPr>
                        <a:t>Kullanılan alkol/maddenin beden üzerindeki olumsuz etkilerini fark etmesi için bilgilendirilmesi,</a:t>
                      </a:r>
                    </a:p>
                    <a:p>
                      <a:pPr marL="171450" indent="-171450">
                        <a:buFont typeface="Wingdings" panose="05000000000000000000" pitchFamily="2" charset="2"/>
                        <a:buChar char="ü"/>
                      </a:pPr>
                      <a:r>
                        <a:rPr kumimoji="0" lang="tr-TR" sz="1800" b="1" i="0" u="none" strike="noStrike" kern="1200" baseline="0" dirty="0" smtClean="0">
                          <a:solidFill>
                            <a:schemeClr val="dk1"/>
                          </a:solidFill>
                          <a:latin typeface="Calibri" pitchFamily="34" charset="0"/>
                          <a:ea typeface="+mn-ea"/>
                          <a:cs typeface="+mn-cs"/>
                        </a:rPr>
                        <a:t>Hastanın alkol/maddeyi hangi durumlarda ve ne zaman kullandığının farkına varmasını ve</a:t>
                      </a:r>
                    </a:p>
                    <a:p>
                      <a:pPr marL="171450" indent="-171450">
                        <a:buFont typeface="Wingdings" panose="05000000000000000000" pitchFamily="2" charset="2"/>
                        <a:buChar char="ü"/>
                      </a:pPr>
                      <a:r>
                        <a:rPr kumimoji="0" lang="tr-TR" sz="1800" b="1" i="0" u="none" strike="noStrike" kern="1200" baseline="0" dirty="0" smtClean="0">
                          <a:solidFill>
                            <a:schemeClr val="dk1"/>
                          </a:solidFill>
                          <a:latin typeface="Calibri" pitchFamily="34" charset="0"/>
                          <a:ea typeface="+mn-ea"/>
                          <a:cs typeface="+mn-cs"/>
                        </a:rPr>
                        <a:t>baş etmede zorluk yaşanan durumların saptanarak, baş etme becerileri kazanmasının</a:t>
                      </a:r>
                    </a:p>
                    <a:p>
                      <a:pPr marL="171450" indent="-171450">
                        <a:buFont typeface="Wingdings" panose="05000000000000000000" pitchFamily="2" charset="2"/>
                        <a:buChar char="ü"/>
                      </a:pPr>
                      <a:r>
                        <a:rPr kumimoji="0" lang="tr-TR" sz="1800" b="1" i="0" u="none" strike="noStrike" kern="1200" baseline="0" dirty="0" smtClean="0">
                          <a:solidFill>
                            <a:schemeClr val="dk1"/>
                          </a:solidFill>
                          <a:latin typeface="Calibri" pitchFamily="34" charset="0"/>
                          <a:ea typeface="+mn-ea"/>
                          <a:cs typeface="+mn-cs"/>
                        </a:rPr>
                        <a:t>sağlanması, riskli durumlarla başa çıkabilmesi için cesaretlendirilmesi,</a:t>
                      </a:r>
                    </a:p>
                    <a:p>
                      <a:pPr marL="171450" indent="-171450">
                        <a:buFont typeface="Wingdings" panose="05000000000000000000" pitchFamily="2" charset="2"/>
                        <a:buChar char="ü"/>
                      </a:pPr>
                      <a:r>
                        <a:rPr kumimoji="0" lang="tr-TR" sz="1800" b="1" i="0" u="none" strike="noStrike" kern="1200" baseline="0" dirty="0" smtClean="0">
                          <a:solidFill>
                            <a:schemeClr val="dk1"/>
                          </a:solidFill>
                          <a:latin typeface="Calibri" pitchFamily="34" charset="0"/>
                          <a:ea typeface="+mn-ea"/>
                          <a:cs typeface="+mn-cs"/>
                        </a:rPr>
                        <a:t>Bilinçlendirme, </a:t>
                      </a:r>
                      <a:r>
                        <a:rPr kumimoji="0" lang="tr-TR" sz="1800" b="1" i="0" u="none" strike="noStrike" kern="1200" baseline="0" dirty="0" err="1" smtClean="0">
                          <a:solidFill>
                            <a:schemeClr val="dk1"/>
                          </a:solidFill>
                          <a:latin typeface="Calibri" pitchFamily="34" charset="0"/>
                          <a:ea typeface="+mn-ea"/>
                          <a:cs typeface="+mn-cs"/>
                        </a:rPr>
                        <a:t>nüks</a:t>
                      </a:r>
                      <a:r>
                        <a:rPr kumimoji="0" lang="tr-TR" sz="1800" b="1" i="0" u="none" strike="noStrike" kern="1200" baseline="0" dirty="0" smtClean="0">
                          <a:solidFill>
                            <a:schemeClr val="dk1"/>
                          </a:solidFill>
                          <a:latin typeface="Calibri" pitchFamily="34" charset="0"/>
                          <a:ea typeface="+mn-ea"/>
                          <a:cs typeface="+mn-cs"/>
                        </a:rPr>
                        <a:t>. önleme, 12 adım programlarına vb. katılımının sağlanması,</a:t>
                      </a:r>
                    </a:p>
                    <a:p>
                      <a:pPr marL="171450" indent="-171450">
                        <a:buFont typeface="Wingdings" panose="05000000000000000000" pitchFamily="2" charset="2"/>
                        <a:buChar char="ü"/>
                      </a:pPr>
                      <a:r>
                        <a:rPr kumimoji="0" lang="tr-TR" sz="1800" b="1" i="0" u="none" strike="noStrike" kern="1200" baseline="0" dirty="0" smtClean="0">
                          <a:solidFill>
                            <a:schemeClr val="dk1"/>
                          </a:solidFill>
                          <a:latin typeface="Calibri" pitchFamily="34" charset="0"/>
                          <a:ea typeface="+mn-ea"/>
                          <a:cs typeface="+mn-cs"/>
                        </a:rPr>
                        <a:t>Ayık ve maddeden uzak bir yaşam için desteklenmesi, haftalık aktivite planları oluşturulması, sosyal programlara katılımının sağlanması</a:t>
                      </a:r>
                    </a:p>
                  </a:txBody>
                  <a:tcPr/>
                </a:tc>
              </a:tr>
            </a:tbl>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sz="quarter" idx="1"/>
            <p:extLst>
              <p:ext uri="{D42A27DB-BD31-4B8C-83A1-F6EECF244321}">
                <p14:modId xmlns:p14="http://schemas.microsoft.com/office/powerpoint/2010/main" xmlns="" val="3719302746"/>
              </p:ext>
            </p:extLst>
          </p:nvPr>
        </p:nvGraphicFramePr>
        <p:xfrm>
          <a:off x="0" y="0"/>
          <a:ext cx="8929717" cy="6727936"/>
        </p:xfrm>
        <a:graphic>
          <a:graphicData uri="http://schemas.openxmlformats.org/drawingml/2006/table">
            <a:tbl>
              <a:tblPr firstRow="1" bandRow="1">
                <a:tableStyleId>{5C22544A-7EE6-4342-B048-85BDC9FD1C3A}</a:tableStyleId>
              </a:tblPr>
              <a:tblGrid>
                <a:gridCol w="2526710"/>
                <a:gridCol w="3257670"/>
                <a:gridCol w="3145337"/>
              </a:tblGrid>
              <a:tr h="78080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000" dirty="0" smtClean="0">
                          <a:solidFill>
                            <a:schemeClr val="tx1"/>
                          </a:solidFill>
                          <a:latin typeface="Calibri" pitchFamily="34" charset="0"/>
                        </a:rPr>
                        <a:t>HEMŞİRELİK</a:t>
                      </a:r>
                      <a:r>
                        <a:rPr lang="tr-TR" sz="2000" baseline="0" dirty="0" smtClean="0">
                          <a:solidFill>
                            <a:schemeClr val="tx1"/>
                          </a:solidFill>
                          <a:latin typeface="Calibri" pitchFamily="34" charset="0"/>
                        </a:rPr>
                        <a:t> TANISI</a:t>
                      </a:r>
                      <a:endParaRPr lang="tr-TR" sz="2000" dirty="0" smtClean="0">
                        <a:solidFill>
                          <a:schemeClr val="tx1"/>
                        </a:solidFill>
                        <a:latin typeface="Calibri"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000" dirty="0" smtClean="0">
                          <a:solidFill>
                            <a:schemeClr val="tx1"/>
                          </a:solidFill>
                          <a:latin typeface="Calibri" pitchFamily="34" charset="0"/>
                        </a:rPr>
                        <a:t>VERİLER</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000" dirty="0" smtClean="0">
                          <a:solidFill>
                            <a:schemeClr val="tx1"/>
                          </a:solidFill>
                          <a:latin typeface="Calibri" pitchFamily="34" charset="0"/>
                        </a:rPr>
                        <a:t>AMAÇLAR</a:t>
                      </a:r>
                    </a:p>
                    <a:p>
                      <a:endParaRPr lang="tr-TR" sz="2000" dirty="0">
                        <a:latin typeface="Calibri" pitchFamily="34" charset="0"/>
                      </a:endParaRPr>
                    </a:p>
                  </a:txBody>
                  <a:tcPr/>
                </a:tc>
              </a:tr>
              <a:tr h="5947131">
                <a:tc>
                  <a:txBody>
                    <a:bodyPr/>
                    <a:lstStyle/>
                    <a:p>
                      <a:r>
                        <a:rPr kumimoji="0" lang="tr-TR" sz="2000" b="1" i="0" u="none" strike="noStrike" kern="1200" baseline="0" dirty="0" smtClean="0">
                          <a:solidFill>
                            <a:schemeClr val="dk1"/>
                          </a:solidFill>
                          <a:latin typeface="Calibri" pitchFamily="34" charset="0"/>
                          <a:ea typeface="+mn-ea"/>
                          <a:cs typeface="+mn-cs"/>
                        </a:rPr>
                        <a:t>Zarar görme potansiyeli</a:t>
                      </a:r>
                      <a:endParaRPr lang="tr-TR" sz="2000" b="1" dirty="0">
                        <a:latin typeface="Calibri" pitchFamily="34" charset="0"/>
                      </a:endParaRPr>
                    </a:p>
                  </a:txBody>
                  <a:tcPr/>
                </a:tc>
                <a:tc>
                  <a:txBody>
                    <a:bodyPr/>
                    <a:lstStyle/>
                    <a:p>
                      <a:pPr marL="285750" indent="-285750">
                        <a:buFont typeface="Wingdings" panose="05000000000000000000" pitchFamily="2" charset="2"/>
                        <a:buChar char="Ø"/>
                      </a:pPr>
                      <a:r>
                        <a:rPr kumimoji="0" lang="tr-TR" sz="2000" b="1" i="0" u="none" strike="noStrike" kern="1200" baseline="0" dirty="0" smtClean="0">
                          <a:solidFill>
                            <a:schemeClr val="dk1"/>
                          </a:solidFill>
                          <a:latin typeface="Calibri" pitchFamily="34" charset="0"/>
                          <a:ea typeface="+mn-ea"/>
                          <a:cs typeface="+mn-cs"/>
                        </a:rPr>
                        <a:t>Kavga, şiddet, kaza, saldırgan davranış ve zarar verme öyküsü/ potansiyeli,</a:t>
                      </a:r>
                    </a:p>
                    <a:p>
                      <a:pPr marL="285750" indent="-285750">
                        <a:buFont typeface="Wingdings" panose="05000000000000000000" pitchFamily="2" charset="2"/>
                        <a:buChar char="Ø"/>
                      </a:pPr>
                      <a:r>
                        <a:rPr kumimoji="0" lang="tr-TR" sz="2000" b="1" i="0" u="none" strike="noStrike" kern="1200" baseline="0" dirty="0" smtClean="0">
                          <a:solidFill>
                            <a:schemeClr val="dk1"/>
                          </a:solidFill>
                          <a:latin typeface="Calibri" pitchFamily="34" charset="0"/>
                          <a:ea typeface="+mn-ea"/>
                          <a:cs typeface="+mn-cs"/>
                        </a:rPr>
                        <a:t>Depresyon, psikoz, </a:t>
                      </a:r>
                      <a:r>
                        <a:rPr kumimoji="0" lang="tr-TR" sz="2000" b="1" i="0" u="none" strike="noStrike" kern="1200" baseline="0" dirty="0" err="1" smtClean="0">
                          <a:solidFill>
                            <a:schemeClr val="dk1"/>
                          </a:solidFill>
                          <a:latin typeface="Calibri" pitchFamily="34" charset="0"/>
                          <a:ea typeface="+mn-ea"/>
                          <a:cs typeface="+mn-cs"/>
                        </a:rPr>
                        <a:t>anksiyete</a:t>
                      </a:r>
                      <a:r>
                        <a:rPr kumimoji="0" lang="tr-TR" sz="2000" b="1" i="0" u="none" strike="noStrike" kern="1200" baseline="0" dirty="0" smtClean="0">
                          <a:solidFill>
                            <a:schemeClr val="dk1"/>
                          </a:solidFill>
                          <a:latin typeface="Calibri" pitchFamily="34" charset="0"/>
                          <a:ea typeface="+mn-ea"/>
                          <a:cs typeface="+mn-cs"/>
                        </a:rPr>
                        <a:t>, </a:t>
                      </a:r>
                      <a:r>
                        <a:rPr kumimoji="0" lang="tr-TR" sz="2000" b="1" i="0" u="none" strike="noStrike" kern="1200" baseline="0" dirty="0" err="1" smtClean="0">
                          <a:solidFill>
                            <a:schemeClr val="dk1"/>
                          </a:solidFill>
                          <a:latin typeface="Calibri" pitchFamily="34" charset="0"/>
                          <a:ea typeface="+mn-ea"/>
                          <a:cs typeface="+mn-cs"/>
                        </a:rPr>
                        <a:t>deliryum</a:t>
                      </a:r>
                      <a:r>
                        <a:rPr kumimoji="0" lang="tr-TR" sz="2000" b="1" i="0" u="none" strike="noStrike" kern="1200" baseline="0" dirty="0" smtClean="0">
                          <a:solidFill>
                            <a:schemeClr val="dk1"/>
                          </a:solidFill>
                          <a:latin typeface="Calibri" pitchFamily="34" charset="0"/>
                          <a:ea typeface="+mn-ea"/>
                          <a:cs typeface="+mn-cs"/>
                        </a:rPr>
                        <a:t> </a:t>
                      </a:r>
                      <a:r>
                        <a:rPr kumimoji="0" lang="tr-TR" sz="2000" b="1" i="0" u="none" strike="noStrike" kern="1200" baseline="0" dirty="0" err="1" smtClean="0">
                          <a:solidFill>
                            <a:schemeClr val="dk1"/>
                          </a:solidFill>
                          <a:latin typeface="Calibri" pitchFamily="34" charset="0"/>
                          <a:ea typeface="+mn-ea"/>
                          <a:cs typeface="+mn-cs"/>
                        </a:rPr>
                        <a:t>vb</a:t>
                      </a:r>
                      <a:r>
                        <a:rPr kumimoji="0" lang="tr-TR" sz="2000" b="1" i="0" u="none" strike="noStrike" kern="1200" baseline="0" dirty="0" smtClean="0">
                          <a:solidFill>
                            <a:schemeClr val="dk1"/>
                          </a:solidFill>
                          <a:latin typeface="Calibri" pitchFamily="34" charset="0"/>
                          <a:ea typeface="+mn-ea"/>
                          <a:cs typeface="+mn-cs"/>
                        </a:rPr>
                        <a:t> psikiyatrik eş tanı varlığı,</a:t>
                      </a:r>
                    </a:p>
                    <a:p>
                      <a:pPr marL="285750" indent="-285750">
                        <a:buFont typeface="Wingdings" panose="05000000000000000000" pitchFamily="2" charset="2"/>
                        <a:buChar char="Ø"/>
                      </a:pPr>
                      <a:r>
                        <a:rPr kumimoji="0" lang="tr-TR" sz="2000" b="1" i="0" u="none" strike="noStrike" kern="1200" baseline="0" dirty="0" smtClean="0">
                          <a:solidFill>
                            <a:schemeClr val="dk1"/>
                          </a:solidFill>
                          <a:latin typeface="Calibri" pitchFamily="34" charset="0"/>
                          <a:ea typeface="+mn-ea"/>
                          <a:cs typeface="+mn-cs"/>
                        </a:rPr>
                        <a:t>Maddelerin denge kaybı, unutkanlık, koma gibi MSS etkileri,</a:t>
                      </a:r>
                    </a:p>
                    <a:p>
                      <a:pPr marL="285750" indent="-285750">
                        <a:buFont typeface="Wingdings" panose="05000000000000000000" pitchFamily="2" charset="2"/>
                        <a:buChar char="Ø"/>
                      </a:pPr>
                      <a:r>
                        <a:rPr kumimoji="0" lang="tr-TR" sz="2000" b="1" i="0" u="none" strike="noStrike" kern="1200" baseline="0" dirty="0" smtClean="0">
                          <a:solidFill>
                            <a:schemeClr val="dk1"/>
                          </a:solidFill>
                          <a:latin typeface="Calibri" pitchFamily="34" charset="0"/>
                          <a:ea typeface="+mn-ea"/>
                          <a:cs typeface="+mn-cs"/>
                        </a:rPr>
                        <a:t> Enfeksiyon riski,</a:t>
                      </a:r>
                    </a:p>
                    <a:p>
                      <a:pPr marL="285750" indent="-285750">
                        <a:buFont typeface="Wingdings" panose="05000000000000000000" pitchFamily="2" charset="2"/>
                        <a:buChar char="Ø"/>
                      </a:pPr>
                      <a:r>
                        <a:rPr kumimoji="0" lang="tr-TR" sz="2000" b="1" i="0" u="none" strike="noStrike" kern="1200" baseline="0" dirty="0" smtClean="0">
                          <a:solidFill>
                            <a:schemeClr val="dk1"/>
                          </a:solidFill>
                          <a:latin typeface="Calibri" pitchFamily="34" charset="0"/>
                          <a:ea typeface="+mn-ea"/>
                          <a:cs typeface="+mn-cs"/>
                        </a:rPr>
                        <a:t>Madde etkileri ya da yoksunluk semptomları,</a:t>
                      </a:r>
                    </a:p>
                    <a:p>
                      <a:pPr marL="285750" indent="-285750">
                        <a:buFont typeface="Wingdings" panose="05000000000000000000" pitchFamily="2" charset="2"/>
                        <a:buChar char="Ø"/>
                      </a:pPr>
                      <a:r>
                        <a:rPr kumimoji="0" lang="tr-TR" sz="2000" b="1" i="0" u="none" strike="noStrike" kern="1200" baseline="0" dirty="0" err="1" smtClean="0">
                          <a:solidFill>
                            <a:schemeClr val="dk1"/>
                          </a:solidFill>
                          <a:latin typeface="Calibri" pitchFamily="34" charset="0"/>
                          <a:ea typeface="+mn-ea"/>
                          <a:cs typeface="+mn-cs"/>
                        </a:rPr>
                        <a:t>Vital</a:t>
                      </a:r>
                      <a:r>
                        <a:rPr kumimoji="0" lang="tr-TR" sz="2000" b="1" i="0" u="none" strike="noStrike" kern="1200" baseline="0" dirty="0" smtClean="0">
                          <a:solidFill>
                            <a:schemeClr val="dk1"/>
                          </a:solidFill>
                          <a:latin typeface="Calibri" pitchFamily="34" charset="0"/>
                          <a:ea typeface="+mn-ea"/>
                          <a:cs typeface="+mn-cs"/>
                        </a:rPr>
                        <a:t> bulgularda ve sıvı elektrolit dengesinde bozulmalar.</a:t>
                      </a:r>
                      <a:endParaRPr lang="tr-TR" sz="2000" b="1" dirty="0">
                        <a:latin typeface="Calibri" pitchFamily="34" charset="0"/>
                      </a:endParaRPr>
                    </a:p>
                  </a:txBody>
                  <a:tcPr/>
                </a:tc>
                <a:tc>
                  <a:txBody>
                    <a:bodyPr/>
                    <a:lstStyle/>
                    <a:p>
                      <a:pPr marL="285750" indent="-285750">
                        <a:buFont typeface="Wingdings" panose="05000000000000000000" pitchFamily="2" charset="2"/>
                        <a:buChar char="q"/>
                      </a:pPr>
                      <a:r>
                        <a:rPr kumimoji="0" lang="tr-TR" sz="2000" b="1" i="0" u="none" strike="noStrike" kern="1200" baseline="0" dirty="0" smtClean="0">
                          <a:solidFill>
                            <a:schemeClr val="dk1"/>
                          </a:solidFill>
                          <a:latin typeface="Calibri" pitchFamily="34" charset="0"/>
                          <a:ea typeface="+mn-ea"/>
                          <a:cs typeface="+mn-cs"/>
                        </a:rPr>
                        <a:t>Zarar görme potansiyelini en aza indirmek,</a:t>
                      </a:r>
                    </a:p>
                    <a:p>
                      <a:pPr marL="285750" indent="-285750">
                        <a:buFont typeface="Wingdings" panose="05000000000000000000" pitchFamily="2" charset="2"/>
                        <a:buChar char="q"/>
                      </a:pPr>
                      <a:r>
                        <a:rPr kumimoji="0" lang="tr-TR" sz="2000" b="1" i="0" u="none" strike="noStrike" kern="1200" baseline="0" dirty="0" smtClean="0">
                          <a:solidFill>
                            <a:schemeClr val="dk1"/>
                          </a:solidFill>
                          <a:latin typeface="Calibri" pitchFamily="34" charset="0"/>
                          <a:ea typeface="+mn-ea"/>
                          <a:cs typeface="+mn-cs"/>
                        </a:rPr>
                        <a:t>Yoksunluk döneminin güvenli geçirilmesini,</a:t>
                      </a:r>
                    </a:p>
                    <a:p>
                      <a:pPr marL="285750" indent="-285750">
                        <a:buFont typeface="Wingdings" panose="05000000000000000000" pitchFamily="2" charset="2"/>
                        <a:buChar char="q"/>
                      </a:pPr>
                      <a:r>
                        <a:rPr kumimoji="0" lang="tr-TR" sz="2000" b="1" i="0" u="none" strike="noStrike" kern="1200" baseline="0" dirty="0" smtClean="0">
                          <a:solidFill>
                            <a:schemeClr val="dk1"/>
                          </a:solidFill>
                          <a:latin typeface="Calibri" pitchFamily="34" charset="0"/>
                          <a:ea typeface="+mn-ea"/>
                          <a:cs typeface="+mn-cs"/>
                        </a:rPr>
                        <a:t>Agresif davranışların kontrol altına alınmasını sağlamak.</a:t>
                      </a:r>
                      <a:endParaRPr lang="tr-TR" sz="2000" b="1" dirty="0">
                        <a:latin typeface="Calibri" pitchFamily="34" charset="0"/>
                      </a:endParaRPr>
                    </a:p>
                  </a:txBody>
                  <a:tcPr/>
                </a:tc>
              </a:tr>
            </a:tbl>
          </a:graphicData>
        </a:graphic>
      </p:graphicFrame>
    </p:spTree>
    <p:extLst>
      <p:ext uri="{BB962C8B-B14F-4D97-AF65-F5344CB8AC3E}">
        <p14:creationId xmlns:p14="http://schemas.microsoft.com/office/powerpoint/2010/main" xmlns="" val="991979025"/>
      </p:ext>
    </p:extLst>
  </p:cSld>
  <p:clrMapOvr>
    <a:masterClrMapping/>
  </p:clrMapOvr>
  <p:transition>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o"/>
          <p:cNvGraphicFramePr>
            <a:graphicFrameLocks noGrp="1"/>
          </p:cNvGraphicFramePr>
          <p:nvPr/>
        </p:nvGraphicFramePr>
        <p:xfrm>
          <a:off x="0" y="155820"/>
          <a:ext cx="9144000" cy="6641220"/>
        </p:xfrm>
        <a:graphic>
          <a:graphicData uri="http://schemas.openxmlformats.org/drawingml/2006/table">
            <a:tbl>
              <a:tblPr firstRow="1" bandRow="1">
                <a:tableStyleId>{5C22544A-7EE6-4342-B048-85BDC9FD1C3A}</a:tableStyleId>
              </a:tblPr>
              <a:tblGrid>
                <a:gridCol w="9144000"/>
              </a:tblGrid>
              <a:tr h="1428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dirty="0" smtClean="0">
                          <a:solidFill>
                            <a:schemeClr val="tx1"/>
                          </a:solidFill>
                          <a:latin typeface="Calibri" pitchFamily="34" charset="0"/>
                        </a:rPr>
                        <a:t>GİRİŞİMLER</a:t>
                      </a:r>
                    </a:p>
                    <a:p>
                      <a:endParaRPr lang="tr-TR" sz="1600" dirty="0">
                        <a:latin typeface="Calibri" pitchFamily="34" charset="0"/>
                      </a:endParaRPr>
                    </a:p>
                  </a:txBody>
                  <a:tcPr/>
                </a:tc>
              </a:tr>
              <a:tr h="6062100">
                <a:tc>
                  <a:txBody>
                    <a:bodyPr/>
                    <a:lstStyle/>
                    <a:p>
                      <a:pPr marL="171450" indent="-171450">
                        <a:buFont typeface="Wingdings" panose="05000000000000000000" pitchFamily="2" charset="2"/>
                        <a:buChar char="Ø"/>
                      </a:pPr>
                      <a:r>
                        <a:rPr kumimoji="0" lang="tr-TR" sz="1600" b="1" i="0" u="none" strike="noStrike" kern="1200" baseline="0" dirty="0" smtClean="0">
                          <a:solidFill>
                            <a:schemeClr val="dk1"/>
                          </a:solidFill>
                          <a:latin typeface="Calibri" pitchFamily="34" charset="0"/>
                          <a:ea typeface="+mn-ea"/>
                          <a:cs typeface="+mn-cs"/>
                        </a:rPr>
                        <a:t>Hastanın yakından gözlenmesi,</a:t>
                      </a:r>
                    </a:p>
                    <a:p>
                      <a:pPr marL="171450" indent="-171450">
                        <a:buFont typeface="Wingdings" panose="05000000000000000000" pitchFamily="2" charset="2"/>
                        <a:buChar char="Ø"/>
                      </a:pPr>
                      <a:r>
                        <a:rPr kumimoji="0" lang="tr-TR" sz="1600" b="1" i="0" u="none" strike="noStrike" kern="1200" baseline="0" dirty="0" smtClean="0">
                          <a:solidFill>
                            <a:schemeClr val="dk1"/>
                          </a:solidFill>
                          <a:latin typeface="Calibri" pitchFamily="34" charset="0"/>
                          <a:ea typeface="+mn-ea"/>
                          <a:cs typeface="+mn-cs"/>
                        </a:rPr>
                        <a:t>Yoksunluk belirtilerinin izlenmesi, kaydedilmesi, uygun girişimlerin planlanması,</a:t>
                      </a:r>
                    </a:p>
                    <a:p>
                      <a:pPr marL="171450" indent="-171450">
                        <a:buFont typeface="Wingdings" panose="05000000000000000000" pitchFamily="2" charset="2"/>
                        <a:buChar char="Ø"/>
                      </a:pPr>
                      <a:r>
                        <a:rPr kumimoji="0" lang="tr-TR" sz="1600" b="1" i="0" u="none" strike="noStrike" kern="1200" baseline="0" dirty="0" smtClean="0">
                          <a:solidFill>
                            <a:schemeClr val="dk1"/>
                          </a:solidFill>
                          <a:latin typeface="Calibri" pitchFamily="34" charset="0"/>
                          <a:ea typeface="+mn-ea"/>
                          <a:cs typeface="+mn-cs"/>
                        </a:rPr>
                        <a:t> </a:t>
                      </a:r>
                      <a:r>
                        <a:rPr kumimoji="0" lang="tr-TR" sz="1600" b="1" i="0" u="none" strike="noStrike" kern="1200" baseline="0" dirty="0" err="1" smtClean="0">
                          <a:solidFill>
                            <a:schemeClr val="dk1"/>
                          </a:solidFill>
                          <a:latin typeface="Calibri" pitchFamily="34" charset="0"/>
                          <a:ea typeface="+mn-ea"/>
                          <a:cs typeface="+mn-cs"/>
                        </a:rPr>
                        <a:t>Vital</a:t>
                      </a:r>
                      <a:r>
                        <a:rPr kumimoji="0" lang="tr-TR" sz="1600" b="1" i="0" u="none" strike="noStrike" kern="1200" baseline="0" dirty="0" smtClean="0">
                          <a:solidFill>
                            <a:schemeClr val="dk1"/>
                          </a:solidFill>
                          <a:latin typeface="Calibri" pitchFamily="34" charset="0"/>
                          <a:ea typeface="+mn-ea"/>
                          <a:cs typeface="+mn-cs"/>
                        </a:rPr>
                        <a:t> bulguların ve sıvı elektrolit dengesinin takip edilmesi,</a:t>
                      </a:r>
                    </a:p>
                    <a:p>
                      <a:pPr marL="171450" indent="-171450">
                        <a:buFont typeface="Wingdings" panose="05000000000000000000" pitchFamily="2" charset="2"/>
                        <a:buChar char="Ø"/>
                      </a:pPr>
                      <a:r>
                        <a:rPr kumimoji="0" lang="tr-TR" sz="1600" b="1" i="0" u="none" strike="noStrike" kern="1200" baseline="0" dirty="0" err="1" smtClean="0">
                          <a:solidFill>
                            <a:schemeClr val="dk1"/>
                          </a:solidFill>
                          <a:latin typeface="Calibri" pitchFamily="34" charset="0"/>
                          <a:ea typeface="+mn-ea"/>
                          <a:cs typeface="+mn-cs"/>
                        </a:rPr>
                        <a:t>Deliryum</a:t>
                      </a:r>
                      <a:r>
                        <a:rPr kumimoji="0" lang="tr-TR" sz="1600" b="1" i="0" u="none" strike="noStrike" kern="1200" baseline="0" dirty="0" smtClean="0">
                          <a:solidFill>
                            <a:schemeClr val="dk1"/>
                          </a:solidFill>
                          <a:latin typeface="Calibri" pitchFamily="34" charset="0"/>
                          <a:ea typeface="+mn-ea"/>
                          <a:cs typeface="+mn-cs"/>
                        </a:rPr>
                        <a:t> gelişmişse uygun hemşirelik yaklaşımının uygulanması (sakin ve güvenli ortam sağlamak, bilinç düzeyini değerlendirmek, </a:t>
                      </a:r>
                      <a:r>
                        <a:rPr kumimoji="0" lang="tr-TR" sz="1600" b="1" i="0" u="none" strike="noStrike" kern="1200" baseline="0" dirty="0" err="1" smtClean="0">
                          <a:solidFill>
                            <a:schemeClr val="dk1"/>
                          </a:solidFill>
                          <a:latin typeface="Calibri" pitchFamily="34" charset="0"/>
                          <a:ea typeface="+mn-ea"/>
                          <a:cs typeface="+mn-cs"/>
                        </a:rPr>
                        <a:t>sedasyonu</a:t>
                      </a:r>
                      <a:r>
                        <a:rPr kumimoji="0" lang="tr-TR" sz="1600" b="1" i="0" u="none" strike="noStrike" kern="1200" baseline="0" dirty="0" smtClean="0">
                          <a:solidFill>
                            <a:schemeClr val="dk1"/>
                          </a:solidFill>
                          <a:latin typeface="Calibri" pitchFamily="34" charset="0"/>
                          <a:ea typeface="+mn-ea"/>
                          <a:cs typeface="+mn-cs"/>
                        </a:rPr>
                        <a:t> sağlamak, oryantasyonu sağlamak, </a:t>
                      </a:r>
                      <a:r>
                        <a:rPr kumimoji="0" lang="tr-TR" sz="1600" b="1" i="0" u="none" strike="noStrike" kern="1200" baseline="0" dirty="0" err="1" smtClean="0">
                          <a:solidFill>
                            <a:schemeClr val="dk1"/>
                          </a:solidFill>
                          <a:latin typeface="Calibri" pitchFamily="34" charset="0"/>
                          <a:ea typeface="+mn-ea"/>
                          <a:cs typeface="+mn-cs"/>
                        </a:rPr>
                        <a:t>halusinasyonların</a:t>
                      </a:r>
                      <a:r>
                        <a:rPr kumimoji="0" lang="tr-TR" sz="1600" b="1" i="0" u="none" strike="noStrike" kern="1200" baseline="0" dirty="0" smtClean="0">
                          <a:solidFill>
                            <a:schemeClr val="dk1"/>
                          </a:solidFill>
                          <a:latin typeface="Calibri" pitchFamily="34" charset="0"/>
                          <a:ea typeface="+mn-ea"/>
                          <a:cs typeface="+mn-cs"/>
                        </a:rPr>
                        <a:t> alkolü bırakma sonucu oluştuğunu ve geçici olduğunu açıklamak)</a:t>
                      </a:r>
                    </a:p>
                    <a:p>
                      <a:pPr marL="171450" indent="-171450">
                        <a:buFont typeface="Wingdings" panose="05000000000000000000" pitchFamily="2" charset="2"/>
                        <a:buChar char="Ø"/>
                      </a:pPr>
                      <a:r>
                        <a:rPr kumimoji="0" lang="tr-TR" sz="1600" b="1" i="0" u="none" strike="noStrike" kern="1200" baseline="0" dirty="0" smtClean="0">
                          <a:solidFill>
                            <a:schemeClr val="dk1"/>
                          </a:solidFill>
                          <a:latin typeface="Calibri" pitchFamily="34" charset="0"/>
                          <a:ea typeface="+mn-ea"/>
                          <a:cs typeface="+mn-cs"/>
                        </a:rPr>
                        <a:t>Depresif semptomların ve intihar düşüncesinin değerlendirilmesi, hastanın kendine ve çevresine zarar vermemesi için gerekli önlemlerin alınması,</a:t>
                      </a:r>
                    </a:p>
                    <a:p>
                      <a:pPr marL="171450" indent="-171450">
                        <a:buFont typeface="Wingdings" panose="05000000000000000000" pitchFamily="2" charset="2"/>
                        <a:buChar char="Ø"/>
                      </a:pPr>
                      <a:r>
                        <a:rPr kumimoji="0" lang="tr-TR" sz="1600" b="1" i="0" u="none" strike="noStrike" kern="1200" baseline="0" dirty="0" smtClean="0">
                          <a:solidFill>
                            <a:schemeClr val="dk1"/>
                          </a:solidFill>
                          <a:latin typeface="Calibri" pitchFamily="34" charset="0"/>
                          <a:ea typeface="+mn-ea"/>
                          <a:cs typeface="+mn-cs"/>
                        </a:rPr>
                        <a:t>Çevresel uyaranların azaltılması, güvenli ortam sağlanması, zarar verici olabilecek eşyaların ortamdan uzaklaştırılması,</a:t>
                      </a:r>
                    </a:p>
                    <a:p>
                      <a:pPr marL="171450" indent="-171450">
                        <a:buFont typeface="Wingdings" panose="05000000000000000000" pitchFamily="2" charset="2"/>
                        <a:buChar char="Ø"/>
                      </a:pPr>
                      <a:r>
                        <a:rPr kumimoji="0" lang="tr-TR" sz="1600" b="1" i="0" u="none" strike="noStrike" kern="1200" baseline="0" dirty="0" smtClean="0">
                          <a:solidFill>
                            <a:schemeClr val="dk1"/>
                          </a:solidFill>
                          <a:latin typeface="Calibri" pitchFamily="34" charset="0"/>
                          <a:ea typeface="+mn-ea"/>
                          <a:cs typeface="+mn-cs"/>
                        </a:rPr>
                        <a:t> Zorunlu olmadıkça izolasyon yöntemlerinin kullanılmaması, kullanılması gerektiğinde ise gerekli kontrollerin yapılması ve protokollere uyulması,</a:t>
                      </a:r>
                    </a:p>
                    <a:p>
                      <a:pPr marL="171450" indent="-171450">
                        <a:buFont typeface="Wingdings" panose="05000000000000000000" pitchFamily="2" charset="2"/>
                        <a:buChar char="Ø"/>
                      </a:pPr>
                      <a:r>
                        <a:rPr kumimoji="0" lang="tr-TR" sz="1600" b="1" i="0" u="none" strike="noStrike" kern="1200" baseline="0" dirty="0" smtClean="0">
                          <a:solidFill>
                            <a:schemeClr val="dk1"/>
                          </a:solidFill>
                          <a:latin typeface="Calibri" pitchFamily="34" charset="0"/>
                          <a:ea typeface="+mn-ea"/>
                          <a:cs typeface="+mn-cs"/>
                        </a:rPr>
                        <a:t>Protein ve vitaminden zengin diyet verilmesi, kafeinli yiyeceklerden uzak tutulması,</a:t>
                      </a:r>
                    </a:p>
                    <a:p>
                      <a:pPr marL="171450" indent="-171450">
                        <a:buFont typeface="Wingdings" panose="05000000000000000000" pitchFamily="2" charset="2"/>
                        <a:buChar char="Ø"/>
                      </a:pPr>
                      <a:r>
                        <a:rPr kumimoji="0" lang="tr-TR" sz="1600" b="1" i="0" u="none" strike="noStrike" kern="1200" baseline="0" dirty="0" smtClean="0">
                          <a:solidFill>
                            <a:schemeClr val="dk1"/>
                          </a:solidFill>
                          <a:latin typeface="Calibri" pitchFamily="34" charset="0"/>
                          <a:ea typeface="+mn-ea"/>
                          <a:cs typeface="+mn-cs"/>
                        </a:rPr>
                        <a:t>Enfeksiyon potansiyelinin değerlendirilerek enfeksiyon gelişiminin önlenmesi,</a:t>
                      </a:r>
                    </a:p>
                    <a:p>
                      <a:pPr marL="171450" indent="-171450">
                        <a:buFont typeface="Wingdings" panose="05000000000000000000" pitchFamily="2" charset="2"/>
                        <a:buChar char="Ø"/>
                      </a:pPr>
                      <a:r>
                        <a:rPr kumimoji="0" lang="tr-TR" sz="1600" b="1" i="0" u="none" strike="noStrike" kern="1200" baseline="0" dirty="0" smtClean="0">
                          <a:solidFill>
                            <a:schemeClr val="dk1"/>
                          </a:solidFill>
                          <a:latin typeface="Calibri" pitchFamily="34" charset="0"/>
                          <a:ea typeface="+mn-ea"/>
                          <a:cs typeface="+mn-cs"/>
                        </a:rPr>
                        <a:t>Önerilen tedavinin uygulanması, ilaç etkilerinin ve yan etkilerinin gözlenmesi,</a:t>
                      </a:r>
                    </a:p>
                    <a:p>
                      <a:pPr marL="171450" indent="-171450">
                        <a:buFont typeface="Wingdings" panose="05000000000000000000" pitchFamily="2" charset="2"/>
                        <a:buChar char="Ø"/>
                      </a:pPr>
                      <a:r>
                        <a:rPr kumimoji="0" lang="tr-TR" sz="1600" b="1" i="0" u="none" strike="noStrike" kern="1200" baseline="0" dirty="0" smtClean="0">
                          <a:solidFill>
                            <a:schemeClr val="dk1"/>
                          </a:solidFill>
                          <a:latin typeface="Calibri" pitchFamily="34" charset="0"/>
                          <a:ea typeface="+mn-ea"/>
                          <a:cs typeface="+mn-cs"/>
                        </a:rPr>
                        <a:t>Problem çözme, dürtü kontrolü, öfke kontrolü vb konularda sosyal beceri gruplarına katılımın sağlanması, tekrar madde kullanımına yol açabilecek davranışlara dikkat edilmesi</a:t>
                      </a:r>
                    </a:p>
                  </a:txBody>
                  <a:tcPr/>
                </a:tc>
              </a:tr>
            </a:tbl>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sz="quarter" idx="1"/>
            <p:extLst>
              <p:ext uri="{D42A27DB-BD31-4B8C-83A1-F6EECF244321}">
                <p14:modId xmlns:p14="http://schemas.microsoft.com/office/powerpoint/2010/main" xmlns="" val="505731982"/>
              </p:ext>
            </p:extLst>
          </p:nvPr>
        </p:nvGraphicFramePr>
        <p:xfrm>
          <a:off x="0" y="45286"/>
          <a:ext cx="9143999" cy="6888480"/>
        </p:xfrm>
        <a:graphic>
          <a:graphicData uri="http://schemas.openxmlformats.org/drawingml/2006/table">
            <a:tbl>
              <a:tblPr firstRow="1" bandRow="1">
                <a:tableStyleId>{5C22544A-7EE6-4342-B048-85BDC9FD1C3A}</a:tableStyleId>
              </a:tblPr>
              <a:tblGrid>
                <a:gridCol w="3114959"/>
                <a:gridCol w="3215488"/>
                <a:gridCol w="2813552"/>
              </a:tblGrid>
              <a:tr h="6655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000" b="1" dirty="0" smtClean="0">
                          <a:solidFill>
                            <a:schemeClr val="tx1"/>
                          </a:solidFill>
                          <a:latin typeface="Calibri" pitchFamily="34" charset="0"/>
                        </a:rPr>
                        <a:t>HEMŞİRELİK</a:t>
                      </a:r>
                      <a:r>
                        <a:rPr lang="tr-TR" sz="2000" b="1" baseline="0" dirty="0" smtClean="0">
                          <a:solidFill>
                            <a:schemeClr val="tx1"/>
                          </a:solidFill>
                          <a:latin typeface="Calibri" pitchFamily="34" charset="0"/>
                        </a:rPr>
                        <a:t> TANISI</a:t>
                      </a:r>
                      <a:endParaRPr lang="tr-TR" sz="2000" b="1" dirty="0" smtClean="0">
                        <a:solidFill>
                          <a:schemeClr val="tx1"/>
                        </a:solidFill>
                        <a:latin typeface="Calibri"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000" b="1" dirty="0" smtClean="0">
                          <a:solidFill>
                            <a:schemeClr val="tx1"/>
                          </a:solidFill>
                          <a:latin typeface="Calibri" pitchFamily="34" charset="0"/>
                        </a:rPr>
                        <a:t>VERİLER</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000" b="1" dirty="0" smtClean="0">
                          <a:solidFill>
                            <a:schemeClr val="tx1"/>
                          </a:solidFill>
                          <a:latin typeface="Calibri" pitchFamily="34" charset="0"/>
                        </a:rPr>
                        <a:t>AMAÇLAR</a:t>
                      </a:r>
                    </a:p>
                    <a:p>
                      <a:endParaRPr lang="tr-TR" sz="2000" b="1" dirty="0">
                        <a:latin typeface="Calibri" pitchFamily="34" charset="0"/>
                      </a:endParaRPr>
                    </a:p>
                  </a:txBody>
                  <a:tcPr/>
                </a:tc>
              </a:tr>
              <a:tr h="6147195">
                <a:tc>
                  <a:txBody>
                    <a:bodyPr/>
                    <a:lstStyle/>
                    <a:p>
                      <a:r>
                        <a:rPr kumimoji="0" lang="tr-TR" sz="2000" b="1" i="0" u="none" strike="noStrike" kern="1200" baseline="0" dirty="0" smtClean="0">
                          <a:solidFill>
                            <a:schemeClr val="dk1"/>
                          </a:solidFill>
                          <a:latin typeface="Calibri" pitchFamily="34" charset="0"/>
                          <a:ea typeface="+mn-ea"/>
                          <a:cs typeface="+mn-cs"/>
                        </a:rPr>
                        <a:t>Aile süreçlerinde değişim</a:t>
                      </a:r>
                      <a:endParaRPr lang="tr-TR" sz="2000" b="1" dirty="0">
                        <a:latin typeface="Calibri" pitchFamily="34" charset="0"/>
                      </a:endParaRPr>
                    </a:p>
                  </a:txBody>
                  <a:tcPr/>
                </a:tc>
                <a:tc>
                  <a:txBody>
                    <a:bodyPr/>
                    <a:lstStyle/>
                    <a:p>
                      <a:pPr marL="171450" indent="-171450">
                        <a:buFont typeface="Wingdings" panose="05000000000000000000" pitchFamily="2" charset="2"/>
                        <a:buChar char="Ø"/>
                      </a:pPr>
                      <a:r>
                        <a:rPr kumimoji="0" lang="tr-TR" sz="2000" b="1" i="0" u="none" strike="noStrike" kern="1200" baseline="0" dirty="0" smtClean="0">
                          <a:solidFill>
                            <a:schemeClr val="dk1"/>
                          </a:solidFill>
                          <a:latin typeface="Calibri" pitchFamily="34" charset="0"/>
                          <a:ea typeface="+mn-ea"/>
                          <a:cs typeface="+mn-cs"/>
                        </a:rPr>
                        <a:t>Ailenin bağımlı bireyin sorunu olduğu gerçeğini inkar etmesi ya da hastanın rollerini</a:t>
                      </a:r>
                    </a:p>
                    <a:p>
                      <a:pPr marL="171450" indent="-171450">
                        <a:buFont typeface="Wingdings" panose="05000000000000000000" pitchFamily="2" charset="2"/>
                        <a:buChar char="Ø"/>
                      </a:pPr>
                      <a:r>
                        <a:rPr kumimoji="0" lang="tr-TR" sz="2000" b="1" i="0" u="none" strike="noStrike" kern="1200" baseline="0" dirty="0" smtClean="0">
                          <a:solidFill>
                            <a:schemeClr val="dk1"/>
                          </a:solidFill>
                          <a:latin typeface="Calibri" pitchFamily="34" charset="0"/>
                          <a:ea typeface="+mn-ea"/>
                          <a:cs typeface="+mn-cs"/>
                        </a:rPr>
                        <a:t>üstlenerek bağımlılığı daha da destekleyici şekilde davranması,</a:t>
                      </a:r>
                    </a:p>
                    <a:p>
                      <a:pPr marL="171450" indent="-171450">
                        <a:buFont typeface="Wingdings" panose="05000000000000000000" pitchFamily="2" charset="2"/>
                        <a:buChar char="Ø"/>
                      </a:pPr>
                      <a:r>
                        <a:rPr kumimoji="0" lang="tr-TR" sz="2000" b="1" i="0" u="none" strike="noStrike" kern="1200" baseline="0" dirty="0" smtClean="0">
                          <a:solidFill>
                            <a:schemeClr val="dk1"/>
                          </a:solidFill>
                          <a:latin typeface="Calibri" pitchFamily="34" charset="0"/>
                          <a:ea typeface="+mn-ea"/>
                          <a:cs typeface="+mn-cs"/>
                        </a:rPr>
                        <a:t>Aile üyelerinin sosyal ilişkilerinde sınırlılık, yetersizlik, damgalanma nedeniyle toplumdan</a:t>
                      </a:r>
                    </a:p>
                    <a:p>
                      <a:pPr marL="171450" indent="-171450">
                        <a:buFont typeface="Wingdings" panose="05000000000000000000" pitchFamily="2" charset="2"/>
                        <a:buChar char="Ø"/>
                      </a:pPr>
                      <a:r>
                        <a:rPr kumimoji="0" lang="tr-TR" sz="2000" b="1" i="0" u="none" strike="noStrike" kern="1200" baseline="0" dirty="0" smtClean="0">
                          <a:solidFill>
                            <a:schemeClr val="dk1"/>
                          </a:solidFill>
                          <a:latin typeface="Calibri" pitchFamily="34" charset="0"/>
                          <a:ea typeface="+mn-ea"/>
                          <a:cs typeface="+mn-cs"/>
                        </a:rPr>
                        <a:t>uzaklaşma,</a:t>
                      </a:r>
                    </a:p>
                    <a:p>
                      <a:pPr marL="171450" indent="-171450">
                        <a:buFont typeface="Wingdings" panose="05000000000000000000" pitchFamily="2" charset="2"/>
                        <a:buChar char="Ø"/>
                      </a:pPr>
                      <a:r>
                        <a:rPr kumimoji="0" lang="tr-TR" sz="2000" b="1" i="0" u="none" strike="noStrike" kern="1200" baseline="0" dirty="0" smtClean="0">
                          <a:solidFill>
                            <a:schemeClr val="dk1"/>
                          </a:solidFill>
                          <a:latin typeface="Calibri" pitchFamily="34" charset="0"/>
                          <a:ea typeface="+mn-ea"/>
                          <a:cs typeface="+mn-cs"/>
                        </a:rPr>
                        <a:t> Aile içi dinamiklerde oluşan değişimler, çocukların evde farklı roller üstlenmesi,</a:t>
                      </a:r>
                    </a:p>
                    <a:p>
                      <a:pPr marL="171450" indent="-171450">
                        <a:buFont typeface="Wingdings" panose="05000000000000000000" pitchFamily="2" charset="2"/>
                        <a:buChar char="Ø"/>
                      </a:pPr>
                      <a:r>
                        <a:rPr kumimoji="0" lang="tr-TR" sz="2000" b="1" i="0" u="none" strike="noStrike" kern="1200" baseline="0" dirty="0" smtClean="0">
                          <a:solidFill>
                            <a:schemeClr val="dk1"/>
                          </a:solidFill>
                          <a:latin typeface="Calibri" pitchFamily="34" charset="0"/>
                          <a:ea typeface="+mn-ea"/>
                          <a:cs typeface="+mn-cs"/>
                        </a:rPr>
                        <a:t>Çalışamama, işten çıkma, iflas, maddi sorunlar, aile içi şiddet, yasal sorunlar  </a:t>
                      </a:r>
                      <a:r>
                        <a:rPr kumimoji="0" lang="tr-TR" sz="2000" b="1" i="0" u="none" strike="noStrike" kern="1200" baseline="0" dirty="0" err="1" smtClean="0">
                          <a:solidFill>
                            <a:schemeClr val="dk1"/>
                          </a:solidFill>
                          <a:latin typeface="Calibri" pitchFamily="34" charset="0"/>
                          <a:ea typeface="+mn-ea"/>
                          <a:cs typeface="+mn-cs"/>
                        </a:rPr>
                        <a:t>vb</a:t>
                      </a:r>
                      <a:r>
                        <a:rPr kumimoji="0" lang="tr-TR" sz="2000" b="1" i="0" u="none" strike="noStrike" kern="1200" baseline="0" dirty="0" smtClean="0">
                          <a:solidFill>
                            <a:schemeClr val="dk1"/>
                          </a:solidFill>
                          <a:latin typeface="Calibri" pitchFamily="34" charset="0"/>
                          <a:ea typeface="+mn-ea"/>
                          <a:cs typeface="+mn-cs"/>
                        </a:rPr>
                        <a:t> görülmesi</a:t>
                      </a:r>
                      <a:endParaRPr lang="tr-TR" sz="2000" b="1" dirty="0">
                        <a:latin typeface="Calibri" pitchFamily="34" charset="0"/>
                      </a:endParaRPr>
                    </a:p>
                  </a:txBody>
                  <a:tcPr/>
                </a:tc>
                <a:tc>
                  <a:txBody>
                    <a:bodyPr/>
                    <a:lstStyle/>
                    <a:p>
                      <a:pPr marL="171450" indent="-171450">
                        <a:buFont typeface="Wingdings" panose="05000000000000000000" pitchFamily="2" charset="2"/>
                        <a:buChar char="q"/>
                      </a:pPr>
                      <a:r>
                        <a:rPr kumimoji="0" lang="tr-TR" sz="2000" b="1" i="0" u="none" strike="noStrike" kern="1200" baseline="0" dirty="0" smtClean="0">
                          <a:solidFill>
                            <a:schemeClr val="dk1"/>
                          </a:solidFill>
                          <a:latin typeface="Calibri" pitchFamily="34" charset="0"/>
                          <a:ea typeface="+mn-ea"/>
                          <a:cs typeface="+mn-cs"/>
                        </a:rPr>
                        <a:t>Aile üyelerinin etkili baş etme yöntemlerini kazanması ve rollerin yerine getirilebilmesi.</a:t>
                      </a:r>
                      <a:endParaRPr lang="tr-TR" sz="2000" b="1" dirty="0">
                        <a:latin typeface="Calibri" pitchFamily="34" charset="0"/>
                      </a:endParaRPr>
                    </a:p>
                  </a:txBody>
                  <a:tcPr/>
                </a:tc>
              </a:tr>
            </a:tbl>
          </a:graphicData>
        </a:graphic>
      </p:graphicFrame>
    </p:spTree>
    <p:extLst>
      <p:ext uri="{BB962C8B-B14F-4D97-AF65-F5344CB8AC3E}">
        <p14:creationId xmlns:p14="http://schemas.microsoft.com/office/powerpoint/2010/main" xmlns="" val="3996593061"/>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395536" y="980728"/>
            <a:ext cx="7467600" cy="5256584"/>
          </a:xfrm>
        </p:spPr>
        <p:txBody>
          <a:bodyPr>
            <a:normAutofit/>
          </a:bodyPr>
          <a:lstStyle/>
          <a:p>
            <a:r>
              <a:rPr lang="tr-TR" b="1" dirty="0" smtClean="0">
                <a:latin typeface="Calibri" pitchFamily="34" charset="0"/>
                <a:cs typeface="Andalus" pitchFamily="18" charset="-78"/>
              </a:rPr>
              <a:t>DSM-5’de daha önceden  kabul edilmiş “Madde İstismarı ve Bağımlılığı” kavramı genişletilerek “Madde Kullanımı ve Bağımlılık Bozuklukları” (</a:t>
            </a:r>
            <a:r>
              <a:rPr lang="tr-TR" b="1" dirty="0" err="1" smtClean="0">
                <a:latin typeface="Calibri" pitchFamily="34" charset="0"/>
                <a:cs typeface="Andalus" pitchFamily="18" charset="-78"/>
              </a:rPr>
              <a:t>Substance</a:t>
            </a:r>
            <a:r>
              <a:rPr lang="tr-TR" b="1" dirty="0" smtClean="0">
                <a:latin typeface="Calibri" pitchFamily="34" charset="0"/>
                <a:cs typeface="Andalus" pitchFamily="18" charset="-78"/>
              </a:rPr>
              <a:t> </a:t>
            </a:r>
            <a:r>
              <a:rPr lang="tr-TR" b="1" dirty="0" err="1" smtClean="0">
                <a:latin typeface="Calibri" pitchFamily="34" charset="0"/>
                <a:cs typeface="Andalus" pitchFamily="18" charset="-78"/>
              </a:rPr>
              <a:t>Use</a:t>
            </a:r>
            <a:r>
              <a:rPr lang="tr-TR" b="1" dirty="0" smtClean="0">
                <a:latin typeface="Calibri" pitchFamily="34" charset="0"/>
                <a:cs typeface="Andalus" pitchFamily="18" charset="-78"/>
              </a:rPr>
              <a:t> </a:t>
            </a:r>
            <a:r>
              <a:rPr lang="tr-TR" b="1" dirty="0" err="1" smtClean="0">
                <a:latin typeface="Calibri" pitchFamily="34" charset="0"/>
                <a:cs typeface="Andalus" pitchFamily="18" charset="-78"/>
              </a:rPr>
              <a:t>and</a:t>
            </a:r>
            <a:r>
              <a:rPr lang="tr-TR" b="1" dirty="0" smtClean="0">
                <a:latin typeface="Calibri" pitchFamily="34" charset="0"/>
                <a:cs typeface="Andalus" pitchFamily="18" charset="-78"/>
              </a:rPr>
              <a:t> </a:t>
            </a:r>
            <a:r>
              <a:rPr lang="tr-TR" b="1" dirty="0" err="1" smtClean="0">
                <a:latin typeface="Calibri" pitchFamily="34" charset="0"/>
                <a:cs typeface="Andalus" pitchFamily="18" charset="-78"/>
              </a:rPr>
              <a:t>Addictive</a:t>
            </a:r>
            <a:r>
              <a:rPr lang="tr-TR" b="1" dirty="0" smtClean="0">
                <a:latin typeface="Calibri" pitchFamily="34" charset="0"/>
                <a:cs typeface="Andalus" pitchFamily="18" charset="-78"/>
              </a:rPr>
              <a:t> </a:t>
            </a:r>
            <a:r>
              <a:rPr lang="tr-TR" b="1" dirty="0" err="1" smtClean="0">
                <a:latin typeface="Calibri" pitchFamily="34" charset="0"/>
                <a:cs typeface="Andalus" pitchFamily="18" charset="-78"/>
              </a:rPr>
              <a:t>Disorders</a:t>
            </a:r>
            <a:r>
              <a:rPr lang="tr-TR" b="1" dirty="0" smtClean="0">
                <a:latin typeface="Calibri" pitchFamily="34" charset="0"/>
                <a:cs typeface="Andalus" pitchFamily="18" charset="-78"/>
              </a:rPr>
              <a:t>) şeklinde değiştirildi.</a:t>
            </a:r>
          </a:p>
          <a:p>
            <a:endParaRPr lang="tr-TR" b="1" dirty="0" smtClean="0">
              <a:latin typeface="Calibri" pitchFamily="34" charset="0"/>
              <a:cs typeface="Andalus" pitchFamily="18" charset="-78"/>
            </a:endParaRPr>
          </a:p>
          <a:p>
            <a:r>
              <a:rPr lang="tr-TR" b="1" dirty="0" smtClean="0">
                <a:latin typeface="Calibri" pitchFamily="34" charset="0"/>
                <a:cs typeface="Andalus" pitchFamily="18" charset="-78"/>
              </a:rPr>
              <a:t>Kafein ve </a:t>
            </a:r>
            <a:r>
              <a:rPr lang="tr-TR" b="1" dirty="0" err="1" smtClean="0">
                <a:latin typeface="Calibri" pitchFamily="34" charset="0"/>
                <a:cs typeface="Andalus" pitchFamily="18" charset="-78"/>
              </a:rPr>
              <a:t>kannabis</a:t>
            </a:r>
            <a:r>
              <a:rPr lang="tr-TR" b="1" dirty="0" smtClean="0">
                <a:latin typeface="Calibri" pitchFamily="34" charset="0"/>
                <a:cs typeface="Andalus" pitchFamily="18" charset="-78"/>
              </a:rPr>
              <a:t> yoksunluğu da DSM-5’te tanımlanmıştır. </a:t>
            </a:r>
          </a:p>
          <a:p>
            <a:pPr>
              <a:buNone/>
            </a:pPr>
            <a:endParaRPr lang="tr-TR" b="1" dirty="0" smtClean="0">
              <a:latin typeface="Calibri" pitchFamily="34" charset="0"/>
              <a:cs typeface="Andalus" pitchFamily="18" charset="-78"/>
            </a:endParaRPr>
          </a:p>
          <a:p>
            <a:r>
              <a:rPr lang="tr-TR" b="1" dirty="0" smtClean="0">
                <a:latin typeface="Calibri" pitchFamily="34" charset="0"/>
                <a:cs typeface="Andalus" pitchFamily="18" charset="-78"/>
              </a:rPr>
              <a:t>DSM-5’te kötüye kulanım kavramı artık “hafif şiddette madde kullanım bozukluğu” olarak tanımlanmaktadır.</a:t>
            </a:r>
          </a:p>
          <a:p>
            <a:pPr>
              <a:buNone/>
            </a:pPr>
            <a:endParaRPr lang="tr-TR" b="1" dirty="0" smtClean="0">
              <a:latin typeface="Calibri" pitchFamily="34" charset="0"/>
              <a:cs typeface="Andalus" pitchFamily="18" charset="-78"/>
            </a:endParaRPr>
          </a:p>
        </p:txBody>
      </p:sp>
    </p:spTree>
    <p:extLst>
      <p:ext uri="{BB962C8B-B14F-4D97-AF65-F5344CB8AC3E}">
        <p14:creationId xmlns:p14="http://schemas.microsoft.com/office/powerpoint/2010/main" xmlns="" val="4243857813"/>
      </p:ext>
    </p:extLst>
  </p:cSld>
  <p:clrMapOvr>
    <a:masterClrMapping/>
  </p:clrMapOvr>
  <p:transition>
    <p:wipe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graphicFrame>
        <p:nvGraphicFramePr>
          <p:cNvPr id="4" name="3 İçerik Yer Tutucusu"/>
          <p:cNvGraphicFramePr>
            <a:graphicFrameLocks noGrp="1"/>
          </p:cNvGraphicFramePr>
          <p:nvPr>
            <p:ph sz="quarter" idx="1"/>
          </p:nvPr>
        </p:nvGraphicFramePr>
        <p:xfrm>
          <a:off x="0" y="0"/>
          <a:ext cx="9144000" cy="6858000"/>
        </p:xfrm>
        <a:graphic>
          <a:graphicData uri="http://schemas.openxmlformats.org/drawingml/2006/table">
            <a:tbl>
              <a:tblPr firstRow="1" bandRow="1">
                <a:tableStyleId>{5C22544A-7EE6-4342-B048-85BDC9FD1C3A}</a:tableStyleId>
              </a:tblPr>
              <a:tblGrid>
                <a:gridCol w="9144000"/>
              </a:tblGrid>
              <a:tr h="81528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000" dirty="0" smtClean="0">
                          <a:solidFill>
                            <a:schemeClr val="tx1"/>
                          </a:solidFill>
                          <a:latin typeface="Calibri" pitchFamily="34" charset="0"/>
                        </a:rPr>
                        <a:t>GİRİŞİMLER</a:t>
                      </a:r>
                    </a:p>
                    <a:p>
                      <a:endParaRPr lang="tr-TR" sz="2000" dirty="0">
                        <a:latin typeface="Calibri" pitchFamily="34" charset="0"/>
                      </a:endParaRPr>
                    </a:p>
                  </a:txBody>
                  <a:tcPr/>
                </a:tc>
              </a:tr>
              <a:tr h="6042719">
                <a:tc>
                  <a:txBody>
                    <a:bodyPr/>
                    <a:lstStyle/>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Hastaya kısa ve ulaşılabilir hedefler konularak motivasyon sağlanması/motivasyonun</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arttırılması,</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Hasta ve ailenin tedavi gruplarına katılımının sağlanması,</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Hastanın sorumluluk alması ve rollerini yerine getirmesi için desteklenmesi,</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Alkol/madde kullanımı olan bireylerden uzak durması, hayır demesi ve sosyal çevresini</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yeniden düzenlemesi için desteklenmesi,</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 Hastanın kendine yardım gruplarına katılımı için desteklenmesi,</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Ailenin, aile eğitim gruplarına katılımının sağlanması,</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Bağımlılık probleminin kabul edilmesi ve mücadele için ailenin desteklenmesi,</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Aile üyelerine alkol/madde probleminin aile sistemine ve aile içi dinamiklere olan etkileri</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konusunda bilgi verilmesi, aile içindeki rollerin yerine getirilmesi için ailenin ve hastanın</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Desteklenmesi</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Sosyal destek sistemlerinin arttırılması için aileye rehberlik edilmesi,</a:t>
                      </a:r>
                      <a:endParaRPr lang="tr-TR" sz="2000" b="1" dirty="0">
                        <a:latin typeface="Calibri" pitchFamily="34" charset="0"/>
                      </a:endParaRPr>
                    </a:p>
                  </a:txBody>
                  <a:tcPr/>
                </a:tc>
              </a:tr>
            </a:tbl>
          </a:graphicData>
        </a:graphic>
      </p:graphicFrame>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sz="quarter" idx="1"/>
            <p:extLst>
              <p:ext uri="{D42A27DB-BD31-4B8C-83A1-F6EECF244321}">
                <p14:modId xmlns:p14="http://schemas.microsoft.com/office/powerpoint/2010/main" xmlns="" val="2166633054"/>
              </p:ext>
            </p:extLst>
          </p:nvPr>
        </p:nvGraphicFramePr>
        <p:xfrm>
          <a:off x="0" y="0"/>
          <a:ext cx="9143999" cy="6812738"/>
        </p:xfrm>
        <a:graphic>
          <a:graphicData uri="http://schemas.openxmlformats.org/drawingml/2006/table">
            <a:tbl>
              <a:tblPr firstRow="1" bandRow="1">
                <a:tableStyleId>{5C22544A-7EE6-4342-B048-85BDC9FD1C3A}</a:tableStyleId>
              </a:tblPr>
              <a:tblGrid>
                <a:gridCol w="2984314"/>
                <a:gridCol w="2938487"/>
                <a:gridCol w="3221198"/>
              </a:tblGrid>
              <a:tr h="6655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dirty="0" smtClean="0">
                          <a:solidFill>
                            <a:schemeClr val="tx1"/>
                          </a:solidFill>
                          <a:latin typeface="Calibri" pitchFamily="34" charset="0"/>
                        </a:rPr>
                        <a:t>HEMŞİRELİK</a:t>
                      </a:r>
                      <a:r>
                        <a:rPr lang="tr-TR" sz="1800" baseline="0" dirty="0" smtClean="0">
                          <a:solidFill>
                            <a:schemeClr val="tx1"/>
                          </a:solidFill>
                          <a:latin typeface="Calibri" pitchFamily="34" charset="0"/>
                        </a:rPr>
                        <a:t> TANISI</a:t>
                      </a:r>
                      <a:endParaRPr lang="tr-TR" sz="1800" dirty="0" smtClean="0">
                        <a:solidFill>
                          <a:schemeClr val="tx1"/>
                        </a:solidFill>
                        <a:latin typeface="Calibri"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dirty="0" smtClean="0">
                          <a:solidFill>
                            <a:schemeClr val="tx1"/>
                          </a:solidFill>
                          <a:latin typeface="Calibri" pitchFamily="34" charset="0"/>
                        </a:rPr>
                        <a:t>VERİLER</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dirty="0" smtClean="0">
                          <a:solidFill>
                            <a:schemeClr val="tx1"/>
                          </a:solidFill>
                          <a:latin typeface="Calibri" pitchFamily="34" charset="0"/>
                        </a:rPr>
                        <a:t>AMAÇLAR</a:t>
                      </a:r>
                    </a:p>
                    <a:p>
                      <a:endParaRPr lang="tr-TR" sz="1800" dirty="0">
                        <a:latin typeface="Calibri" pitchFamily="34" charset="0"/>
                      </a:endParaRPr>
                    </a:p>
                  </a:txBody>
                  <a:tcPr/>
                </a:tc>
              </a:tr>
              <a:tr h="6147195">
                <a:tc>
                  <a:txBody>
                    <a:bodyPr/>
                    <a:lstStyle/>
                    <a:p>
                      <a:r>
                        <a:rPr kumimoji="0" lang="tr-TR" sz="1800" b="1" i="0" u="none" strike="noStrike" kern="1200" baseline="0" dirty="0" smtClean="0">
                          <a:solidFill>
                            <a:schemeClr val="dk1"/>
                          </a:solidFill>
                          <a:latin typeface="Calibri" pitchFamily="34" charset="0"/>
                          <a:ea typeface="+mn-ea"/>
                          <a:cs typeface="+mn-cs"/>
                        </a:rPr>
                        <a:t>Bağımlılık probleminin inkarı</a:t>
                      </a:r>
                      <a:endParaRPr lang="tr-TR" sz="1800" b="1" dirty="0">
                        <a:latin typeface="Calibri" pitchFamily="34" charset="0"/>
                      </a:endParaRPr>
                    </a:p>
                  </a:txBody>
                  <a:tcPr/>
                </a:tc>
                <a:tc>
                  <a:txBody>
                    <a:bodyPr/>
                    <a:lstStyle/>
                    <a:p>
                      <a:pPr marL="171450" indent="-171450">
                        <a:buFont typeface="Wingdings" panose="05000000000000000000" pitchFamily="2" charset="2"/>
                        <a:buChar char="Ø"/>
                      </a:pPr>
                      <a:r>
                        <a:rPr kumimoji="0" lang="tr-TR" sz="1800" b="1" i="0" u="none" strike="noStrike" kern="1200" baseline="0" dirty="0" smtClean="0">
                          <a:solidFill>
                            <a:schemeClr val="dk1"/>
                          </a:solidFill>
                          <a:latin typeface="Calibri" pitchFamily="34" charset="0"/>
                          <a:ea typeface="+mn-ea"/>
                          <a:cs typeface="+mn-cs"/>
                        </a:rPr>
                        <a:t>Alkol/maddeye bağımlı olma,</a:t>
                      </a:r>
                    </a:p>
                    <a:p>
                      <a:pPr marL="171450" indent="-171450">
                        <a:buFont typeface="Wingdings" panose="05000000000000000000" pitchFamily="2" charset="2"/>
                        <a:buChar char="Ø"/>
                      </a:pPr>
                      <a:r>
                        <a:rPr kumimoji="0" lang="tr-TR" sz="1800" b="1" i="0" u="none" strike="noStrike" kern="1200" baseline="0" dirty="0" smtClean="0">
                          <a:solidFill>
                            <a:schemeClr val="dk1"/>
                          </a:solidFill>
                          <a:latin typeface="Calibri" pitchFamily="34" charset="0"/>
                          <a:ea typeface="+mn-ea"/>
                          <a:cs typeface="+mn-cs"/>
                        </a:rPr>
                        <a:t>Alkol madde kullanımını </a:t>
                      </a:r>
                      <a:r>
                        <a:rPr kumimoji="0" lang="tr-TR" sz="1800" b="1" i="0" u="none" strike="noStrike" kern="1200" baseline="0" dirty="0" err="1" smtClean="0">
                          <a:solidFill>
                            <a:schemeClr val="dk1"/>
                          </a:solidFill>
                          <a:latin typeface="Calibri" pitchFamily="34" charset="0"/>
                          <a:ea typeface="+mn-ea"/>
                          <a:cs typeface="+mn-cs"/>
                        </a:rPr>
                        <a:t>rasyonalize</a:t>
                      </a:r>
                      <a:r>
                        <a:rPr kumimoji="0" lang="tr-TR" sz="1800" b="1" i="0" u="none" strike="noStrike" kern="1200" baseline="0" dirty="0" smtClean="0">
                          <a:solidFill>
                            <a:schemeClr val="dk1"/>
                          </a:solidFill>
                          <a:latin typeface="Calibri" pitchFamily="34" charset="0"/>
                          <a:ea typeface="+mn-ea"/>
                          <a:cs typeface="+mn-cs"/>
                        </a:rPr>
                        <a:t> etme eğilimi,</a:t>
                      </a:r>
                    </a:p>
                    <a:p>
                      <a:pPr marL="171450" indent="-171450">
                        <a:buFont typeface="Wingdings" panose="05000000000000000000" pitchFamily="2" charset="2"/>
                        <a:buChar char="Ø"/>
                      </a:pPr>
                      <a:r>
                        <a:rPr kumimoji="0" lang="tr-TR" sz="1800" b="1" i="0" u="none" strike="noStrike" kern="1200" baseline="0" dirty="0" smtClean="0">
                          <a:solidFill>
                            <a:schemeClr val="dk1"/>
                          </a:solidFill>
                          <a:latin typeface="Calibri" pitchFamily="34" charset="0"/>
                          <a:ea typeface="+mn-ea"/>
                          <a:cs typeface="+mn-cs"/>
                        </a:rPr>
                        <a:t> Kaotik yaşam ve uyumsuz davranışlar,</a:t>
                      </a:r>
                    </a:p>
                    <a:p>
                      <a:pPr marL="171450" indent="-171450">
                        <a:buFont typeface="Wingdings" panose="05000000000000000000" pitchFamily="2" charset="2"/>
                        <a:buChar char="Ø"/>
                      </a:pPr>
                      <a:r>
                        <a:rPr kumimoji="0" lang="tr-TR" sz="1800" b="1" i="0" u="none" strike="noStrike" kern="1200" baseline="0" dirty="0" smtClean="0">
                          <a:solidFill>
                            <a:schemeClr val="dk1"/>
                          </a:solidFill>
                          <a:latin typeface="Calibri" pitchFamily="34" charset="0"/>
                          <a:ea typeface="+mn-ea"/>
                          <a:cs typeface="+mn-cs"/>
                        </a:rPr>
                        <a:t> Davranışların sorumluluğunu almama,</a:t>
                      </a:r>
                    </a:p>
                    <a:p>
                      <a:pPr marL="171450" indent="-171450">
                        <a:buFont typeface="Wingdings" panose="05000000000000000000" pitchFamily="2" charset="2"/>
                        <a:buChar char="Ø"/>
                      </a:pPr>
                      <a:r>
                        <a:rPr kumimoji="0" lang="tr-TR" sz="1800" b="1" i="0" u="none" strike="noStrike" kern="1200" baseline="0" dirty="0" smtClean="0">
                          <a:solidFill>
                            <a:schemeClr val="dk1"/>
                          </a:solidFill>
                          <a:latin typeface="Calibri" pitchFamily="34" charset="0"/>
                          <a:ea typeface="+mn-ea"/>
                          <a:cs typeface="+mn-cs"/>
                        </a:rPr>
                        <a:t> Bağımlılık problemiyle başa çıkamama ve umutsuzluk, Kendine zarar verme davranışları</a:t>
                      </a:r>
                      <a:endParaRPr lang="tr-TR" sz="1800" b="1" i="0" dirty="0">
                        <a:latin typeface="Calibri" pitchFamily="34" charset="0"/>
                      </a:endParaRPr>
                    </a:p>
                  </a:txBody>
                  <a:tcPr/>
                </a:tc>
                <a:tc>
                  <a:txBody>
                    <a:bodyPr/>
                    <a:lstStyle/>
                    <a:p>
                      <a:pPr marL="171450" indent="-171450">
                        <a:buFont typeface="Wingdings" panose="05000000000000000000" pitchFamily="2" charset="2"/>
                        <a:buChar char="q"/>
                      </a:pPr>
                      <a:r>
                        <a:rPr kumimoji="0" lang="tr-TR" sz="1800" b="1" i="0" u="none" strike="noStrike" kern="1200" baseline="0" dirty="0" smtClean="0">
                          <a:solidFill>
                            <a:schemeClr val="dk1"/>
                          </a:solidFill>
                          <a:latin typeface="Calibri" pitchFamily="34" charset="0"/>
                          <a:ea typeface="+mn-ea"/>
                          <a:cs typeface="+mn-cs"/>
                        </a:rPr>
                        <a:t>Hastanın davranışlarının sorumluluğunu almasını,</a:t>
                      </a:r>
                    </a:p>
                    <a:p>
                      <a:pPr marL="171450" indent="-171450">
                        <a:buFont typeface="Wingdings" panose="05000000000000000000" pitchFamily="2" charset="2"/>
                        <a:buChar char="q"/>
                      </a:pPr>
                      <a:r>
                        <a:rPr kumimoji="0" lang="tr-TR" sz="1800" b="1" i="0" u="none" strike="noStrike" kern="1200" baseline="0" dirty="0" smtClean="0">
                          <a:solidFill>
                            <a:schemeClr val="dk1"/>
                          </a:solidFill>
                          <a:latin typeface="Calibri" pitchFamily="34" charset="0"/>
                          <a:ea typeface="+mn-ea"/>
                          <a:cs typeface="+mn-cs"/>
                        </a:rPr>
                        <a:t>Tedavi programına, terapi gruplarına katılmasını,</a:t>
                      </a:r>
                    </a:p>
                    <a:p>
                      <a:pPr marL="171450" indent="-171450">
                        <a:buFont typeface="Wingdings" panose="05000000000000000000" pitchFamily="2" charset="2"/>
                        <a:buChar char="q"/>
                      </a:pPr>
                      <a:r>
                        <a:rPr kumimoji="0" lang="tr-TR" sz="1800" b="1" i="0" u="none" strike="noStrike" kern="1200" baseline="0" dirty="0" smtClean="0">
                          <a:solidFill>
                            <a:schemeClr val="dk1"/>
                          </a:solidFill>
                          <a:latin typeface="Calibri" pitchFamily="34" charset="0"/>
                          <a:ea typeface="+mn-ea"/>
                          <a:cs typeface="+mn-cs"/>
                        </a:rPr>
                        <a:t>Etkisiz savunma mekanizmalarının (rasyonalizasyon, projeksiyon) farkına varmasını,</a:t>
                      </a:r>
                    </a:p>
                    <a:p>
                      <a:pPr marL="171450" indent="-171450">
                        <a:buFont typeface="Wingdings" panose="05000000000000000000" pitchFamily="2" charset="2"/>
                        <a:buChar char="q"/>
                      </a:pPr>
                      <a:r>
                        <a:rPr kumimoji="0" lang="tr-TR" sz="1800" b="1" i="0" u="none" strike="noStrike" kern="1200" baseline="0" dirty="0" smtClean="0">
                          <a:solidFill>
                            <a:schemeClr val="dk1"/>
                          </a:solidFill>
                          <a:latin typeface="Calibri" pitchFamily="34" charset="0"/>
                          <a:ea typeface="+mn-ea"/>
                          <a:cs typeface="+mn-cs"/>
                        </a:rPr>
                        <a:t>Uyum sağlayıcı davranışlar geliştirmesini sağlamak.</a:t>
                      </a:r>
                      <a:endParaRPr lang="tr-TR" sz="1800" b="1" dirty="0">
                        <a:latin typeface="Calibri" pitchFamily="34" charset="0"/>
                      </a:endParaRPr>
                    </a:p>
                  </a:txBody>
                  <a:tcPr/>
                </a:tc>
              </a:tr>
            </a:tbl>
          </a:graphicData>
        </a:graphic>
      </p:graphicFrame>
    </p:spTree>
    <p:extLst>
      <p:ext uri="{BB962C8B-B14F-4D97-AF65-F5344CB8AC3E}">
        <p14:creationId xmlns:p14="http://schemas.microsoft.com/office/powerpoint/2010/main" xmlns="" val="194411365"/>
      </p:ext>
    </p:extLst>
  </p:cSld>
  <p:clrMapOvr>
    <a:masterClrMapping/>
  </p:clrMapOvr>
  <p:transition>
    <p:wipe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graphicFrame>
        <p:nvGraphicFramePr>
          <p:cNvPr id="4" name="3 İçerik Yer Tutucusu"/>
          <p:cNvGraphicFramePr>
            <a:graphicFrameLocks noGrp="1"/>
          </p:cNvGraphicFramePr>
          <p:nvPr>
            <p:ph sz="quarter" idx="1"/>
          </p:nvPr>
        </p:nvGraphicFramePr>
        <p:xfrm>
          <a:off x="0" y="0"/>
          <a:ext cx="9144000" cy="6858000"/>
        </p:xfrm>
        <a:graphic>
          <a:graphicData uri="http://schemas.openxmlformats.org/drawingml/2006/table">
            <a:tbl>
              <a:tblPr firstRow="1" bandRow="1">
                <a:tableStyleId>{5C22544A-7EE6-4342-B048-85BDC9FD1C3A}</a:tableStyleId>
              </a:tblPr>
              <a:tblGrid>
                <a:gridCol w="9144000"/>
              </a:tblGrid>
              <a:tr h="81528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000" dirty="0" smtClean="0">
                          <a:solidFill>
                            <a:schemeClr val="tx1"/>
                          </a:solidFill>
                          <a:latin typeface="Calibri" pitchFamily="34" charset="0"/>
                        </a:rPr>
                        <a:t>GİRİŞİMLER</a:t>
                      </a:r>
                    </a:p>
                    <a:p>
                      <a:endParaRPr lang="tr-TR" sz="2000" dirty="0">
                        <a:latin typeface="Calibri" pitchFamily="34" charset="0"/>
                      </a:endParaRPr>
                    </a:p>
                  </a:txBody>
                  <a:tcPr/>
                </a:tc>
              </a:tr>
              <a:tr h="6042719">
                <a:tc>
                  <a:txBody>
                    <a:bodyPr/>
                    <a:lstStyle/>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İş ve aile problemlerine odaklanmasının sağlanması ve problemlerin alkol/madde kullanımı</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ile ilişkisinin gösterilmesi,</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 “Şimdi ve burada” ya odaklanmasının sağlanması,</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Değişim ve tedavi için motivasyonun desteklenmesi,</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Alkol/madde kullanım nedenlerini araştırarak alkol ve maddeye alternatifler bulmasının</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sağlanması,</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Alkol madde kullanımıyla ilişki durumların, çevresel etkenlerin sorgulanarak alkol madde</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kullanımı olmayan bir ortam ve arkadaşlıklar oluşturması için cesaretlendirilmesi,</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Alkol/madde etkileri ile tedavi süreci konusunda ailenin ve hastanın eğitilmesi,</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12 adım, bilinçlendirme, </a:t>
                      </a:r>
                      <a:r>
                        <a:rPr kumimoji="0" lang="tr-TR" sz="2000" b="1" i="0" u="none" strike="noStrike" kern="1200" baseline="0" dirty="0" err="1" smtClean="0">
                          <a:solidFill>
                            <a:schemeClr val="dk1"/>
                          </a:solidFill>
                          <a:latin typeface="Calibri" pitchFamily="34" charset="0"/>
                          <a:ea typeface="+mn-ea"/>
                          <a:cs typeface="+mn-cs"/>
                        </a:rPr>
                        <a:t>relaps</a:t>
                      </a:r>
                      <a:r>
                        <a:rPr kumimoji="0" lang="tr-TR" sz="2000" b="1" i="0" u="none" strike="noStrike" kern="1200" baseline="0" dirty="0" smtClean="0">
                          <a:solidFill>
                            <a:schemeClr val="dk1"/>
                          </a:solidFill>
                          <a:latin typeface="Calibri" pitchFamily="34" charset="0"/>
                          <a:ea typeface="+mn-ea"/>
                          <a:cs typeface="+mn-cs"/>
                        </a:rPr>
                        <a:t> önleme </a:t>
                      </a:r>
                      <a:r>
                        <a:rPr kumimoji="0" lang="tr-TR" sz="2000" b="1" i="0" u="none" strike="noStrike" kern="1200" baseline="0" dirty="0" err="1" smtClean="0">
                          <a:solidFill>
                            <a:schemeClr val="dk1"/>
                          </a:solidFill>
                          <a:latin typeface="Calibri" pitchFamily="34" charset="0"/>
                          <a:ea typeface="+mn-ea"/>
                          <a:cs typeface="+mn-cs"/>
                        </a:rPr>
                        <a:t>vb</a:t>
                      </a:r>
                      <a:r>
                        <a:rPr kumimoji="0" lang="tr-TR" sz="2000" b="1" i="0" u="none" strike="noStrike" kern="1200" baseline="0" dirty="0" smtClean="0">
                          <a:solidFill>
                            <a:schemeClr val="dk1"/>
                          </a:solidFill>
                          <a:latin typeface="Calibri" pitchFamily="34" charset="0"/>
                          <a:ea typeface="+mn-ea"/>
                          <a:cs typeface="+mn-cs"/>
                        </a:rPr>
                        <a:t> gruplara ve grup aktivitelerine katılımının</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desteklenmesi,</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Hastanın gösterdiği çaba ve ilerlemeler için olumlu geribildirimde bulunulması,</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Yeni rol modeller bulması için cesaretlendirilmesi,</a:t>
                      </a:r>
                    </a:p>
                    <a:p>
                      <a:pPr marL="171450" indent="-171450">
                        <a:buFont typeface="Wingdings" panose="05000000000000000000" pitchFamily="2" charset="2"/>
                        <a:buChar char="ü"/>
                      </a:pPr>
                      <a:r>
                        <a:rPr kumimoji="0" lang="tr-TR" sz="2000" b="1" i="0" u="none" strike="noStrike" kern="1200" baseline="0" dirty="0" err="1" smtClean="0">
                          <a:solidFill>
                            <a:schemeClr val="dk1"/>
                          </a:solidFill>
                          <a:latin typeface="Calibri" pitchFamily="34" charset="0"/>
                          <a:ea typeface="+mn-ea"/>
                          <a:cs typeface="+mn-cs"/>
                        </a:rPr>
                        <a:t>Psikososyal</a:t>
                      </a:r>
                      <a:r>
                        <a:rPr kumimoji="0" lang="tr-TR" sz="2000" b="1" i="0" u="none" strike="noStrike" kern="1200" baseline="0" dirty="0" smtClean="0">
                          <a:solidFill>
                            <a:schemeClr val="dk1"/>
                          </a:solidFill>
                          <a:latin typeface="Calibri" pitchFamily="34" charset="0"/>
                          <a:ea typeface="+mn-ea"/>
                          <a:cs typeface="+mn-cs"/>
                        </a:rPr>
                        <a:t> beceri düzeyinin değerlendirilmesi ve arttırılması,</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Aile ile işbirliği sağlama, ailenin tedaviye katılımının sağlanması.</a:t>
                      </a:r>
                      <a:endParaRPr lang="tr-TR" sz="2000" b="1" dirty="0">
                        <a:latin typeface="Calibri" pitchFamily="34" charset="0"/>
                      </a:endParaRPr>
                    </a:p>
                  </a:txBody>
                  <a:tcPr/>
                </a:tc>
              </a:tr>
            </a:tbl>
          </a:graphicData>
        </a:graphic>
      </p:graphicFrame>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sz="quarter" idx="1"/>
            <p:extLst>
              <p:ext uri="{D42A27DB-BD31-4B8C-83A1-F6EECF244321}">
                <p14:modId xmlns:p14="http://schemas.microsoft.com/office/powerpoint/2010/main" xmlns="" val="2796226048"/>
              </p:ext>
            </p:extLst>
          </p:nvPr>
        </p:nvGraphicFramePr>
        <p:xfrm>
          <a:off x="0" y="0"/>
          <a:ext cx="9143999" cy="6848235"/>
        </p:xfrm>
        <a:graphic>
          <a:graphicData uri="http://schemas.openxmlformats.org/drawingml/2006/table">
            <a:tbl>
              <a:tblPr firstRow="1" bandRow="1">
                <a:tableStyleId>{5C22544A-7EE6-4342-B048-85BDC9FD1C3A}</a:tableStyleId>
              </a:tblPr>
              <a:tblGrid>
                <a:gridCol w="2683358"/>
                <a:gridCol w="3044185"/>
                <a:gridCol w="3416456"/>
              </a:tblGrid>
              <a:tr h="6655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000" dirty="0" smtClean="0">
                          <a:solidFill>
                            <a:schemeClr val="tx1"/>
                          </a:solidFill>
                          <a:latin typeface="Calibri" pitchFamily="34" charset="0"/>
                        </a:rPr>
                        <a:t>HEMŞİRELİK</a:t>
                      </a:r>
                      <a:r>
                        <a:rPr lang="tr-TR" sz="2000" baseline="0" dirty="0" smtClean="0">
                          <a:solidFill>
                            <a:schemeClr val="tx1"/>
                          </a:solidFill>
                          <a:latin typeface="Calibri" pitchFamily="34" charset="0"/>
                        </a:rPr>
                        <a:t> TANISI</a:t>
                      </a:r>
                      <a:endParaRPr lang="tr-TR" sz="2000" dirty="0" smtClean="0">
                        <a:solidFill>
                          <a:schemeClr val="tx1"/>
                        </a:solidFill>
                        <a:latin typeface="Calibri"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000" dirty="0" smtClean="0">
                          <a:solidFill>
                            <a:schemeClr val="tx1"/>
                          </a:solidFill>
                          <a:latin typeface="Calibri" pitchFamily="34" charset="0"/>
                        </a:rPr>
                        <a:t>VERİLER</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000" dirty="0" smtClean="0">
                          <a:solidFill>
                            <a:schemeClr val="tx1"/>
                          </a:solidFill>
                          <a:latin typeface="Calibri" pitchFamily="34" charset="0"/>
                        </a:rPr>
                        <a:t>AMAÇLAR</a:t>
                      </a:r>
                    </a:p>
                    <a:p>
                      <a:endParaRPr lang="tr-TR" sz="2000" dirty="0">
                        <a:latin typeface="Calibri" pitchFamily="34" charset="0"/>
                      </a:endParaRPr>
                    </a:p>
                  </a:txBody>
                  <a:tcPr/>
                </a:tc>
              </a:tr>
              <a:tr h="6147195">
                <a:tc>
                  <a:txBody>
                    <a:bodyPr/>
                    <a:lstStyle/>
                    <a:p>
                      <a:r>
                        <a:rPr kumimoji="0" lang="tr-TR" sz="2000" b="1" i="0" u="none" strike="noStrike" kern="1200" baseline="0" dirty="0" smtClean="0">
                          <a:solidFill>
                            <a:schemeClr val="dk1"/>
                          </a:solidFill>
                          <a:latin typeface="Calibri" pitchFamily="34" charset="0"/>
                          <a:ea typeface="+mn-ea"/>
                          <a:cs typeface="+mn-cs"/>
                        </a:rPr>
                        <a:t>Sosyal etkileşimde bozulma</a:t>
                      </a:r>
                      <a:endParaRPr lang="tr-TR" sz="2000" b="1" dirty="0">
                        <a:latin typeface="Calibri" pitchFamily="34" charset="0"/>
                      </a:endParaRPr>
                    </a:p>
                  </a:txBody>
                  <a:tcPr/>
                </a:tc>
                <a:tc>
                  <a:txBody>
                    <a:bodyPr/>
                    <a:lstStyle/>
                    <a:p>
                      <a:pPr marL="171450" indent="-171450">
                        <a:buFont typeface="Wingdings" panose="05000000000000000000" pitchFamily="2" charset="2"/>
                        <a:buChar char="Ø"/>
                      </a:pPr>
                      <a:r>
                        <a:rPr kumimoji="0" lang="tr-TR" sz="2000" b="1" i="0" u="none" strike="noStrike" kern="1200" baseline="0" dirty="0" smtClean="0">
                          <a:solidFill>
                            <a:schemeClr val="dk1"/>
                          </a:solidFill>
                          <a:latin typeface="Calibri" pitchFamily="34" charset="0"/>
                          <a:ea typeface="+mn-ea"/>
                          <a:cs typeface="+mn-cs"/>
                        </a:rPr>
                        <a:t>Uyumsuz ve </a:t>
                      </a:r>
                      <a:r>
                        <a:rPr kumimoji="0" lang="tr-TR" sz="2000" b="1" i="0" u="none" strike="noStrike" kern="1200" baseline="0" dirty="0" err="1" smtClean="0">
                          <a:solidFill>
                            <a:schemeClr val="dk1"/>
                          </a:solidFill>
                          <a:latin typeface="Calibri" pitchFamily="34" charset="0"/>
                          <a:ea typeface="+mn-ea"/>
                          <a:cs typeface="+mn-cs"/>
                        </a:rPr>
                        <a:t>manipulatif</a:t>
                      </a:r>
                      <a:r>
                        <a:rPr kumimoji="0" lang="tr-TR" sz="2000" b="1" i="0" u="none" strike="noStrike" kern="1200" baseline="0" dirty="0" smtClean="0">
                          <a:solidFill>
                            <a:schemeClr val="dk1"/>
                          </a:solidFill>
                          <a:latin typeface="Calibri" pitchFamily="34" charset="0"/>
                          <a:ea typeface="+mn-ea"/>
                          <a:cs typeface="+mn-cs"/>
                        </a:rPr>
                        <a:t> davranışlar,</a:t>
                      </a:r>
                    </a:p>
                    <a:p>
                      <a:pPr marL="171450" indent="-171450">
                        <a:buFont typeface="Wingdings" panose="05000000000000000000" pitchFamily="2" charset="2"/>
                        <a:buChar char="Ø"/>
                      </a:pPr>
                      <a:r>
                        <a:rPr kumimoji="0" lang="tr-TR" sz="2000" b="1" i="0" u="none" strike="noStrike" kern="1200" baseline="0" dirty="0" smtClean="0">
                          <a:solidFill>
                            <a:schemeClr val="dk1"/>
                          </a:solidFill>
                          <a:latin typeface="Calibri" pitchFamily="34" charset="0"/>
                          <a:ea typeface="+mn-ea"/>
                          <a:cs typeface="+mn-cs"/>
                        </a:rPr>
                        <a:t>Sosyal çevre ve aile ilişkilerinde yetersizlik, </a:t>
                      </a:r>
                      <a:r>
                        <a:rPr kumimoji="0" lang="tr-TR" sz="2000" b="1" i="0" u="none" strike="noStrike" kern="1200" baseline="0" dirty="0" err="1" smtClean="0">
                          <a:solidFill>
                            <a:schemeClr val="dk1"/>
                          </a:solidFill>
                          <a:latin typeface="Calibri" pitchFamily="34" charset="0"/>
                          <a:ea typeface="+mn-ea"/>
                          <a:cs typeface="+mn-cs"/>
                        </a:rPr>
                        <a:t>Norokimyasal</a:t>
                      </a:r>
                      <a:r>
                        <a:rPr kumimoji="0" lang="tr-TR" sz="2000" b="1" i="0" u="none" strike="noStrike" kern="1200" baseline="0" dirty="0" smtClean="0">
                          <a:solidFill>
                            <a:schemeClr val="dk1"/>
                          </a:solidFill>
                          <a:latin typeface="Calibri" pitchFamily="34" charset="0"/>
                          <a:ea typeface="+mn-ea"/>
                          <a:cs typeface="+mn-cs"/>
                        </a:rPr>
                        <a:t> düzensizlikler,</a:t>
                      </a:r>
                    </a:p>
                    <a:p>
                      <a:pPr marL="171450" indent="-171450">
                        <a:buFont typeface="Wingdings" panose="05000000000000000000" pitchFamily="2" charset="2"/>
                        <a:buChar char="Ø"/>
                      </a:pPr>
                      <a:r>
                        <a:rPr kumimoji="0" lang="tr-TR" sz="2000" b="1" i="0" u="none" strike="noStrike" kern="1200" baseline="0" dirty="0" smtClean="0">
                          <a:solidFill>
                            <a:schemeClr val="dk1"/>
                          </a:solidFill>
                          <a:latin typeface="Calibri" pitchFamily="34" charset="0"/>
                          <a:ea typeface="+mn-ea"/>
                          <a:cs typeface="+mn-cs"/>
                        </a:rPr>
                        <a:t>İsteksizlik,</a:t>
                      </a:r>
                    </a:p>
                    <a:p>
                      <a:pPr marL="171450" indent="-171450">
                        <a:buFont typeface="Wingdings" panose="05000000000000000000" pitchFamily="2" charset="2"/>
                        <a:buChar char="Ø"/>
                      </a:pPr>
                      <a:r>
                        <a:rPr kumimoji="0" lang="tr-TR" sz="2000" b="1" i="0" u="none" strike="noStrike" kern="1200" baseline="0" dirty="0" smtClean="0">
                          <a:solidFill>
                            <a:schemeClr val="dk1"/>
                          </a:solidFill>
                          <a:latin typeface="Calibri" pitchFamily="34" charset="0"/>
                          <a:ea typeface="+mn-ea"/>
                          <a:cs typeface="+mn-cs"/>
                        </a:rPr>
                        <a:t>Yıkıcı, </a:t>
                      </a:r>
                      <a:r>
                        <a:rPr kumimoji="0" lang="tr-TR" sz="2000" b="1" i="0" u="none" strike="noStrike" kern="1200" baseline="0" dirty="0" err="1" smtClean="0">
                          <a:solidFill>
                            <a:schemeClr val="dk1"/>
                          </a:solidFill>
                          <a:latin typeface="Calibri" pitchFamily="34" charset="0"/>
                          <a:ea typeface="+mn-ea"/>
                          <a:cs typeface="+mn-cs"/>
                        </a:rPr>
                        <a:t>dürtüsel</a:t>
                      </a:r>
                      <a:r>
                        <a:rPr kumimoji="0" lang="tr-TR" sz="2000" b="1" i="0" u="none" strike="noStrike" kern="1200" baseline="0" dirty="0" smtClean="0">
                          <a:solidFill>
                            <a:schemeClr val="dk1"/>
                          </a:solidFill>
                          <a:latin typeface="Calibri" pitchFamily="34" charset="0"/>
                          <a:ea typeface="+mn-ea"/>
                          <a:cs typeface="+mn-cs"/>
                        </a:rPr>
                        <a:t> davranışlar,</a:t>
                      </a:r>
                    </a:p>
                    <a:p>
                      <a:pPr marL="171450" indent="-171450">
                        <a:buFont typeface="Wingdings" panose="05000000000000000000" pitchFamily="2" charset="2"/>
                        <a:buChar char="Ø"/>
                      </a:pPr>
                      <a:r>
                        <a:rPr kumimoji="0" lang="tr-TR" sz="2000" b="1" i="0" u="none" strike="noStrike" kern="1200" baseline="0" dirty="0" smtClean="0">
                          <a:solidFill>
                            <a:schemeClr val="dk1"/>
                          </a:solidFill>
                          <a:latin typeface="Calibri" pitchFamily="34" charset="0"/>
                          <a:ea typeface="+mn-ea"/>
                          <a:cs typeface="+mn-cs"/>
                        </a:rPr>
                        <a:t>Rolleri yerine getirememe,</a:t>
                      </a:r>
                    </a:p>
                    <a:p>
                      <a:pPr marL="171450" indent="-171450">
                        <a:buFont typeface="Wingdings" panose="05000000000000000000" pitchFamily="2" charset="2"/>
                        <a:buChar char="Ø"/>
                      </a:pPr>
                      <a:r>
                        <a:rPr kumimoji="0" lang="tr-TR" sz="2000" b="1" i="0" u="none" strike="noStrike" kern="1200" baseline="0" dirty="0" smtClean="0">
                          <a:solidFill>
                            <a:schemeClr val="dk1"/>
                          </a:solidFill>
                          <a:latin typeface="Calibri" pitchFamily="34" charset="0"/>
                          <a:ea typeface="+mn-ea"/>
                          <a:cs typeface="+mn-cs"/>
                        </a:rPr>
                        <a:t>Sorumluluk almama.</a:t>
                      </a:r>
                      <a:endParaRPr lang="tr-TR" sz="2000" b="1" dirty="0">
                        <a:latin typeface="Calibri" pitchFamily="34" charset="0"/>
                      </a:endParaRPr>
                    </a:p>
                  </a:txBody>
                  <a:tcPr/>
                </a:tc>
                <a:tc>
                  <a:txBody>
                    <a:bodyPr/>
                    <a:lstStyle/>
                    <a:p>
                      <a:pPr marL="171450" indent="-171450">
                        <a:buFont typeface="Wingdings" panose="05000000000000000000" pitchFamily="2" charset="2"/>
                        <a:buChar char="q"/>
                      </a:pPr>
                      <a:r>
                        <a:rPr kumimoji="0" lang="tr-TR" sz="2000" b="1" i="0" u="none" strike="noStrike" kern="1200" baseline="0" dirty="0" smtClean="0">
                          <a:solidFill>
                            <a:schemeClr val="dk1"/>
                          </a:solidFill>
                          <a:latin typeface="Calibri" pitchFamily="34" charset="0"/>
                          <a:ea typeface="+mn-ea"/>
                          <a:cs typeface="+mn-cs"/>
                        </a:rPr>
                        <a:t>Uygunsuz/istenmeyen davranışları fark etmesini ve uyum davranışları geliştirmesini,</a:t>
                      </a:r>
                    </a:p>
                    <a:p>
                      <a:pPr marL="171450" indent="-171450">
                        <a:buFont typeface="Wingdings" panose="05000000000000000000" pitchFamily="2" charset="2"/>
                        <a:buChar char="q"/>
                      </a:pPr>
                      <a:r>
                        <a:rPr kumimoji="0" lang="tr-TR" sz="2000" b="1" i="0" u="none" strike="noStrike" kern="1200" baseline="0" dirty="0" smtClean="0">
                          <a:solidFill>
                            <a:schemeClr val="dk1"/>
                          </a:solidFill>
                          <a:latin typeface="Calibri" pitchFamily="34" charset="0"/>
                          <a:ea typeface="+mn-ea"/>
                          <a:cs typeface="+mn-cs"/>
                        </a:rPr>
                        <a:t>Sosyal beceri düzeyinin arttırılmasını,</a:t>
                      </a:r>
                    </a:p>
                    <a:p>
                      <a:pPr marL="171450" indent="-171450">
                        <a:buFont typeface="Wingdings" panose="05000000000000000000" pitchFamily="2" charset="2"/>
                        <a:buChar char="q"/>
                      </a:pPr>
                      <a:r>
                        <a:rPr kumimoji="0" lang="nn-NO" sz="2000" b="1" i="0" u="none" strike="noStrike" kern="1200" baseline="0" dirty="0" smtClean="0">
                          <a:solidFill>
                            <a:schemeClr val="dk1"/>
                          </a:solidFill>
                          <a:latin typeface="Calibri" pitchFamily="34" charset="0"/>
                          <a:ea typeface="+mn-ea"/>
                          <a:cs typeface="+mn-cs"/>
                        </a:rPr>
                        <a:t> Klinik kurallarına ve tedavi programına uyumunu,</a:t>
                      </a:r>
                      <a:r>
                        <a:rPr kumimoji="0" lang="tr-TR" sz="2000" b="1" i="0" u="none" strike="noStrike" kern="1200" baseline="0" dirty="0" smtClean="0">
                          <a:solidFill>
                            <a:schemeClr val="dk1"/>
                          </a:solidFill>
                          <a:latin typeface="Calibri" pitchFamily="34" charset="0"/>
                          <a:ea typeface="+mn-ea"/>
                          <a:cs typeface="+mn-cs"/>
                        </a:rPr>
                        <a:t> </a:t>
                      </a:r>
                      <a:r>
                        <a:rPr kumimoji="0" lang="tr-TR" sz="2000" b="1" i="0" u="none" strike="noStrike" kern="1200" baseline="0" dirty="0" err="1" smtClean="0">
                          <a:solidFill>
                            <a:schemeClr val="dk1"/>
                          </a:solidFill>
                          <a:latin typeface="Calibri" pitchFamily="34" charset="0"/>
                          <a:ea typeface="+mn-ea"/>
                          <a:cs typeface="+mn-cs"/>
                        </a:rPr>
                        <a:t>Manipulatif</a:t>
                      </a:r>
                      <a:r>
                        <a:rPr kumimoji="0" lang="tr-TR" sz="2000" b="1" i="0" u="none" strike="noStrike" kern="1200" baseline="0" dirty="0" smtClean="0">
                          <a:solidFill>
                            <a:schemeClr val="dk1"/>
                          </a:solidFill>
                          <a:latin typeface="Calibri" pitchFamily="34" charset="0"/>
                          <a:ea typeface="+mn-ea"/>
                          <a:cs typeface="+mn-cs"/>
                        </a:rPr>
                        <a:t> , </a:t>
                      </a:r>
                      <a:r>
                        <a:rPr kumimoji="0" lang="tr-TR" sz="2000" b="1" i="0" u="none" strike="noStrike" kern="1200" baseline="0" dirty="0" err="1" smtClean="0">
                          <a:solidFill>
                            <a:schemeClr val="dk1"/>
                          </a:solidFill>
                          <a:latin typeface="Calibri" pitchFamily="34" charset="0"/>
                          <a:ea typeface="+mn-ea"/>
                          <a:cs typeface="+mn-cs"/>
                        </a:rPr>
                        <a:t>dürtüsel</a:t>
                      </a:r>
                      <a:r>
                        <a:rPr kumimoji="0" lang="tr-TR" sz="2000" b="1" i="0" u="none" strike="noStrike" kern="1200" baseline="0" dirty="0" smtClean="0">
                          <a:solidFill>
                            <a:schemeClr val="dk1"/>
                          </a:solidFill>
                          <a:latin typeface="Calibri" pitchFamily="34" charset="0"/>
                          <a:ea typeface="+mn-ea"/>
                          <a:cs typeface="+mn-cs"/>
                        </a:rPr>
                        <a:t> ve pasif-agresif davranışların azaltılmasını sağlamak.</a:t>
                      </a:r>
                      <a:endParaRPr lang="tr-TR" sz="2000" b="1" dirty="0">
                        <a:latin typeface="Calibri" pitchFamily="34" charset="0"/>
                      </a:endParaRPr>
                    </a:p>
                  </a:txBody>
                  <a:tcPr/>
                </a:tc>
              </a:tr>
            </a:tbl>
          </a:graphicData>
        </a:graphic>
      </p:graphicFrame>
    </p:spTree>
    <p:extLst>
      <p:ext uri="{BB962C8B-B14F-4D97-AF65-F5344CB8AC3E}">
        <p14:creationId xmlns:p14="http://schemas.microsoft.com/office/powerpoint/2010/main" xmlns="" val="3186990109"/>
      </p:ext>
    </p:extLst>
  </p:cSld>
  <p:clrMapOvr>
    <a:masterClrMapping/>
  </p:clrMapOvr>
  <p:transition>
    <p:wipe dir="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graphicFrame>
        <p:nvGraphicFramePr>
          <p:cNvPr id="4" name="3 İçerik Yer Tutucusu"/>
          <p:cNvGraphicFramePr>
            <a:graphicFrameLocks noGrp="1"/>
          </p:cNvGraphicFramePr>
          <p:nvPr>
            <p:ph sz="quarter" idx="1"/>
          </p:nvPr>
        </p:nvGraphicFramePr>
        <p:xfrm>
          <a:off x="0" y="0"/>
          <a:ext cx="8858280" cy="6858000"/>
        </p:xfrm>
        <a:graphic>
          <a:graphicData uri="http://schemas.openxmlformats.org/drawingml/2006/table">
            <a:tbl>
              <a:tblPr firstRow="1" bandRow="1">
                <a:tableStyleId>{5C22544A-7EE6-4342-B048-85BDC9FD1C3A}</a:tableStyleId>
              </a:tblPr>
              <a:tblGrid>
                <a:gridCol w="8858280"/>
              </a:tblGrid>
              <a:tr h="8562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000" dirty="0" smtClean="0">
                          <a:solidFill>
                            <a:schemeClr val="tx1"/>
                          </a:solidFill>
                          <a:latin typeface="Calibri" pitchFamily="34" charset="0"/>
                        </a:rPr>
                        <a:t>GİRİŞİMLER</a:t>
                      </a:r>
                    </a:p>
                    <a:p>
                      <a:endParaRPr lang="tr-TR" sz="2000" dirty="0">
                        <a:latin typeface="Calibri" pitchFamily="34" charset="0"/>
                      </a:endParaRPr>
                    </a:p>
                  </a:txBody>
                  <a:tcPr/>
                </a:tc>
              </a:tr>
              <a:tr h="6001718">
                <a:tc>
                  <a:txBody>
                    <a:bodyPr/>
                    <a:lstStyle/>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Ekiple ve diğer hastalarla etkileşiminin arttırılması,</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Hastanın kişisel özelliklerini yargılamadan davranışlarına odaklanılması, uygunsuz</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davranışlarını fark etmesi ve alternatif geliştirmesi için desteklenmesi,</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Hastanın duygu ve düşünceleri hakkında konuşulması, önemli olduğunun hissettirilmesi,</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Hasta ile </a:t>
                      </a:r>
                      <a:r>
                        <a:rPr kumimoji="0" lang="tr-TR" sz="2000" b="1" i="0" u="none" strike="noStrike" kern="1200" baseline="0" dirty="0" err="1" smtClean="0">
                          <a:solidFill>
                            <a:schemeClr val="dk1"/>
                          </a:solidFill>
                          <a:latin typeface="Calibri" pitchFamily="34" charset="0"/>
                          <a:ea typeface="+mn-ea"/>
                          <a:cs typeface="+mn-cs"/>
                        </a:rPr>
                        <a:t>tartışmay</a:t>
                      </a:r>
                      <a:r>
                        <a:rPr kumimoji="0" lang="tr-TR" sz="2000" b="1" i="0" u="none" strike="noStrike" kern="1200" baseline="0" dirty="0" smtClean="0">
                          <a:solidFill>
                            <a:schemeClr val="dk1"/>
                          </a:solidFill>
                          <a:latin typeface="Calibri" pitchFamily="34" charset="0"/>
                          <a:ea typeface="+mn-ea"/>
                          <a:cs typeface="+mn-cs"/>
                        </a:rPr>
                        <a:t> a girmeden kurallar, sınırlar ve beklentilerin açıkça konuşulması,</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tercihen yazılı kontrat yapılması,</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Hastanın, öfke kontrolü, </a:t>
                      </a:r>
                      <a:r>
                        <a:rPr kumimoji="0" lang="tr-TR" sz="2000" b="1" i="0" u="none" strike="noStrike" kern="1200" baseline="0" dirty="0" err="1" smtClean="0">
                          <a:solidFill>
                            <a:schemeClr val="dk1"/>
                          </a:solidFill>
                          <a:latin typeface="Calibri" pitchFamily="34" charset="0"/>
                          <a:ea typeface="+mn-ea"/>
                          <a:cs typeface="+mn-cs"/>
                        </a:rPr>
                        <a:t>asertivite</a:t>
                      </a:r>
                      <a:r>
                        <a:rPr kumimoji="0" lang="tr-TR" sz="2000" b="1" i="0" u="none" strike="noStrike" kern="1200" baseline="0" dirty="0" smtClean="0">
                          <a:solidFill>
                            <a:schemeClr val="dk1"/>
                          </a:solidFill>
                          <a:latin typeface="Calibri" pitchFamily="34" charset="0"/>
                          <a:ea typeface="+mn-ea"/>
                          <a:cs typeface="+mn-cs"/>
                        </a:rPr>
                        <a:t>, problem çözme, iletişim </a:t>
                      </a:r>
                      <a:r>
                        <a:rPr kumimoji="0" lang="tr-TR" sz="2000" b="1" i="0" u="none" strike="noStrike" kern="1200" baseline="0" dirty="0" err="1" smtClean="0">
                          <a:solidFill>
                            <a:schemeClr val="dk1"/>
                          </a:solidFill>
                          <a:latin typeface="Calibri" pitchFamily="34" charset="0"/>
                          <a:ea typeface="+mn-ea"/>
                          <a:cs typeface="+mn-cs"/>
                        </a:rPr>
                        <a:t>vb</a:t>
                      </a:r>
                      <a:r>
                        <a:rPr kumimoji="0" lang="tr-TR" sz="2000" b="1" i="0" u="none" strike="noStrike" kern="1200" baseline="0" dirty="0" smtClean="0">
                          <a:solidFill>
                            <a:schemeClr val="dk1"/>
                          </a:solidFill>
                          <a:latin typeface="Calibri" pitchFamily="34" charset="0"/>
                          <a:ea typeface="+mn-ea"/>
                          <a:cs typeface="+mn-cs"/>
                        </a:rPr>
                        <a:t> sosyal beceri gruplarına</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katılımının sağlanması, becerilerin rol oynama alıştırmaları ile pekiştirilmesi,</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Hastada gelişen olumlu değişimlerin olumlu geribildirim yapılarak desteklenmesi,</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Sık sık ekip üyelerince fikir alışverişi yapılarak izlenimlerin paylaşılması, hastanın</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davranışlarındaki değişimlerin ve tedavi sürecinin değerlendirilmesi</a:t>
                      </a:r>
                      <a:endParaRPr lang="tr-TR" sz="2000" b="1" i="0" dirty="0">
                        <a:latin typeface="Calibri" pitchFamily="34" charset="0"/>
                      </a:endParaRPr>
                    </a:p>
                  </a:txBody>
                  <a:tcPr/>
                </a:tc>
              </a:tr>
            </a:tbl>
          </a:graphicData>
        </a:graphic>
      </p:graphicFrame>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sz="quarter" idx="1"/>
            <p:extLst>
              <p:ext uri="{D42A27DB-BD31-4B8C-83A1-F6EECF244321}">
                <p14:modId xmlns:p14="http://schemas.microsoft.com/office/powerpoint/2010/main" xmlns="" val="1974156479"/>
              </p:ext>
            </p:extLst>
          </p:nvPr>
        </p:nvGraphicFramePr>
        <p:xfrm>
          <a:off x="0" y="0"/>
          <a:ext cx="9144000" cy="6920881"/>
        </p:xfrm>
        <a:graphic>
          <a:graphicData uri="http://schemas.openxmlformats.org/drawingml/2006/table">
            <a:tbl>
              <a:tblPr firstRow="1" bandRow="1">
                <a:tableStyleId>{5C22544A-7EE6-4342-B048-85BDC9FD1C3A}</a:tableStyleId>
              </a:tblPr>
              <a:tblGrid>
                <a:gridCol w="2589384"/>
                <a:gridCol w="3594467"/>
                <a:gridCol w="2960149"/>
              </a:tblGrid>
              <a:tr h="6655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000" dirty="0" smtClean="0">
                          <a:solidFill>
                            <a:schemeClr val="tx1"/>
                          </a:solidFill>
                          <a:latin typeface="Calibri" pitchFamily="34" charset="0"/>
                        </a:rPr>
                        <a:t>HEMŞİRELİK</a:t>
                      </a:r>
                      <a:r>
                        <a:rPr lang="tr-TR" sz="2000" baseline="0" dirty="0" smtClean="0">
                          <a:solidFill>
                            <a:schemeClr val="tx1"/>
                          </a:solidFill>
                          <a:latin typeface="Calibri" pitchFamily="34" charset="0"/>
                        </a:rPr>
                        <a:t> TANISI</a:t>
                      </a:r>
                      <a:endParaRPr lang="tr-TR" sz="2000" dirty="0" smtClean="0">
                        <a:solidFill>
                          <a:schemeClr val="tx1"/>
                        </a:solidFill>
                        <a:latin typeface="Calibri"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000" dirty="0" smtClean="0">
                          <a:solidFill>
                            <a:schemeClr val="tx1"/>
                          </a:solidFill>
                          <a:latin typeface="Calibri" pitchFamily="34" charset="0"/>
                        </a:rPr>
                        <a:t>VERİLER</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000" dirty="0" smtClean="0">
                          <a:solidFill>
                            <a:schemeClr val="tx1"/>
                          </a:solidFill>
                          <a:latin typeface="Calibri" pitchFamily="34" charset="0"/>
                        </a:rPr>
                        <a:t>AMAÇLAR</a:t>
                      </a:r>
                    </a:p>
                    <a:p>
                      <a:endParaRPr lang="tr-TR" sz="2000" dirty="0">
                        <a:latin typeface="Calibri" pitchFamily="34" charset="0"/>
                      </a:endParaRPr>
                    </a:p>
                  </a:txBody>
                  <a:tcPr/>
                </a:tc>
              </a:tr>
              <a:tr h="6219841">
                <a:tc>
                  <a:txBody>
                    <a:bodyPr/>
                    <a:lstStyle/>
                    <a:p>
                      <a:r>
                        <a:rPr kumimoji="0" lang="tr-TR" sz="2000" b="1" i="0" u="none" strike="noStrike" kern="1200" baseline="0" dirty="0" smtClean="0">
                          <a:solidFill>
                            <a:schemeClr val="dk1"/>
                          </a:solidFill>
                          <a:latin typeface="Calibri" pitchFamily="34" charset="0"/>
                          <a:ea typeface="+mn-ea"/>
                          <a:cs typeface="+mn-cs"/>
                        </a:rPr>
                        <a:t>Zarar verme riski</a:t>
                      </a:r>
                      <a:endParaRPr lang="tr-TR" sz="2000" b="1" dirty="0">
                        <a:latin typeface="Calibri" pitchFamily="34" charset="0"/>
                      </a:endParaRPr>
                    </a:p>
                  </a:txBody>
                  <a:tcPr/>
                </a:tc>
                <a:tc>
                  <a:txBody>
                    <a:bodyPr/>
                    <a:lstStyle/>
                    <a:p>
                      <a:pPr marL="171450" indent="-171450">
                        <a:buFont typeface="Wingdings" panose="05000000000000000000" pitchFamily="2" charset="2"/>
                        <a:buChar char="Ø"/>
                      </a:pPr>
                      <a:r>
                        <a:rPr kumimoji="0" lang="tr-TR" sz="2000" b="1" i="0" u="none" strike="noStrike" kern="1200" baseline="0" dirty="0" smtClean="0">
                          <a:solidFill>
                            <a:schemeClr val="dk1"/>
                          </a:solidFill>
                          <a:latin typeface="Calibri" pitchFamily="34" charset="0"/>
                          <a:ea typeface="+mn-ea"/>
                          <a:cs typeface="+mn-cs"/>
                        </a:rPr>
                        <a:t>Öyküde </a:t>
                      </a:r>
                      <a:r>
                        <a:rPr kumimoji="0" lang="tr-TR" sz="2000" b="1" i="0" u="none" strike="noStrike" kern="1200" baseline="0" dirty="0" err="1" smtClean="0">
                          <a:solidFill>
                            <a:schemeClr val="dk1"/>
                          </a:solidFill>
                          <a:latin typeface="Calibri" pitchFamily="34" charset="0"/>
                          <a:ea typeface="+mn-ea"/>
                          <a:cs typeface="+mn-cs"/>
                        </a:rPr>
                        <a:t>antisosyal</a:t>
                      </a:r>
                      <a:r>
                        <a:rPr kumimoji="0" lang="tr-TR" sz="2000" b="1" i="0" u="none" strike="noStrike" kern="1200" baseline="0" dirty="0" smtClean="0">
                          <a:solidFill>
                            <a:schemeClr val="dk1"/>
                          </a:solidFill>
                          <a:latin typeface="Calibri" pitchFamily="34" charset="0"/>
                          <a:ea typeface="+mn-ea"/>
                          <a:cs typeface="+mn-cs"/>
                        </a:rPr>
                        <a:t> davranış ya da şiddet öyküsünün bulunması,</a:t>
                      </a:r>
                    </a:p>
                    <a:p>
                      <a:pPr marL="171450" indent="-171450">
                        <a:buFont typeface="Wingdings" panose="05000000000000000000" pitchFamily="2" charset="2"/>
                        <a:buChar char="Ø"/>
                      </a:pPr>
                      <a:r>
                        <a:rPr kumimoji="0" lang="tr-TR" sz="2000" b="1" i="0" u="none" strike="noStrike" kern="1200" baseline="0" dirty="0" smtClean="0">
                          <a:solidFill>
                            <a:schemeClr val="dk1"/>
                          </a:solidFill>
                          <a:latin typeface="Calibri" pitchFamily="34" charset="0"/>
                          <a:ea typeface="+mn-ea"/>
                          <a:cs typeface="+mn-cs"/>
                        </a:rPr>
                        <a:t> Ekibe, diğer hastalara yönelik tehdit,</a:t>
                      </a:r>
                    </a:p>
                    <a:p>
                      <a:pPr marL="171450" indent="-171450">
                        <a:buFont typeface="Wingdings" panose="05000000000000000000" pitchFamily="2" charset="2"/>
                        <a:buChar char="Ø"/>
                      </a:pPr>
                      <a:r>
                        <a:rPr kumimoji="0" lang="tr-TR" sz="2000" b="1" i="0" u="none" strike="noStrike" kern="1200" baseline="0" dirty="0" smtClean="0">
                          <a:solidFill>
                            <a:schemeClr val="dk1"/>
                          </a:solidFill>
                          <a:latin typeface="Calibri" pitchFamily="34" charset="0"/>
                          <a:ea typeface="+mn-ea"/>
                          <a:cs typeface="+mn-cs"/>
                        </a:rPr>
                        <a:t>Eşyalara zarar verme davranışı,</a:t>
                      </a:r>
                    </a:p>
                    <a:p>
                      <a:pPr marL="171450" indent="-171450">
                        <a:buFont typeface="Wingdings" panose="05000000000000000000" pitchFamily="2" charset="2"/>
                        <a:buChar char="Ø"/>
                      </a:pPr>
                      <a:r>
                        <a:rPr kumimoji="0" lang="tr-TR" sz="2000" b="1" i="0" u="none" strike="noStrike" kern="1200" baseline="0" dirty="0" smtClean="0">
                          <a:solidFill>
                            <a:schemeClr val="dk1"/>
                          </a:solidFill>
                          <a:latin typeface="Calibri" pitchFamily="34" charset="0"/>
                          <a:ea typeface="+mn-ea"/>
                          <a:cs typeface="+mn-cs"/>
                        </a:rPr>
                        <a:t> Koridorla adımlama, öfkeli yüz, </a:t>
                      </a:r>
                      <a:r>
                        <a:rPr kumimoji="0" lang="tr-TR" sz="2000" b="1" i="0" u="none" strike="noStrike" kern="1200" baseline="0" dirty="0" err="1" smtClean="0">
                          <a:solidFill>
                            <a:schemeClr val="dk1"/>
                          </a:solidFill>
                          <a:latin typeface="Calibri" pitchFamily="34" charset="0"/>
                          <a:ea typeface="+mn-ea"/>
                          <a:cs typeface="+mn-cs"/>
                        </a:rPr>
                        <a:t>psikomotor</a:t>
                      </a:r>
                      <a:r>
                        <a:rPr kumimoji="0" lang="tr-TR" sz="2000" b="1" i="0" u="none" strike="noStrike" kern="1200" baseline="0" dirty="0" smtClean="0">
                          <a:solidFill>
                            <a:schemeClr val="dk1"/>
                          </a:solidFill>
                          <a:latin typeface="Calibri" pitchFamily="34" charset="0"/>
                          <a:ea typeface="+mn-ea"/>
                          <a:cs typeface="+mn-cs"/>
                        </a:rPr>
                        <a:t> aktivitede artma gibi ajitasyon belirtileri,</a:t>
                      </a:r>
                    </a:p>
                    <a:p>
                      <a:pPr marL="171450" indent="-171450">
                        <a:buFont typeface="Wingdings" panose="05000000000000000000" pitchFamily="2" charset="2"/>
                        <a:buChar char="Ø"/>
                      </a:pPr>
                      <a:r>
                        <a:rPr kumimoji="0" lang="tr-TR" sz="2000" b="1" i="0" u="none" strike="noStrike" kern="1200" baseline="0" dirty="0" err="1" smtClean="0">
                          <a:solidFill>
                            <a:schemeClr val="dk1"/>
                          </a:solidFill>
                          <a:latin typeface="Calibri" pitchFamily="34" charset="0"/>
                          <a:ea typeface="+mn-ea"/>
                          <a:cs typeface="+mn-cs"/>
                        </a:rPr>
                        <a:t>Anksiyete</a:t>
                      </a:r>
                      <a:r>
                        <a:rPr kumimoji="0" lang="tr-TR" sz="2000" b="1" i="0" u="none" strike="noStrike" kern="1200" baseline="0" dirty="0" smtClean="0">
                          <a:solidFill>
                            <a:schemeClr val="dk1"/>
                          </a:solidFill>
                          <a:latin typeface="Calibri" pitchFamily="34" charset="0"/>
                          <a:ea typeface="+mn-ea"/>
                          <a:cs typeface="+mn-cs"/>
                        </a:rPr>
                        <a:t> ve panik semptomların varlığı,</a:t>
                      </a:r>
                    </a:p>
                    <a:p>
                      <a:pPr marL="171450" indent="-171450">
                        <a:buFont typeface="Wingdings" panose="05000000000000000000" pitchFamily="2" charset="2"/>
                        <a:buChar char="Ø"/>
                      </a:pPr>
                      <a:r>
                        <a:rPr kumimoji="0" lang="tr-TR" sz="2000" b="1" i="0" u="none" strike="noStrike" kern="1200" baseline="0" dirty="0" smtClean="0">
                          <a:solidFill>
                            <a:schemeClr val="dk1"/>
                          </a:solidFill>
                          <a:latin typeface="Calibri" pitchFamily="34" charset="0"/>
                          <a:ea typeface="+mn-ea"/>
                          <a:cs typeface="+mn-cs"/>
                        </a:rPr>
                        <a:t>Eşlik eden </a:t>
                      </a:r>
                      <a:r>
                        <a:rPr kumimoji="0" lang="tr-TR" sz="2000" b="1" i="0" u="none" strike="noStrike" kern="1200" baseline="0" dirty="0" err="1" smtClean="0">
                          <a:solidFill>
                            <a:schemeClr val="dk1"/>
                          </a:solidFill>
                          <a:latin typeface="Calibri" pitchFamily="34" charset="0"/>
                          <a:ea typeface="+mn-ea"/>
                          <a:cs typeface="+mn-cs"/>
                        </a:rPr>
                        <a:t>norolojik</a:t>
                      </a:r>
                      <a:r>
                        <a:rPr kumimoji="0" lang="tr-TR" sz="2000" b="1" i="0" u="none" strike="noStrike" kern="1200" baseline="0" dirty="0" smtClean="0">
                          <a:solidFill>
                            <a:schemeClr val="dk1"/>
                          </a:solidFill>
                          <a:latin typeface="Calibri" pitchFamily="34" charset="0"/>
                          <a:ea typeface="+mn-ea"/>
                          <a:cs typeface="+mn-cs"/>
                        </a:rPr>
                        <a:t> ve kognitif bozukluklar,</a:t>
                      </a:r>
                    </a:p>
                    <a:p>
                      <a:pPr marL="171450" indent="-171450">
                        <a:buFont typeface="Wingdings" panose="05000000000000000000" pitchFamily="2" charset="2"/>
                        <a:buChar char="Ø"/>
                      </a:pPr>
                      <a:r>
                        <a:rPr kumimoji="0" lang="tr-TR" sz="2000" b="1" i="0" u="none" strike="noStrike" kern="1200" baseline="0" dirty="0" smtClean="0">
                          <a:solidFill>
                            <a:schemeClr val="dk1"/>
                          </a:solidFill>
                          <a:latin typeface="Calibri" pitchFamily="34" charset="0"/>
                          <a:ea typeface="+mn-ea"/>
                          <a:cs typeface="+mn-cs"/>
                        </a:rPr>
                        <a:t>Eşlik eden </a:t>
                      </a:r>
                      <a:r>
                        <a:rPr kumimoji="0" lang="tr-TR" sz="2000" b="1" i="0" u="none" strike="noStrike" kern="1200" baseline="0" dirty="0" err="1" smtClean="0">
                          <a:solidFill>
                            <a:schemeClr val="dk1"/>
                          </a:solidFill>
                          <a:latin typeface="Calibri" pitchFamily="34" charset="0"/>
                          <a:ea typeface="+mn-ea"/>
                          <a:cs typeface="+mn-cs"/>
                        </a:rPr>
                        <a:t>psikotik</a:t>
                      </a:r>
                      <a:r>
                        <a:rPr kumimoji="0" lang="tr-TR" sz="2000" b="1" i="0" u="none" strike="noStrike" kern="1200" baseline="0" dirty="0" smtClean="0">
                          <a:solidFill>
                            <a:schemeClr val="dk1"/>
                          </a:solidFill>
                          <a:latin typeface="Calibri" pitchFamily="34" charset="0"/>
                          <a:ea typeface="+mn-ea"/>
                          <a:cs typeface="+mn-cs"/>
                        </a:rPr>
                        <a:t> semptomlar,</a:t>
                      </a:r>
                    </a:p>
                    <a:p>
                      <a:pPr marL="171450" indent="-171450">
                        <a:buFont typeface="Wingdings" panose="05000000000000000000" pitchFamily="2" charset="2"/>
                        <a:buChar char="Ø"/>
                      </a:pPr>
                      <a:r>
                        <a:rPr kumimoji="0" lang="tr-TR" sz="2000" b="1" i="0" u="none" strike="noStrike" kern="1200" baseline="0" dirty="0" smtClean="0">
                          <a:solidFill>
                            <a:schemeClr val="dk1"/>
                          </a:solidFill>
                          <a:latin typeface="Calibri" pitchFamily="34" charset="0"/>
                          <a:ea typeface="+mn-ea"/>
                          <a:cs typeface="+mn-cs"/>
                        </a:rPr>
                        <a:t>Yoksunluk belirtileri ya da madde etkisinde olma,</a:t>
                      </a:r>
                    </a:p>
                    <a:p>
                      <a:pPr marL="171450" indent="-171450">
                        <a:buFont typeface="Wingdings" panose="05000000000000000000" pitchFamily="2" charset="2"/>
                        <a:buChar char="Ø"/>
                      </a:pPr>
                      <a:r>
                        <a:rPr kumimoji="0" lang="tr-TR" sz="2000" b="1" i="0" u="none" strike="noStrike" kern="1200" baseline="0" dirty="0" smtClean="0">
                          <a:solidFill>
                            <a:schemeClr val="dk1"/>
                          </a:solidFill>
                          <a:latin typeface="Calibri" pitchFamily="34" charset="0"/>
                          <a:ea typeface="+mn-ea"/>
                          <a:cs typeface="+mn-cs"/>
                        </a:rPr>
                        <a:t>Zayıf dürtü kontrolü.</a:t>
                      </a:r>
                      <a:endParaRPr lang="tr-TR" sz="2000" b="1" dirty="0">
                        <a:latin typeface="Calibri" pitchFamily="34" charset="0"/>
                      </a:endParaRPr>
                    </a:p>
                  </a:txBody>
                  <a:tcPr/>
                </a:tc>
                <a:tc>
                  <a:txBody>
                    <a:bodyPr/>
                    <a:lstStyle/>
                    <a:p>
                      <a:pPr marL="171450" indent="-171450">
                        <a:buFont typeface="Wingdings" panose="05000000000000000000" pitchFamily="2" charset="2"/>
                        <a:buChar char="q"/>
                      </a:pPr>
                      <a:r>
                        <a:rPr kumimoji="0" lang="tr-TR" sz="2000" b="1" i="0" u="none" strike="noStrike" kern="1200" baseline="0" dirty="0" smtClean="0">
                          <a:solidFill>
                            <a:schemeClr val="dk1"/>
                          </a:solidFill>
                          <a:latin typeface="Calibri" pitchFamily="34" charset="0"/>
                          <a:ea typeface="+mn-ea"/>
                          <a:cs typeface="+mn-cs"/>
                        </a:rPr>
                        <a:t>Şiddet davranışına etki eden faktörleri tanımlama, hastanın kendine ve başkasına zarar</a:t>
                      </a:r>
                    </a:p>
                    <a:p>
                      <a:pPr marL="171450" indent="-171450">
                        <a:buFont typeface="Wingdings" panose="05000000000000000000" pitchFamily="2" charset="2"/>
                        <a:buChar char="q"/>
                      </a:pPr>
                      <a:r>
                        <a:rPr kumimoji="0" lang="tr-TR" sz="2000" b="1" i="0" u="none" strike="noStrike" kern="1200" baseline="0" dirty="0" smtClean="0">
                          <a:solidFill>
                            <a:schemeClr val="dk1"/>
                          </a:solidFill>
                          <a:latin typeface="Calibri" pitchFamily="34" charset="0"/>
                          <a:ea typeface="+mn-ea"/>
                          <a:cs typeface="+mn-cs"/>
                        </a:rPr>
                        <a:t>vermesini önlemek,</a:t>
                      </a:r>
                    </a:p>
                    <a:p>
                      <a:pPr marL="171450" indent="-171450">
                        <a:buFont typeface="Wingdings" panose="05000000000000000000" pitchFamily="2" charset="2"/>
                        <a:buChar char="q"/>
                      </a:pPr>
                      <a:r>
                        <a:rPr kumimoji="0" lang="tr-TR" sz="2000" b="1" i="0" u="none" strike="noStrike" kern="1200" baseline="0" dirty="0" smtClean="0">
                          <a:solidFill>
                            <a:schemeClr val="dk1"/>
                          </a:solidFill>
                          <a:latin typeface="Calibri" pitchFamily="34" charset="0"/>
                          <a:ea typeface="+mn-ea"/>
                          <a:cs typeface="+mn-cs"/>
                        </a:rPr>
                        <a:t>Özdenetimi ve dürtü kontrolünü arttırmak,</a:t>
                      </a:r>
                    </a:p>
                    <a:p>
                      <a:pPr marL="171450" indent="-171450">
                        <a:buFont typeface="Wingdings" panose="05000000000000000000" pitchFamily="2" charset="2"/>
                        <a:buChar char="q"/>
                      </a:pPr>
                      <a:r>
                        <a:rPr kumimoji="0" lang="tr-TR" sz="2000" b="1" i="0" u="none" strike="noStrike" kern="1200" baseline="0" dirty="0" smtClean="0">
                          <a:solidFill>
                            <a:schemeClr val="dk1"/>
                          </a:solidFill>
                          <a:latin typeface="Calibri" pitchFamily="34" charset="0"/>
                          <a:ea typeface="+mn-ea"/>
                          <a:cs typeface="+mn-cs"/>
                        </a:rPr>
                        <a:t>Başa çıkma ve yardım arama davranışlarını kazandırmak,</a:t>
                      </a:r>
                    </a:p>
                    <a:p>
                      <a:pPr marL="171450" indent="-171450">
                        <a:buFont typeface="Wingdings" panose="05000000000000000000" pitchFamily="2" charset="2"/>
                        <a:buChar char="q"/>
                      </a:pPr>
                      <a:r>
                        <a:rPr kumimoji="0" lang="tr-TR" sz="2000" b="1" i="0" u="none" strike="noStrike" kern="1200" baseline="0" dirty="0" smtClean="0">
                          <a:solidFill>
                            <a:schemeClr val="dk1"/>
                          </a:solidFill>
                          <a:latin typeface="Calibri" pitchFamily="34" charset="0"/>
                          <a:ea typeface="+mn-ea"/>
                          <a:cs typeface="+mn-cs"/>
                        </a:rPr>
                        <a:t>İzolasyon/tespit uygulanmasını engellemek.</a:t>
                      </a:r>
                      <a:endParaRPr lang="tr-TR" sz="2000" dirty="0">
                        <a:latin typeface="Calibri" pitchFamily="34" charset="0"/>
                      </a:endParaRPr>
                    </a:p>
                  </a:txBody>
                  <a:tcPr/>
                </a:tc>
              </a:tr>
            </a:tbl>
          </a:graphicData>
        </a:graphic>
      </p:graphicFrame>
    </p:spTree>
    <p:extLst>
      <p:ext uri="{BB962C8B-B14F-4D97-AF65-F5344CB8AC3E}">
        <p14:creationId xmlns:p14="http://schemas.microsoft.com/office/powerpoint/2010/main" xmlns="" val="1219296879"/>
      </p:ext>
    </p:extLst>
  </p:cSld>
  <p:clrMapOvr>
    <a:masterClrMapping/>
  </p:clrMapOvr>
  <p:transition>
    <p:wipe dir="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graphicFrame>
        <p:nvGraphicFramePr>
          <p:cNvPr id="4" name="3 İçerik Yer Tutucusu"/>
          <p:cNvGraphicFramePr>
            <a:graphicFrameLocks noGrp="1"/>
          </p:cNvGraphicFramePr>
          <p:nvPr>
            <p:ph sz="quarter" idx="1"/>
          </p:nvPr>
        </p:nvGraphicFramePr>
        <p:xfrm>
          <a:off x="0" y="214290"/>
          <a:ext cx="9144000" cy="6643710"/>
        </p:xfrm>
        <a:graphic>
          <a:graphicData uri="http://schemas.openxmlformats.org/drawingml/2006/table">
            <a:tbl>
              <a:tblPr firstRow="1" bandRow="1">
                <a:tableStyleId>{5C22544A-7EE6-4342-B048-85BDC9FD1C3A}</a:tableStyleId>
              </a:tblPr>
              <a:tblGrid>
                <a:gridCol w="9144000"/>
              </a:tblGrid>
              <a:tr h="7444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000" dirty="0" smtClean="0">
                          <a:solidFill>
                            <a:schemeClr val="tx1"/>
                          </a:solidFill>
                          <a:latin typeface="Calibri" pitchFamily="34" charset="0"/>
                        </a:rPr>
                        <a:t>GİRİŞİMLER</a:t>
                      </a:r>
                    </a:p>
                    <a:p>
                      <a:endParaRPr lang="tr-TR" sz="2000" dirty="0">
                        <a:latin typeface="Calibri" pitchFamily="34" charset="0"/>
                      </a:endParaRPr>
                    </a:p>
                  </a:txBody>
                  <a:tcPr/>
                </a:tc>
              </a:tr>
              <a:tr h="5899269">
                <a:tc>
                  <a:txBody>
                    <a:bodyPr/>
                    <a:lstStyle/>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Çevresel uyaranların azaltılması, ortam güvenliğinin sağlanması, zarar verici olabilecek nesnelerin ortamdan uzaklaştırılması,</a:t>
                      </a:r>
                    </a:p>
                    <a:p>
                      <a:pPr marL="171450" indent="-171450">
                        <a:buFont typeface="Wingdings" panose="05000000000000000000" pitchFamily="2" charset="2"/>
                        <a:buChar char="ü"/>
                      </a:pPr>
                      <a:r>
                        <a:rPr kumimoji="0" lang="tr-TR" sz="2000" b="1" i="0" u="none" strike="noStrike" kern="1200" baseline="0" dirty="0" err="1" smtClean="0">
                          <a:solidFill>
                            <a:schemeClr val="dk1"/>
                          </a:solidFill>
                          <a:latin typeface="Calibri" pitchFamily="34" charset="0"/>
                          <a:ea typeface="+mn-ea"/>
                          <a:cs typeface="+mn-cs"/>
                        </a:rPr>
                        <a:t>Agresyon</a:t>
                      </a:r>
                      <a:r>
                        <a:rPr kumimoji="0" lang="tr-TR" sz="2000" b="1" i="0" u="none" strike="noStrike" kern="1200" baseline="0" dirty="0" smtClean="0">
                          <a:solidFill>
                            <a:schemeClr val="dk1"/>
                          </a:solidFill>
                          <a:latin typeface="Calibri" pitchFamily="34" charset="0"/>
                          <a:ea typeface="+mn-ea"/>
                          <a:cs typeface="+mn-cs"/>
                        </a:rPr>
                        <a:t> belirtilerinin değerlendirilmesi, hastanın yakın gözlemde tutulması,</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Açık, basit ve anlaşılır bir tarzda iletişim kurulması,</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Hasta ile duyguları hakkında konuşulması, kendini ifade etmesine olanak sağlanması,</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Başkalarının haklarını gözetmesi ve zarar vermemesi gerektiğinin açıklanması,</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Servis kurallarına, tedavi programına uyması için desteklenmesi, aktivitelere katılımının sağlanması,</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Öfke kontrolü, problem çözme </a:t>
                      </a:r>
                      <a:r>
                        <a:rPr kumimoji="0" lang="tr-TR" sz="2000" b="1" i="0" u="none" strike="noStrike" kern="1200" baseline="0" dirty="0" err="1" smtClean="0">
                          <a:solidFill>
                            <a:schemeClr val="dk1"/>
                          </a:solidFill>
                          <a:latin typeface="Calibri" pitchFamily="34" charset="0"/>
                          <a:ea typeface="+mn-ea"/>
                          <a:cs typeface="+mn-cs"/>
                        </a:rPr>
                        <a:t>vb</a:t>
                      </a:r>
                      <a:r>
                        <a:rPr kumimoji="0" lang="tr-TR" sz="2000" b="1" i="0" u="none" strike="noStrike" kern="1200" baseline="0" dirty="0" smtClean="0">
                          <a:solidFill>
                            <a:schemeClr val="dk1"/>
                          </a:solidFill>
                          <a:latin typeface="Calibri" pitchFamily="34" charset="0"/>
                          <a:ea typeface="+mn-ea"/>
                          <a:cs typeface="+mn-cs"/>
                        </a:rPr>
                        <a:t> gibi baş etme becerileri kazandırmaya yönelik sosyal beceri kazandırma gruplarına katılımının sağlanması, </a:t>
                      </a:r>
                      <a:r>
                        <a:rPr kumimoji="0" lang="tr-TR" sz="2000" b="1" i="0" u="none" strike="noStrike" kern="1200" baseline="0" dirty="0" err="1" smtClean="0">
                          <a:solidFill>
                            <a:schemeClr val="dk1"/>
                          </a:solidFill>
                          <a:latin typeface="Calibri" pitchFamily="34" charset="0"/>
                          <a:ea typeface="+mn-ea"/>
                          <a:cs typeface="+mn-cs"/>
                        </a:rPr>
                        <a:t>relaksasyon</a:t>
                      </a:r>
                      <a:r>
                        <a:rPr kumimoji="0" lang="tr-TR" sz="2000" b="1" i="0" u="none" strike="noStrike" kern="1200" baseline="0" dirty="0" smtClean="0">
                          <a:solidFill>
                            <a:schemeClr val="dk1"/>
                          </a:solidFill>
                          <a:latin typeface="Calibri" pitchFamily="34" charset="0"/>
                          <a:ea typeface="+mn-ea"/>
                          <a:cs typeface="+mn-cs"/>
                        </a:rPr>
                        <a:t> tekniklerinin öğretilmesi,</a:t>
                      </a:r>
                    </a:p>
                    <a:p>
                      <a:pPr marL="171450" indent="-171450">
                        <a:buFont typeface="Wingdings" panose="05000000000000000000" pitchFamily="2" charset="2"/>
                        <a:buChar char="ü"/>
                      </a:pPr>
                      <a:r>
                        <a:rPr kumimoji="0" lang="nb-NO" sz="2000" b="1" i="0" u="none" strike="noStrike" kern="1200" baseline="0" dirty="0" smtClean="0">
                          <a:solidFill>
                            <a:schemeClr val="dk1"/>
                          </a:solidFill>
                          <a:latin typeface="Calibri" pitchFamily="34" charset="0"/>
                          <a:ea typeface="+mn-ea"/>
                          <a:cs typeface="+mn-cs"/>
                        </a:rPr>
                        <a:t>Order edilen antipsikotikler ve sedatiflerin uygulanması, etkileri ile yan etkilerinin</a:t>
                      </a:r>
                      <a:r>
                        <a:rPr kumimoji="0" lang="tr-TR" sz="2000" b="1" i="0" u="none" strike="noStrike" kern="1200" baseline="0" dirty="0" smtClean="0">
                          <a:solidFill>
                            <a:schemeClr val="dk1"/>
                          </a:solidFill>
                          <a:latin typeface="Calibri" pitchFamily="34" charset="0"/>
                          <a:ea typeface="+mn-ea"/>
                          <a:cs typeface="+mn-cs"/>
                        </a:rPr>
                        <a:t> gözlenmesi,</a:t>
                      </a:r>
                    </a:p>
                    <a:p>
                      <a:pPr marL="171450" indent="-171450">
                        <a:buFont typeface="Wingdings" panose="05000000000000000000" pitchFamily="2" charset="2"/>
                        <a:buChar char="ü"/>
                      </a:pPr>
                      <a:r>
                        <a:rPr kumimoji="0" lang="tr-TR" sz="2000" b="1" i="0" u="none" strike="noStrike" kern="1200" baseline="0" dirty="0" err="1" smtClean="0">
                          <a:solidFill>
                            <a:schemeClr val="dk1"/>
                          </a:solidFill>
                          <a:latin typeface="Calibri" pitchFamily="34" charset="0"/>
                          <a:ea typeface="+mn-ea"/>
                          <a:cs typeface="+mn-cs"/>
                        </a:rPr>
                        <a:t>Agresyon</a:t>
                      </a:r>
                      <a:r>
                        <a:rPr kumimoji="0" lang="tr-TR" sz="2000" b="1" i="0" u="none" strike="noStrike" kern="1200" baseline="0" dirty="0" smtClean="0">
                          <a:solidFill>
                            <a:schemeClr val="dk1"/>
                          </a:solidFill>
                          <a:latin typeface="Calibri" pitchFamily="34" charset="0"/>
                          <a:ea typeface="+mn-ea"/>
                          <a:cs typeface="+mn-cs"/>
                        </a:rPr>
                        <a:t> kontrol edilemediğinde izolasyon/tespit yöntemlerinin uygulanması, bu durumda protokole uyulması, gerekli takip ve bakımın uygulanması,</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Ekibin kendi güvenliğini sağlamaya yönelik tedbirler almasının sağlanması.</a:t>
                      </a:r>
                      <a:endParaRPr lang="tr-TR" sz="2000" b="1" dirty="0">
                        <a:latin typeface="Calibri" pitchFamily="34" charset="0"/>
                      </a:endParaRPr>
                    </a:p>
                  </a:txBody>
                  <a:tcPr/>
                </a:tc>
              </a:tr>
            </a:tbl>
          </a:graphicData>
        </a:graphic>
      </p:graphicFrame>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sz="quarter" idx="1"/>
            <p:extLst>
              <p:ext uri="{D42A27DB-BD31-4B8C-83A1-F6EECF244321}">
                <p14:modId xmlns:p14="http://schemas.microsoft.com/office/powerpoint/2010/main" xmlns="" val="3488378816"/>
              </p:ext>
            </p:extLst>
          </p:nvPr>
        </p:nvGraphicFramePr>
        <p:xfrm>
          <a:off x="0" y="0"/>
          <a:ext cx="9143999" cy="6812738"/>
        </p:xfrm>
        <a:graphic>
          <a:graphicData uri="http://schemas.openxmlformats.org/drawingml/2006/table">
            <a:tbl>
              <a:tblPr firstRow="1" bandRow="1">
                <a:tableStyleId>{5C22544A-7EE6-4342-B048-85BDC9FD1C3A}</a:tableStyleId>
              </a:tblPr>
              <a:tblGrid>
                <a:gridCol w="2840853"/>
                <a:gridCol w="3203238"/>
                <a:gridCol w="3099908"/>
              </a:tblGrid>
              <a:tr h="6655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dirty="0" smtClean="0">
                          <a:solidFill>
                            <a:schemeClr val="tx1"/>
                          </a:solidFill>
                          <a:latin typeface="Calibri" pitchFamily="34" charset="0"/>
                        </a:rPr>
                        <a:t>HEMŞİRELİK</a:t>
                      </a:r>
                      <a:r>
                        <a:rPr lang="tr-TR" sz="1800" baseline="0" dirty="0" smtClean="0">
                          <a:solidFill>
                            <a:schemeClr val="tx1"/>
                          </a:solidFill>
                          <a:latin typeface="Calibri" pitchFamily="34" charset="0"/>
                        </a:rPr>
                        <a:t> TANISI</a:t>
                      </a:r>
                      <a:endParaRPr lang="tr-TR" sz="1800" dirty="0" smtClean="0">
                        <a:solidFill>
                          <a:schemeClr val="tx1"/>
                        </a:solidFill>
                        <a:latin typeface="Calibri"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dirty="0" smtClean="0">
                          <a:solidFill>
                            <a:schemeClr val="tx1"/>
                          </a:solidFill>
                          <a:latin typeface="Calibri" pitchFamily="34" charset="0"/>
                        </a:rPr>
                        <a:t>VERİLER</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dirty="0" smtClean="0">
                          <a:solidFill>
                            <a:schemeClr val="tx1"/>
                          </a:solidFill>
                          <a:latin typeface="Calibri" pitchFamily="34" charset="0"/>
                        </a:rPr>
                        <a:t>AMAÇLAR</a:t>
                      </a:r>
                    </a:p>
                    <a:p>
                      <a:endParaRPr lang="tr-TR" sz="1800" dirty="0">
                        <a:latin typeface="Calibri" pitchFamily="34" charset="0"/>
                      </a:endParaRPr>
                    </a:p>
                  </a:txBody>
                  <a:tcPr/>
                </a:tc>
              </a:tr>
              <a:tr h="6147195">
                <a:tc>
                  <a:txBody>
                    <a:bodyPr/>
                    <a:lstStyle/>
                    <a:p>
                      <a:r>
                        <a:rPr kumimoji="0" lang="tr-TR" sz="1800" b="1" i="0" u="none" strike="noStrike" kern="1200" baseline="0" dirty="0" smtClean="0">
                          <a:solidFill>
                            <a:schemeClr val="dk1"/>
                          </a:solidFill>
                          <a:latin typeface="Calibri" pitchFamily="34" charset="0"/>
                          <a:ea typeface="+mn-ea"/>
                          <a:cs typeface="+mn-cs"/>
                        </a:rPr>
                        <a:t>Benlik saygısında azalma</a:t>
                      </a:r>
                      <a:endParaRPr lang="tr-TR" sz="1800" b="1" dirty="0">
                        <a:latin typeface="Calibri" pitchFamily="34" charset="0"/>
                      </a:endParaRPr>
                    </a:p>
                  </a:txBody>
                  <a:tcPr/>
                </a:tc>
                <a:tc>
                  <a:txBody>
                    <a:bodyPr/>
                    <a:lstStyle/>
                    <a:p>
                      <a:pPr marL="171450" indent="-171450">
                        <a:buFont typeface="Wingdings" panose="05000000000000000000" pitchFamily="2" charset="2"/>
                        <a:buChar char="Ø"/>
                      </a:pPr>
                      <a:r>
                        <a:rPr kumimoji="0" lang="tr-TR" sz="1800" b="1" i="0" u="none" strike="noStrike" kern="1200" baseline="0" dirty="0" smtClean="0">
                          <a:solidFill>
                            <a:schemeClr val="dk1"/>
                          </a:solidFill>
                          <a:latin typeface="Calibri" pitchFamily="34" charset="0"/>
                          <a:ea typeface="+mn-ea"/>
                          <a:cs typeface="+mn-cs"/>
                        </a:rPr>
                        <a:t>Sorumluluk almama eğilimi,</a:t>
                      </a:r>
                    </a:p>
                    <a:p>
                      <a:pPr marL="171450" indent="-171450">
                        <a:buFont typeface="Wingdings" panose="05000000000000000000" pitchFamily="2" charset="2"/>
                        <a:buChar char="Ø"/>
                      </a:pPr>
                      <a:r>
                        <a:rPr kumimoji="0" lang="tr-TR" sz="1800" b="1" i="0" u="none" strike="noStrike" kern="1200" baseline="0" dirty="0" smtClean="0">
                          <a:solidFill>
                            <a:schemeClr val="dk1"/>
                          </a:solidFill>
                          <a:latin typeface="Calibri" pitchFamily="34" charset="0"/>
                          <a:ea typeface="+mn-ea"/>
                          <a:cs typeface="+mn-cs"/>
                        </a:rPr>
                        <a:t>Suçluluk duyguları ve depresif belirtiler,</a:t>
                      </a:r>
                    </a:p>
                    <a:p>
                      <a:pPr marL="171450" indent="-171450">
                        <a:buFont typeface="Wingdings" panose="05000000000000000000" pitchFamily="2" charset="2"/>
                        <a:buChar char="Ø"/>
                      </a:pPr>
                      <a:r>
                        <a:rPr kumimoji="0" lang="tr-TR" sz="1800" b="1" i="0" u="none" strike="noStrike" kern="1200" baseline="0" dirty="0" smtClean="0">
                          <a:solidFill>
                            <a:schemeClr val="dk1"/>
                          </a:solidFill>
                          <a:latin typeface="Calibri" pitchFamily="34" charset="0"/>
                          <a:ea typeface="+mn-ea"/>
                          <a:cs typeface="+mn-cs"/>
                        </a:rPr>
                        <a:t>Sosyal etkileşimde ve sosyal aktivite düzeyinde azalma,</a:t>
                      </a:r>
                    </a:p>
                    <a:p>
                      <a:pPr marL="171450" indent="-171450">
                        <a:buFont typeface="Wingdings" panose="05000000000000000000" pitchFamily="2" charset="2"/>
                        <a:buChar char="Ø"/>
                      </a:pPr>
                      <a:r>
                        <a:rPr kumimoji="0" lang="tr-TR" sz="1800" b="1" i="0" u="none" strike="noStrike" kern="1200" baseline="0" dirty="0" smtClean="0">
                          <a:solidFill>
                            <a:schemeClr val="dk1"/>
                          </a:solidFill>
                          <a:latin typeface="Calibri" pitchFamily="34" charset="0"/>
                          <a:ea typeface="+mn-ea"/>
                          <a:cs typeface="+mn-cs"/>
                        </a:rPr>
                        <a:t>Olumlu yönlerini, başarılarını kabullenmede zorlanma, olumsuza odaklanma, kendini</a:t>
                      </a:r>
                    </a:p>
                    <a:p>
                      <a:pPr marL="171450" indent="-171450">
                        <a:buFont typeface="Wingdings" panose="05000000000000000000" pitchFamily="2" charset="2"/>
                        <a:buChar char="Ø"/>
                      </a:pPr>
                      <a:r>
                        <a:rPr kumimoji="0" lang="tr-TR" sz="1800" b="1" i="0" u="none" strike="noStrike" kern="1200" baseline="0" dirty="0" smtClean="0">
                          <a:solidFill>
                            <a:schemeClr val="dk1"/>
                          </a:solidFill>
                          <a:latin typeface="Calibri" pitchFamily="34" charset="0"/>
                          <a:ea typeface="+mn-ea"/>
                          <a:cs typeface="+mn-cs"/>
                        </a:rPr>
                        <a:t>değersiz olarak değerlendirme,</a:t>
                      </a:r>
                    </a:p>
                    <a:p>
                      <a:pPr marL="171450" indent="-171450">
                        <a:buFont typeface="Wingdings" panose="05000000000000000000" pitchFamily="2" charset="2"/>
                        <a:buChar char="Ø"/>
                      </a:pPr>
                      <a:r>
                        <a:rPr kumimoji="0" lang="tr-TR" sz="1800" b="1" i="0" u="none" strike="noStrike" kern="1200" baseline="0" dirty="0" smtClean="0">
                          <a:solidFill>
                            <a:schemeClr val="dk1"/>
                          </a:solidFill>
                          <a:latin typeface="Calibri" pitchFamily="34" charset="0"/>
                          <a:ea typeface="+mn-ea"/>
                          <a:cs typeface="+mn-cs"/>
                        </a:rPr>
                        <a:t>Günlük yaşam aktivitelerini ve rolleri yerine getirmede zorluklar,</a:t>
                      </a:r>
                    </a:p>
                    <a:p>
                      <a:pPr marL="171450" indent="-171450">
                        <a:buFont typeface="Wingdings" panose="05000000000000000000" pitchFamily="2" charset="2"/>
                        <a:buChar char="Ø"/>
                      </a:pPr>
                      <a:r>
                        <a:rPr kumimoji="0" lang="tr-TR" sz="1800" b="1" i="0" u="none" strike="noStrike" kern="1200" baseline="0" dirty="0" smtClean="0">
                          <a:solidFill>
                            <a:schemeClr val="dk1"/>
                          </a:solidFill>
                          <a:latin typeface="Calibri" pitchFamily="34" charset="0"/>
                          <a:ea typeface="+mn-ea"/>
                          <a:cs typeface="+mn-cs"/>
                        </a:rPr>
                        <a:t>Kendine zarar verme davranışları,</a:t>
                      </a:r>
                      <a:endParaRPr lang="tr-TR" sz="1800" b="1" dirty="0">
                        <a:latin typeface="Calibri" pitchFamily="34" charset="0"/>
                      </a:endParaRPr>
                    </a:p>
                  </a:txBody>
                  <a:tcPr/>
                </a:tc>
                <a:tc>
                  <a:txBody>
                    <a:bodyPr/>
                    <a:lstStyle/>
                    <a:p>
                      <a:pPr marL="171450" indent="-171450">
                        <a:buFont typeface="Wingdings" panose="05000000000000000000" pitchFamily="2" charset="2"/>
                        <a:buChar char="q"/>
                      </a:pPr>
                      <a:r>
                        <a:rPr kumimoji="0" lang="tr-TR" sz="1800" b="1" i="0" u="none" strike="noStrike" kern="1200" baseline="0" dirty="0" smtClean="0">
                          <a:solidFill>
                            <a:schemeClr val="dk1"/>
                          </a:solidFill>
                          <a:latin typeface="Calibri" pitchFamily="34" charset="0"/>
                          <a:ea typeface="+mn-ea"/>
                          <a:cs typeface="+mn-cs"/>
                        </a:rPr>
                        <a:t>Benlik değerinin arttırmak,</a:t>
                      </a:r>
                    </a:p>
                    <a:p>
                      <a:pPr marL="171450" indent="-171450">
                        <a:buFont typeface="Wingdings" panose="05000000000000000000" pitchFamily="2" charset="2"/>
                        <a:buChar char="q"/>
                      </a:pPr>
                      <a:r>
                        <a:rPr kumimoji="0" lang="tr-TR" sz="1800" b="1" i="0" u="none" strike="noStrike" kern="1200" baseline="0" dirty="0" smtClean="0">
                          <a:solidFill>
                            <a:schemeClr val="dk1"/>
                          </a:solidFill>
                          <a:latin typeface="Calibri" pitchFamily="34" charset="0"/>
                          <a:ea typeface="+mn-ea"/>
                          <a:cs typeface="+mn-cs"/>
                        </a:rPr>
                        <a:t>Kendi ile ilgili olumsuz düşüncelerini, gerçekçi olmayan beklentilerini değiştirmek,</a:t>
                      </a:r>
                    </a:p>
                    <a:p>
                      <a:pPr marL="171450" indent="-171450">
                        <a:buFont typeface="Wingdings" panose="05000000000000000000" pitchFamily="2" charset="2"/>
                        <a:buChar char="q"/>
                      </a:pPr>
                      <a:r>
                        <a:rPr kumimoji="0" lang="tr-TR" sz="1800" b="1" i="0" u="none" strike="noStrike" kern="1200" baseline="0" dirty="0" smtClean="0">
                          <a:solidFill>
                            <a:schemeClr val="dk1"/>
                          </a:solidFill>
                          <a:latin typeface="Calibri" pitchFamily="34" charset="0"/>
                          <a:ea typeface="+mn-ea"/>
                          <a:cs typeface="+mn-cs"/>
                        </a:rPr>
                        <a:t>Suçluluk, utanma </a:t>
                      </a:r>
                      <a:r>
                        <a:rPr kumimoji="0" lang="tr-TR" sz="1800" b="1" i="0" u="none" strike="noStrike" kern="1200" baseline="0" dirty="0" err="1" smtClean="0">
                          <a:solidFill>
                            <a:schemeClr val="dk1"/>
                          </a:solidFill>
                          <a:latin typeface="Calibri" pitchFamily="34" charset="0"/>
                          <a:ea typeface="+mn-ea"/>
                          <a:cs typeface="+mn-cs"/>
                        </a:rPr>
                        <a:t>vb</a:t>
                      </a:r>
                      <a:r>
                        <a:rPr kumimoji="0" lang="tr-TR" sz="1800" b="1" i="0" u="none" strike="noStrike" kern="1200" baseline="0" dirty="0" smtClean="0">
                          <a:solidFill>
                            <a:schemeClr val="dk1"/>
                          </a:solidFill>
                          <a:latin typeface="Calibri" pitchFamily="34" charset="0"/>
                          <a:ea typeface="+mn-ea"/>
                          <a:cs typeface="+mn-cs"/>
                        </a:rPr>
                        <a:t> olumsuz duygularını azaltmak,</a:t>
                      </a:r>
                    </a:p>
                    <a:p>
                      <a:pPr marL="171450" indent="-171450">
                        <a:buFont typeface="Wingdings" panose="05000000000000000000" pitchFamily="2" charset="2"/>
                        <a:buChar char="q"/>
                      </a:pPr>
                      <a:r>
                        <a:rPr kumimoji="0" lang="tr-TR" sz="1800" b="1" i="0" u="none" strike="noStrike" kern="1200" baseline="0" dirty="0" smtClean="0">
                          <a:solidFill>
                            <a:schemeClr val="dk1"/>
                          </a:solidFill>
                          <a:latin typeface="Calibri" pitchFamily="34" charset="0"/>
                          <a:ea typeface="+mn-ea"/>
                          <a:cs typeface="+mn-cs"/>
                        </a:rPr>
                        <a:t>Sosyal etkileşim ve aktivite düzeyinin arttırmak.</a:t>
                      </a:r>
                      <a:endParaRPr lang="tr-TR" sz="1800" b="1" dirty="0">
                        <a:latin typeface="Calibri" pitchFamily="34" charset="0"/>
                      </a:endParaRPr>
                    </a:p>
                  </a:txBody>
                  <a:tcPr/>
                </a:tc>
              </a:tr>
            </a:tbl>
          </a:graphicData>
        </a:graphic>
      </p:graphicFrame>
    </p:spTree>
    <p:extLst>
      <p:ext uri="{BB962C8B-B14F-4D97-AF65-F5344CB8AC3E}">
        <p14:creationId xmlns:p14="http://schemas.microsoft.com/office/powerpoint/2010/main" xmlns="" val="1414301091"/>
      </p:ext>
    </p:extLst>
  </p:cSld>
  <p:clrMapOvr>
    <a:masterClrMapping/>
  </p:clrMapOvr>
  <p:transition>
    <p:wipe dir="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graphicFrame>
        <p:nvGraphicFramePr>
          <p:cNvPr id="4" name="3 İçerik Yer Tutucusu"/>
          <p:cNvGraphicFramePr>
            <a:graphicFrameLocks noGrp="1"/>
          </p:cNvGraphicFramePr>
          <p:nvPr>
            <p:ph sz="quarter" idx="1"/>
          </p:nvPr>
        </p:nvGraphicFramePr>
        <p:xfrm>
          <a:off x="0" y="0"/>
          <a:ext cx="8929718" cy="6858000"/>
        </p:xfrm>
        <a:graphic>
          <a:graphicData uri="http://schemas.openxmlformats.org/drawingml/2006/table">
            <a:tbl>
              <a:tblPr firstRow="1" bandRow="1">
                <a:tableStyleId>{5C22544A-7EE6-4342-B048-85BDC9FD1C3A}</a:tableStyleId>
              </a:tblPr>
              <a:tblGrid>
                <a:gridCol w="8929718"/>
              </a:tblGrid>
              <a:tr h="81528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000" dirty="0" smtClean="0">
                          <a:solidFill>
                            <a:schemeClr val="tx1"/>
                          </a:solidFill>
                          <a:latin typeface="Calibri" pitchFamily="34" charset="0"/>
                        </a:rPr>
                        <a:t>GİRİŞİMLER</a:t>
                      </a:r>
                    </a:p>
                    <a:p>
                      <a:endParaRPr lang="tr-TR" sz="2000" dirty="0">
                        <a:latin typeface="Calibri" pitchFamily="34" charset="0"/>
                      </a:endParaRPr>
                    </a:p>
                  </a:txBody>
                  <a:tcPr/>
                </a:tc>
              </a:tr>
              <a:tr h="6042719">
                <a:tc>
                  <a:txBody>
                    <a:bodyPr/>
                    <a:lstStyle/>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Hastanın duygu ve düşünceleri hakkında konuşulması, duygularını ifade etmesi için desteklenmesi, önemli olduğunun hissettirilmesi</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Gerçekçi olmayan beklentilerin ve bilişsel çarpıtmaların(aşırı genelleme, zihin okuma, kendini suçlama </a:t>
                      </a:r>
                      <a:r>
                        <a:rPr kumimoji="0" lang="tr-TR" sz="2000" b="1" i="0" u="none" strike="noStrike" kern="1200" baseline="0" dirty="0" err="1" smtClean="0">
                          <a:solidFill>
                            <a:schemeClr val="dk1"/>
                          </a:solidFill>
                          <a:latin typeface="Calibri" pitchFamily="34" charset="0"/>
                          <a:ea typeface="+mn-ea"/>
                          <a:cs typeface="+mn-cs"/>
                        </a:rPr>
                        <a:t>vb</a:t>
                      </a:r>
                      <a:r>
                        <a:rPr kumimoji="0" lang="tr-TR" sz="2000" b="1" i="0" u="none" strike="noStrike" kern="1200" baseline="0" dirty="0" smtClean="0">
                          <a:solidFill>
                            <a:schemeClr val="dk1"/>
                          </a:solidFill>
                          <a:latin typeface="Calibri" pitchFamily="34" charset="0"/>
                          <a:ea typeface="+mn-ea"/>
                          <a:cs typeface="+mn-cs"/>
                        </a:rPr>
                        <a:t>) farkına varmasının sağlanması ve değiştirmesi için desteklenmesi,</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Olumsuz düşüncelerini olumlu düşüncelerle değiştirmesi için desteklenmesi, olumsuz davranışları değiştirme konusunda rehberlik edilmesi,</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Güçlü olduğu, olumlu tarafları görmesi için desteklenmesi,</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Sosyal beceri düzeyinin artması için gruplara katılımının sağlanması,</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Sorumluluk alması ve rollerini yerine getirmesi için cesaretlendirilmesi</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Kullandığı etkisiz savunma mekanizmalarının ve baş etme tekniklerinin farkına varmasının</a:t>
                      </a:r>
                    </a:p>
                    <a:p>
                      <a:pPr marL="171450" indent="-171450">
                        <a:buFont typeface="Wingdings" panose="05000000000000000000" pitchFamily="2" charset="2"/>
                        <a:buChar char="ü"/>
                      </a:pPr>
                      <a:r>
                        <a:rPr kumimoji="0" lang="fi-FI" sz="2000" b="1" i="0" u="none" strike="noStrike" kern="1200" baseline="0" dirty="0" smtClean="0">
                          <a:solidFill>
                            <a:schemeClr val="dk1"/>
                          </a:solidFill>
                          <a:latin typeface="Calibri" pitchFamily="34" charset="0"/>
                          <a:ea typeface="+mn-ea"/>
                          <a:cs typeface="+mn-cs"/>
                        </a:rPr>
                        <a:t>ve etkin yöntemler kullanabilmesinin sağlanması,</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Kendine zarar verme davranışlarını önlemek için yakından gözlenmesi ve güvenli ortam oluşturulması,</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Sosyal etkileşim ve aktivite düzeyinin arttırılması,</a:t>
                      </a:r>
                    </a:p>
                    <a:p>
                      <a:pPr marL="171450" indent="-171450">
                        <a:buFont typeface="Wingdings" panose="05000000000000000000" pitchFamily="2" charset="2"/>
                        <a:buChar char="ü"/>
                      </a:pPr>
                      <a:r>
                        <a:rPr kumimoji="0" lang="tr-TR" sz="2000" b="1" i="0" u="none" strike="noStrike" kern="1200" baseline="0" dirty="0" smtClean="0">
                          <a:solidFill>
                            <a:schemeClr val="dk1"/>
                          </a:solidFill>
                          <a:latin typeface="Calibri" pitchFamily="34" charset="0"/>
                          <a:ea typeface="+mn-ea"/>
                          <a:cs typeface="+mn-cs"/>
                        </a:rPr>
                        <a:t>Aile ile işbirliği sağlanması.</a:t>
                      </a:r>
                      <a:endParaRPr lang="tr-TR" sz="2000" b="1" dirty="0">
                        <a:latin typeface="Calibri" pitchFamily="34" charset="0"/>
                      </a:endParaRPr>
                    </a:p>
                  </a:txBody>
                  <a:tcPr/>
                </a:tc>
              </a:tr>
            </a:tbl>
          </a:graphicData>
        </a:graphic>
      </p:graphicFrame>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sz="quarter" idx="1"/>
            <p:extLst>
              <p:ext uri="{D42A27DB-BD31-4B8C-83A1-F6EECF244321}">
                <p14:modId xmlns:p14="http://schemas.microsoft.com/office/powerpoint/2010/main" xmlns="" val="1455117040"/>
              </p:ext>
            </p:extLst>
          </p:nvPr>
        </p:nvGraphicFramePr>
        <p:xfrm>
          <a:off x="0" y="0"/>
          <a:ext cx="9144000" cy="6848235"/>
        </p:xfrm>
        <a:graphic>
          <a:graphicData uri="http://schemas.openxmlformats.org/drawingml/2006/table">
            <a:tbl>
              <a:tblPr firstRow="1" bandRow="1">
                <a:tableStyleId>{5C22544A-7EE6-4342-B048-85BDC9FD1C3A}</a:tableStyleId>
              </a:tblPr>
              <a:tblGrid>
                <a:gridCol w="2195736"/>
                <a:gridCol w="2016224"/>
                <a:gridCol w="1584176"/>
                <a:gridCol w="3347864"/>
              </a:tblGrid>
              <a:tr h="6655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000" b="1" dirty="0" smtClean="0">
                          <a:solidFill>
                            <a:schemeClr val="tx1"/>
                          </a:solidFill>
                          <a:latin typeface="Calibri" pitchFamily="34" charset="0"/>
                        </a:rPr>
                        <a:t>HEMŞİRELİK</a:t>
                      </a:r>
                      <a:r>
                        <a:rPr lang="tr-TR" sz="2000" b="1" baseline="0" dirty="0" smtClean="0">
                          <a:solidFill>
                            <a:schemeClr val="tx1"/>
                          </a:solidFill>
                          <a:latin typeface="Calibri" pitchFamily="34" charset="0"/>
                        </a:rPr>
                        <a:t> TANISI</a:t>
                      </a:r>
                      <a:endParaRPr lang="tr-TR" sz="2000" b="1" dirty="0" smtClean="0">
                        <a:solidFill>
                          <a:schemeClr val="tx1"/>
                        </a:solidFill>
                        <a:latin typeface="Calibri"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000" b="1" dirty="0" smtClean="0">
                          <a:solidFill>
                            <a:schemeClr val="tx1"/>
                          </a:solidFill>
                          <a:latin typeface="Calibri" pitchFamily="34" charset="0"/>
                        </a:rPr>
                        <a:t>VERİLER</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000" b="1" dirty="0" smtClean="0">
                          <a:solidFill>
                            <a:schemeClr val="tx1"/>
                          </a:solidFill>
                          <a:latin typeface="Calibri" pitchFamily="34" charset="0"/>
                        </a:rPr>
                        <a:t>AMAÇLAR</a:t>
                      </a:r>
                    </a:p>
                    <a:p>
                      <a:endParaRPr lang="tr-TR" sz="2000" b="1" dirty="0">
                        <a:latin typeface="Calibri"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000" b="1" dirty="0" smtClean="0">
                          <a:solidFill>
                            <a:schemeClr val="tx1"/>
                          </a:solidFill>
                          <a:latin typeface="Calibri" pitchFamily="34" charset="0"/>
                        </a:rPr>
                        <a:t>GİRİŞİMLER</a:t>
                      </a:r>
                    </a:p>
                    <a:p>
                      <a:endParaRPr lang="tr-TR" sz="2000" b="1" dirty="0">
                        <a:latin typeface="Calibri" pitchFamily="34" charset="0"/>
                      </a:endParaRPr>
                    </a:p>
                  </a:txBody>
                  <a:tcPr/>
                </a:tc>
              </a:tr>
              <a:tr h="6147195">
                <a:tc>
                  <a:txBody>
                    <a:bodyPr/>
                    <a:lstStyle/>
                    <a:p>
                      <a:r>
                        <a:rPr lang="tr-TR" sz="2000" b="1" dirty="0" smtClean="0">
                          <a:latin typeface="Calibri" pitchFamily="34" charset="0"/>
                        </a:rPr>
                        <a:t>Aile</a:t>
                      </a:r>
                      <a:r>
                        <a:rPr lang="tr-TR" sz="2000" b="1" baseline="0" dirty="0" smtClean="0">
                          <a:latin typeface="Calibri" pitchFamily="34" charset="0"/>
                        </a:rPr>
                        <a:t> Başetmesinde Yetersizlik</a:t>
                      </a:r>
                      <a:endParaRPr lang="tr-TR" sz="2000" b="1" dirty="0">
                        <a:latin typeface="Calibri" pitchFamily="34" charset="0"/>
                      </a:endParaRPr>
                    </a:p>
                  </a:txBody>
                  <a:tcPr/>
                </a:tc>
                <a:tc>
                  <a:txBody>
                    <a:bodyPr/>
                    <a:lstStyle/>
                    <a:p>
                      <a:pPr marL="285750" indent="-285750">
                        <a:buFont typeface="Wingdings" pitchFamily="2" charset="2"/>
                        <a:buChar char="Ø"/>
                      </a:pPr>
                      <a:r>
                        <a:rPr lang="tr-TR" sz="2000" b="1" dirty="0" smtClean="0">
                          <a:latin typeface="Calibri" pitchFamily="34" charset="0"/>
                        </a:rPr>
                        <a:t>Bireyin</a:t>
                      </a:r>
                      <a:r>
                        <a:rPr lang="tr-TR" sz="2000" b="1" baseline="0" dirty="0" smtClean="0">
                          <a:latin typeface="Calibri" pitchFamily="34" charset="0"/>
                        </a:rPr>
                        <a:t> bakımında ihmalkar ya da istismarcı olma </a:t>
                      </a:r>
                    </a:p>
                    <a:p>
                      <a:pPr marL="285750" indent="-285750">
                        <a:buFont typeface="Wingdings" pitchFamily="2" charset="2"/>
                        <a:buChar char="Ø"/>
                      </a:pPr>
                      <a:r>
                        <a:rPr lang="tr-TR" sz="2000" b="1" baseline="0" dirty="0" smtClean="0">
                          <a:latin typeface="Calibri" pitchFamily="34" charset="0"/>
                        </a:rPr>
                        <a:t>Ajitasyon</a:t>
                      </a:r>
                    </a:p>
                    <a:p>
                      <a:pPr marL="285750" indent="-285750">
                        <a:buFont typeface="Wingdings" pitchFamily="2" charset="2"/>
                        <a:buChar char="Ø"/>
                      </a:pPr>
                      <a:r>
                        <a:rPr lang="tr-TR" sz="2000" b="1" baseline="0" dirty="0" smtClean="0">
                          <a:latin typeface="Calibri" pitchFamily="34" charset="0"/>
                        </a:rPr>
                        <a:t>Reddetme</a:t>
                      </a:r>
                    </a:p>
                    <a:p>
                      <a:pPr marL="285750" indent="-285750">
                        <a:buFont typeface="Wingdings" pitchFamily="2" charset="2"/>
                        <a:buChar char="Ø"/>
                      </a:pPr>
                      <a:r>
                        <a:rPr lang="tr-TR" sz="2000" b="1" baseline="0" dirty="0" smtClean="0">
                          <a:latin typeface="Calibri" pitchFamily="34" charset="0"/>
                        </a:rPr>
                        <a:t>Depresyon</a:t>
                      </a:r>
                    </a:p>
                    <a:p>
                      <a:endParaRPr lang="tr-TR" sz="2000" b="1" dirty="0">
                        <a:latin typeface="Calibri" pitchFamily="34" charset="0"/>
                      </a:endParaRPr>
                    </a:p>
                  </a:txBody>
                  <a:tcPr/>
                </a:tc>
                <a:tc>
                  <a:txBody>
                    <a:bodyPr/>
                    <a:lstStyle/>
                    <a:p>
                      <a:pPr marL="285750" indent="-285750">
                        <a:buFont typeface="Wingdings" pitchFamily="2" charset="2"/>
                        <a:buChar char="q"/>
                      </a:pPr>
                      <a:r>
                        <a:rPr lang="tr-TR" sz="2000" b="1" dirty="0" smtClean="0">
                          <a:latin typeface="Calibri" pitchFamily="34" charset="0"/>
                        </a:rPr>
                        <a:t>Kişinin</a:t>
                      </a:r>
                      <a:r>
                        <a:rPr lang="tr-TR" sz="2000" b="1" baseline="0" dirty="0" smtClean="0">
                          <a:latin typeface="Calibri" pitchFamily="34" charset="0"/>
                        </a:rPr>
                        <a:t> değişim için kısa ve uzun vadeli amaçlar oluşturmasına sağlamak</a:t>
                      </a:r>
                      <a:endParaRPr lang="tr-TR" sz="2000" b="1" dirty="0">
                        <a:latin typeface="Calibri" pitchFamily="34" charset="0"/>
                      </a:endParaRPr>
                    </a:p>
                  </a:txBody>
                  <a:tcPr/>
                </a:tc>
                <a:tc>
                  <a:txBody>
                    <a:bodyPr/>
                    <a:lstStyle/>
                    <a:p>
                      <a:pPr marL="285750" indent="-285750">
                        <a:buFont typeface="Wingdings" pitchFamily="2" charset="2"/>
                        <a:buChar char="ü"/>
                      </a:pPr>
                      <a:r>
                        <a:rPr lang="tr-TR" sz="2000" b="1" dirty="0" smtClean="0">
                          <a:latin typeface="Calibri" pitchFamily="34" charset="0"/>
                        </a:rPr>
                        <a:t>Geçmişteki</a:t>
                      </a:r>
                      <a:r>
                        <a:rPr lang="tr-TR" sz="2000" b="1" baseline="0" dirty="0" smtClean="0">
                          <a:latin typeface="Calibri" pitchFamily="34" charset="0"/>
                        </a:rPr>
                        <a:t> ve şimdiki aile fonksiyonlarının  değerlendirilmesi için aileye yardım edilmesi</a:t>
                      </a:r>
                    </a:p>
                    <a:p>
                      <a:pPr marL="285750" indent="-285750">
                        <a:buFont typeface="Wingdings" pitchFamily="2" charset="2"/>
                        <a:buChar char="ü"/>
                      </a:pPr>
                      <a:r>
                        <a:rPr lang="tr-TR" sz="2000" b="1" baseline="0" dirty="0" smtClean="0">
                          <a:latin typeface="Calibri" pitchFamily="34" charset="0"/>
                        </a:rPr>
                        <a:t>Şuçlamanın engellenmesi ama öfke/kızhgınlığının dışa vurulmasına izin verilmesi</a:t>
                      </a:r>
                    </a:p>
                    <a:p>
                      <a:pPr marL="285750" indent="-285750">
                        <a:buFont typeface="Wingdings" pitchFamily="2" charset="2"/>
                        <a:buChar char="ü"/>
                      </a:pPr>
                      <a:r>
                        <a:rPr lang="tr-TR" sz="2000" b="1" baseline="0" dirty="0" smtClean="0">
                          <a:latin typeface="Calibri" pitchFamily="34" charset="0"/>
                        </a:rPr>
                        <a:t>Durumu değerlendirme konusunda aileye yardım /destek verilmesi</a:t>
                      </a:r>
                      <a:endParaRPr lang="tr-TR" sz="2000" b="1" baseline="0" dirty="0">
                        <a:latin typeface="Calibri" pitchFamily="34" charset="0"/>
                      </a:endParaRPr>
                    </a:p>
                    <a:p>
                      <a:pPr marL="285750" indent="-285750">
                        <a:buFont typeface="Wingdings" pitchFamily="2" charset="2"/>
                        <a:buChar char="ü"/>
                      </a:pPr>
                      <a:r>
                        <a:rPr lang="tr-TR" sz="2000" b="1" baseline="0" dirty="0" smtClean="0">
                          <a:latin typeface="Calibri" pitchFamily="34" charset="0"/>
                        </a:rPr>
                        <a:t>Hasta olan üyeden beklentileri gerçekçi bir şekilde değiştirmeleri için aile üyelerine yardım edilmesi</a:t>
                      </a:r>
                    </a:p>
                  </a:txBody>
                  <a:tcPr/>
                </a:tc>
              </a:tr>
            </a:tbl>
          </a:graphicData>
        </a:graphic>
      </p:graphicFrame>
    </p:spTree>
    <p:extLst>
      <p:ext uri="{BB962C8B-B14F-4D97-AF65-F5344CB8AC3E}">
        <p14:creationId xmlns:p14="http://schemas.microsoft.com/office/powerpoint/2010/main" xmlns="" val="4026917773"/>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6632"/>
            <a:ext cx="7467600" cy="504056"/>
          </a:xfrm>
        </p:spPr>
        <p:txBody>
          <a:bodyPr>
            <a:noAutofit/>
          </a:bodyPr>
          <a:lstStyle/>
          <a:p>
            <a:pPr algn="ctr"/>
            <a:r>
              <a:rPr lang="tr-TR" b="1" dirty="0" smtClean="0">
                <a:solidFill>
                  <a:schemeClr val="accent1">
                    <a:lumMod val="75000"/>
                  </a:schemeClr>
                </a:solidFill>
                <a:latin typeface="Calibri" pitchFamily="34" charset="0"/>
              </a:rPr>
              <a:t>SINIFLAMA </a:t>
            </a:r>
            <a:endParaRPr lang="tr-TR" b="1" dirty="0">
              <a:solidFill>
                <a:schemeClr val="accent1">
                  <a:lumMod val="75000"/>
                </a:schemeClr>
              </a:solidFill>
              <a:latin typeface="Calibri" pitchFamily="34" charset="0"/>
            </a:endParaRPr>
          </a:p>
        </p:txBody>
      </p:sp>
      <p:sp>
        <p:nvSpPr>
          <p:cNvPr id="3" name="İçerik Yer Tutucusu 2"/>
          <p:cNvSpPr>
            <a:spLocks noGrp="1"/>
          </p:cNvSpPr>
          <p:nvPr>
            <p:ph sz="quarter" idx="1"/>
          </p:nvPr>
        </p:nvSpPr>
        <p:spPr>
          <a:xfrm>
            <a:off x="457200" y="548680"/>
            <a:ext cx="7467600" cy="5688632"/>
          </a:xfrm>
        </p:spPr>
        <p:txBody>
          <a:bodyPr>
            <a:normAutofit/>
          </a:bodyPr>
          <a:lstStyle/>
          <a:p>
            <a:pPr marL="0" indent="0">
              <a:buNone/>
            </a:pPr>
            <a:endParaRPr lang="tr-TR" b="1" dirty="0" smtClean="0">
              <a:latin typeface="Calibri" pitchFamily="34" charset="0"/>
            </a:endParaRPr>
          </a:p>
          <a:p>
            <a:r>
              <a:rPr lang="tr-TR" b="1" dirty="0" smtClean="0">
                <a:latin typeface="Calibri" pitchFamily="34" charset="0"/>
              </a:rPr>
              <a:t>1) Alkol</a:t>
            </a:r>
          </a:p>
          <a:p>
            <a:r>
              <a:rPr lang="tr-TR" b="1" dirty="0" smtClean="0">
                <a:latin typeface="Calibri" pitchFamily="34" charset="0"/>
              </a:rPr>
              <a:t>2) Kafein</a:t>
            </a:r>
          </a:p>
          <a:p>
            <a:r>
              <a:rPr lang="tr-TR" b="1" dirty="0" smtClean="0">
                <a:latin typeface="Calibri" pitchFamily="34" charset="0"/>
              </a:rPr>
              <a:t>3) Esrar</a:t>
            </a:r>
          </a:p>
          <a:p>
            <a:r>
              <a:rPr lang="tr-TR" b="1" dirty="0" smtClean="0">
                <a:latin typeface="Calibri" pitchFamily="34" charset="0"/>
              </a:rPr>
              <a:t>4) </a:t>
            </a:r>
            <a:r>
              <a:rPr lang="tr-TR" b="1" dirty="0" err="1" smtClean="0">
                <a:latin typeface="Calibri" pitchFamily="34" charset="0"/>
              </a:rPr>
              <a:t>Halusinojenler</a:t>
            </a:r>
            <a:endParaRPr lang="tr-TR" b="1" dirty="0" smtClean="0">
              <a:latin typeface="Calibri" pitchFamily="34" charset="0"/>
            </a:endParaRPr>
          </a:p>
          <a:p>
            <a:r>
              <a:rPr lang="tr-TR" b="1" dirty="0" smtClean="0">
                <a:latin typeface="Calibri" pitchFamily="34" charset="0"/>
              </a:rPr>
              <a:t>5)</a:t>
            </a:r>
            <a:r>
              <a:rPr lang="tr-TR" b="1" dirty="0" err="1" smtClean="0">
                <a:latin typeface="Calibri" pitchFamily="34" charset="0"/>
              </a:rPr>
              <a:t>İnhalanlar</a:t>
            </a:r>
            <a:endParaRPr lang="tr-TR" b="1" dirty="0" smtClean="0">
              <a:latin typeface="Calibri" pitchFamily="34" charset="0"/>
            </a:endParaRPr>
          </a:p>
          <a:p>
            <a:r>
              <a:rPr lang="tr-TR" b="1" dirty="0" smtClean="0">
                <a:latin typeface="Calibri" pitchFamily="34" charset="0"/>
              </a:rPr>
              <a:t>6)</a:t>
            </a:r>
            <a:r>
              <a:rPr lang="tr-TR" b="1" dirty="0">
                <a:latin typeface="Calibri" pitchFamily="34" charset="0"/>
              </a:rPr>
              <a:t> </a:t>
            </a:r>
            <a:r>
              <a:rPr lang="tr-TR" b="1" dirty="0" err="1" smtClean="0">
                <a:latin typeface="Calibri" pitchFamily="34" charset="0"/>
              </a:rPr>
              <a:t>Opiyatlar</a:t>
            </a:r>
            <a:endParaRPr lang="tr-TR" b="1" dirty="0" smtClean="0">
              <a:latin typeface="Calibri" pitchFamily="34" charset="0"/>
            </a:endParaRPr>
          </a:p>
          <a:p>
            <a:r>
              <a:rPr lang="tr-TR" b="1" dirty="0" smtClean="0">
                <a:latin typeface="Calibri" pitchFamily="34" charset="0"/>
              </a:rPr>
              <a:t>7) </a:t>
            </a:r>
            <a:r>
              <a:rPr lang="tr-TR" b="1" dirty="0" err="1" smtClean="0">
                <a:latin typeface="Calibri" pitchFamily="34" charset="0"/>
              </a:rPr>
              <a:t>Sedatif</a:t>
            </a:r>
            <a:r>
              <a:rPr lang="tr-TR" b="1" dirty="0" smtClean="0">
                <a:latin typeface="Calibri" pitchFamily="34" charset="0"/>
              </a:rPr>
              <a:t>-</a:t>
            </a:r>
            <a:r>
              <a:rPr lang="tr-TR" b="1" dirty="0" err="1" smtClean="0">
                <a:latin typeface="Calibri" pitchFamily="34" charset="0"/>
              </a:rPr>
              <a:t>hipnotik</a:t>
            </a:r>
            <a:r>
              <a:rPr lang="tr-TR" b="1" dirty="0" smtClean="0">
                <a:latin typeface="Calibri" pitchFamily="34" charset="0"/>
              </a:rPr>
              <a:t> ve </a:t>
            </a:r>
            <a:r>
              <a:rPr lang="tr-TR" b="1" dirty="0" err="1" smtClean="0">
                <a:latin typeface="Calibri" pitchFamily="34" charset="0"/>
              </a:rPr>
              <a:t>anksiyolitikler</a:t>
            </a:r>
            <a:endParaRPr lang="tr-TR" b="1" dirty="0" smtClean="0">
              <a:latin typeface="Calibri" pitchFamily="34" charset="0"/>
            </a:endParaRPr>
          </a:p>
          <a:p>
            <a:r>
              <a:rPr lang="tr-TR" b="1" dirty="0" smtClean="0">
                <a:latin typeface="Calibri" pitchFamily="34" charset="0"/>
              </a:rPr>
              <a:t>8) </a:t>
            </a:r>
            <a:r>
              <a:rPr lang="tr-TR" b="1" dirty="0" err="1" smtClean="0">
                <a:latin typeface="Calibri" pitchFamily="34" charset="0"/>
              </a:rPr>
              <a:t>Stimulanlar</a:t>
            </a:r>
            <a:r>
              <a:rPr lang="tr-TR" b="1" dirty="0" smtClean="0">
                <a:latin typeface="Calibri" pitchFamily="34" charset="0"/>
              </a:rPr>
              <a:t> (amfetamin, kokain ve diğer </a:t>
            </a:r>
            <a:r>
              <a:rPr lang="tr-TR" b="1" dirty="0" err="1" smtClean="0">
                <a:latin typeface="Calibri" pitchFamily="34" charset="0"/>
              </a:rPr>
              <a:t>stimülanlar</a:t>
            </a:r>
            <a:r>
              <a:rPr lang="tr-TR" b="1" dirty="0" smtClean="0">
                <a:latin typeface="Calibri" pitchFamily="34" charset="0"/>
              </a:rPr>
              <a:t>)</a:t>
            </a:r>
          </a:p>
          <a:p>
            <a:r>
              <a:rPr lang="tr-TR" b="1" dirty="0" smtClean="0">
                <a:latin typeface="Calibri" pitchFamily="34" charset="0"/>
              </a:rPr>
              <a:t>9) Nikotin</a:t>
            </a:r>
          </a:p>
          <a:p>
            <a:r>
              <a:rPr lang="tr-TR" b="1" dirty="0" smtClean="0">
                <a:latin typeface="Calibri" pitchFamily="34" charset="0"/>
              </a:rPr>
              <a:t>10) Diğer (ya da bilinmeyen maddeler)</a:t>
            </a:r>
          </a:p>
        </p:txBody>
      </p:sp>
    </p:spTree>
    <p:extLst>
      <p:ext uri="{BB962C8B-B14F-4D97-AF65-F5344CB8AC3E}">
        <p14:creationId xmlns:p14="http://schemas.microsoft.com/office/powerpoint/2010/main" xmlns="" val="4209398462"/>
      </p:ext>
    </p:extLst>
  </p:cSld>
  <p:clrMapOvr>
    <a:masterClrMapping/>
  </p:clrMapOvr>
  <p:transition>
    <p:wipe dir="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sz="quarter" idx="1"/>
            <p:extLst>
              <p:ext uri="{D42A27DB-BD31-4B8C-83A1-F6EECF244321}">
                <p14:modId xmlns:p14="http://schemas.microsoft.com/office/powerpoint/2010/main" xmlns="" val="2422133805"/>
              </p:ext>
            </p:extLst>
          </p:nvPr>
        </p:nvGraphicFramePr>
        <p:xfrm>
          <a:off x="0" y="0"/>
          <a:ext cx="9144000" cy="7066343"/>
        </p:xfrm>
        <a:graphic>
          <a:graphicData uri="http://schemas.openxmlformats.org/drawingml/2006/table">
            <a:tbl>
              <a:tblPr firstRow="1" bandRow="1">
                <a:tableStyleId>{5C22544A-7EE6-4342-B048-85BDC9FD1C3A}</a:tableStyleId>
              </a:tblPr>
              <a:tblGrid>
                <a:gridCol w="1907704"/>
                <a:gridCol w="2304256"/>
                <a:gridCol w="1944216"/>
                <a:gridCol w="2987824"/>
              </a:tblGrid>
              <a:tr h="6655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dirty="0" smtClean="0">
                          <a:solidFill>
                            <a:schemeClr val="tx1"/>
                          </a:solidFill>
                          <a:latin typeface="Calibri" pitchFamily="34" charset="0"/>
                        </a:rPr>
                        <a:t>HEMŞİRELİK</a:t>
                      </a:r>
                      <a:r>
                        <a:rPr lang="tr-TR" sz="1800" b="1" baseline="0" dirty="0" smtClean="0">
                          <a:solidFill>
                            <a:schemeClr val="tx1"/>
                          </a:solidFill>
                          <a:latin typeface="Calibri" pitchFamily="34" charset="0"/>
                        </a:rPr>
                        <a:t> TANISI</a:t>
                      </a:r>
                      <a:endParaRPr lang="tr-TR" sz="1800" b="1" dirty="0" smtClean="0">
                        <a:solidFill>
                          <a:schemeClr val="tx1"/>
                        </a:solidFill>
                        <a:latin typeface="Calibri"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dirty="0" smtClean="0">
                          <a:solidFill>
                            <a:schemeClr val="tx1"/>
                          </a:solidFill>
                          <a:latin typeface="Calibri" pitchFamily="34" charset="0"/>
                        </a:rPr>
                        <a:t>VERİLER</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dirty="0" smtClean="0">
                          <a:solidFill>
                            <a:schemeClr val="tx1"/>
                          </a:solidFill>
                          <a:latin typeface="Calibri" pitchFamily="34" charset="0"/>
                        </a:rPr>
                        <a:t>AMAÇLAR</a:t>
                      </a:r>
                    </a:p>
                    <a:p>
                      <a:endParaRPr lang="tr-TR" sz="1800" b="1" dirty="0">
                        <a:latin typeface="Calibri"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dirty="0" smtClean="0">
                          <a:solidFill>
                            <a:schemeClr val="tx1"/>
                          </a:solidFill>
                          <a:latin typeface="Calibri" pitchFamily="34" charset="0"/>
                        </a:rPr>
                        <a:t>GİRİŞİMLER</a:t>
                      </a:r>
                    </a:p>
                    <a:p>
                      <a:endParaRPr lang="tr-TR" sz="1800" b="1" dirty="0">
                        <a:latin typeface="Calibri" pitchFamily="34" charset="0"/>
                      </a:endParaRPr>
                    </a:p>
                  </a:txBody>
                  <a:tcPr/>
                </a:tc>
              </a:tr>
              <a:tr h="6147195">
                <a:tc>
                  <a:txBody>
                    <a:bodyPr/>
                    <a:lstStyle/>
                    <a:p>
                      <a:r>
                        <a:rPr lang="tr-TR" sz="1800" b="1" dirty="0" smtClean="0">
                          <a:latin typeface="Calibri" pitchFamily="34" charset="0"/>
                        </a:rPr>
                        <a:t>Anksiyete </a:t>
                      </a:r>
                    </a:p>
                  </a:txBody>
                  <a:tcPr/>
                </a:tc>
                <a:tc>
                  <a:txBody>
                    <a:bodyPr/>
                    <a:lstStyle/>
                    <a:p>
                      <a:pPr marL="285750" indent="-285750">
                        <a:buFont typeface="Wingdings" pitchFamily="2" charset="2"/>
                        <a:buChar char="Ø"/>
                      </a:pPr>
                      <a:r>
                        <a:rPr lang="tr-TR" sz="1800" b="1" dirty="0" smtClean="0">
                          <a:latin typeface="Calibri" pitchFamily="34" charset="0"/>
                        </a:rPr>
                        <a:t>Kalp</a:t>
                      </a:r>
                      <a:r>
                        <a:rPr lang="tr-TR" sz="1800" b="1" baseline="0" dirty="0" smtClean="0">
                          <a:latin typeface="Calibri" pitchFamily="34" charset="0"/>
                        </a:rPr>
                        <a:t> hızında artma </a:t>
                      </a:r>
                    </a:p>
                    <a:p>
                      <a:pPr marL="285750" indent="-285750">
                        <a:buFont typeface="Wingdings" pitchFamily="2" charset="2"/>
                        <a:buChar char="Ø"/>
                      </a:pPr>
                      <a:r>
                        <a:rPr lang="tr-TR" sz="1800" b="1" baseline="0" dirty="0" smtClean="0">
                          <a:latin typeface="Calibri" pitchFamily="34" charset="0"/>
                        </a:rPr>
                        <a:t>Kan basıncında yükselme</a:t>
                      </a:r>
                    </a:p>
                    <a:p>
                      <a:pPr marL="285750" indent="-285750">
                        <a:buFont typeface="Wingdings" pitchFamily="2" charset="2"/>
                        <a:buChar char="Ø"/>
                      </a:pPr>
                      <a:r>
                        <a:rPr lang="tr-TR" sz="1800" b="1" baseline="0" dirty="0" smtClean="0">
                          <a:latin typeface="Calibri" pitchFamily="34" charset="0"/>
                        </a:rPr>
                        <a:t>Solunum hızında artma </a:t>
                      </a:r>
                    </a:p>
                    <a:p>
                      <a:pPr marL="285750" indent="-285750">
                        <a:buFont typeface="Wingdings" pitchFamily="2" charset="2"/>
                        <a:buChar char="Ø"/>
                      </a:pPr>
                      <a:r>
                        <a:rPr lang="tr-TR" sz="1800" b="1" baseline="0" dirty="0" smtClean="0">
                          <a:latin typeface="Calibri" pitchFamily="34" charset="0"/>
                        </a:rPr>
                        <a:t>Terleme</a:t>
                      </a:r>
                    </a:p>
                    <a:p>
                      <a:pPr marL="285750" indent="-285750">
                        <a:buFont typeface="Wingdings" pitchFamily="2" charset="2"/>
                        <a:buChar char="Ø"/>
                      </a:pPr>
                      <a:r>
                        <a:rPr lang="tr-TR" sz="1800" b="1" baseline="0" dirty="0" smtClean="0">
                          <a:latin typeface="Calibri" pitchFamily="34" charset="0"/>
                        </a:rPr>
                        <a:t>Titreme,seğirme</a:t>
                      </a:r>
                    </a:p>
                    <a:p>
                      <a:pPr marL="285750" indent="-285750">
                        <a:buFont typeface="Wingdings" pitchFamily="2" charset="2"/>
                        <a:buChar char="Ø"/>
                      </a:pPr>
                      <a:r>
                        <a:rPr lang="tr-TR" sz="1800" b="1" baseline="0" dirty="0" smtClean="0">
                          <a:latin typeface="Calibri" pitchFamily="34" charset="0"/>
                        </a:rPr>
                        <a:t>Bulantı ve kusma</a:t>
                      </a:r>
                    </a:p>
                    <a:p>
                      <a:pPr marL="285750" indent="-285750">
                        <a:buFont typeface="Wingdings" pitchFamily="2" charset="2"/>
                        <a:buChar char="Ø"/>
                      </a:pPr>
                      <a:r>
                        <a:rPr lang="tr-TR" sz="1800" b="1" baseline="0" dirty="0" smtClean="0">
                          <a:latin typeface="Calibri" pitchFamily="34" charset="0"/>
                        </a:rPr>
                        <a:t>Yorgunluk ve halsizlik</a:t>
                      </a:r>
                    </a:p>
                    <a:p>
                      <a:pPr marL="285750" indent="-285750">
                        <a:buFont typeface="Wingdings" pitchFamily="2" charset="2"/>
                        <a:buChar char="Ø"/>
                      </a:pPr>
                      <a:r>
                        <a:rPr lang="tr-TR" sz="1800" b="1" baseline="0" dirty="0" smtClean="0">
                          <a:latin typeface="Calibri" pitchFamily="34" charset="0"/>
                        </a:rPr>
                        <a:t>Huzursuzluk</a:t>
                      </a:r>
                    </a:p>
                    <a:p>
                      <a:pPr marL="285750" indent="-285750">
                        <a:buFont typeface="Wingdings" pitchFamily="2" charset="2"/>
                        <a:buChar char="Ø"/>
                      </a:pPr>
                      <a:r>
                        <a:rPr lang="tr-TR" sz="1800" b="1" baseline="0" dirty="0" smtClean="0">
                          <a:latin typeface="Calibri" pitchFamily="34" charset="0"/>
                        </a:rPr>
                        <a:t>Sıcak ve soğuk basması</a:t>
                      </a:r>
                    </a:p>
                    <a:p>
                      <a:pPr marL="285750" indent="-285750">
                        <a:buFont typeface="Wingdings" pitchFamily="2" charset="2"/>
                        <a:buChar char="Ø"/>
                      </a:pPr>
                      <a:r>
                        <a:rPr lang="tr-TR" sz="1800" b="1" baseline="0" dirty="0" smtClean="0">
                          <a:latin typeface="Calibri" pitchFamily="34" charset="0"/>
                        </a:rPr>
                        <a:t>Sinirlilik</a:t>
                      </a:r>
                    </a:p>
                    <a:p>
                      <a:pPr marL="285750" indent="-285750">
                        <a:buFont typeface="Wingdings" pitchFamily="2" charset="2"/>
                        <a:buChar char="Ø"/>
                      </a:pPr>
                      <a:r>
                        <a:rPr lang="tr-TR" sz="1800" b="1" baseline="0" dirty="0" smtClean="0">
                          <a:latin typeface="Calibri" pitchFamily="34" charset="0"/>
                        </a:rPr>
                        <a:t>Endişe</a:t>
                      </a:r>
                    </a:p>
                    <a:p>
                      <a:pPr marL="285750" indent="-285750">
                        <a:buFont typeface="Wingdings" pitchFamily="2" charset="2"/>
                        <a:buChar char="Ø"/>
                      </a:pPr>
                      <a:r>
                        <a:rPr lang="tr-TR" sz="1800" b="1" baseline="0" dirty="0" smtClean="0">
                          <a:latin typeface="Calibri" pitchFamily="34" charset="0"/>
                        </a:rPr>
                        <a:t>Göz teması kurmama</a:t>
                      </a:r>
                    </a:p>
                    <a:p>
                      <a:pPr marL="0" indent="0">
                        <a:buFont typeface="Wingdings" pitchFamily="2" charset="2"/>
                        <a:buNone/>
                      </a:pPr>
                      <a:endParaRPr lang="tr-TR" sz="1800" b="1" baseline="0" dirty="0" smtClean="0">
                        <a:latin typeface="Calibri" pitchFamily="34" charset="0"/>
                      </a:endParaRPr>
                    </a:p>
                    <a:p>
                      <a:pPr marL="285750" indent="-285750">
                        <a:buFont typeface="Wingdings" pitchFamily="2" charset="2"/>
                        <a:buChar char="Ø"/>
                      </a:pPr>
                      <a:endParaRPr lang="tr-TR" sz="1800" b="1" baseline="0" dirty="0" smtClean="0">
                        <a:latin typeface="Calibri" pitchFamily="34" charset="0"/>
                      </a:endParaRPr>
                    </a:p>
                    <a:p>
                      <a:pPr marL="285750" indent="-285750">
                        <a:buFont typeface="Wingdings" pitchFamily="2" charset="2"/>
                        <a:buChar char="Ø"/>
                      </a:pPr>
                      <a:endParaRPr lang="tr-TR" sz="1800" b="1" dirty="0">
                        <a:latin typeface="Calibri" pitchFamily="34" charset="0"/>
                      </a:endParaRPr>
                    </a:p>
                  </a:txBody>
                  <a:tcPr/>
                </a:tc>
                <a:tc>
                  <a:txBody>
                    <a:bodyPr/>
                    <a:lstStyle/>
                    <a:p>
                      <a:pPr marL="285750" indent="-285750">
                        <a:buFont typeface="Wingdings" pitchFamily="2" charset="2"/>
                        <a:buChar char="q"/>
                      </a:pPr>
                      <a:r>
                        <a:rPr lang="tr-TR" sz="1800" b="1" dirty="0" smtClean="0">
                          <a:latin typeface="Calibri" pitchFamily="34" charset="0"/>
                        </a:rPr>
                        <a:t>Kişinin psikolojik ve fizyolojik rahatlığında</a:t>
                      </a:r>
                      <a:r>
                        <a:rPr lang="tr-TR" sz="1800" b="1" baseline="0" dirty="0" smtClean="0">
                          <a:latin typeface="Calibri" pitchFamily="34" charset="0"/>
                        </a:rPr>
                        <a:t> bir artma olduğunu ifade etmesini sağlamak.</a:t>
                      </a:r>
                    </a:p>
                    <a:p>
                      <a:pPr marL="0" indent="0">
                        <a:buFont typeface="Wingdings" pitchFamily="2" charset="2"/>
                        <a:buNone/>
                      </a:pPr>
                      <a:endParaRPr lang="tr-TR" sz="1800" b="1" baseline="0" dirty="0" smtClean="0">
                        <a:latin typeface="Calibri" pitchFamily="34" charset="0"/>
                      </a:endParaRPr>
                    </a:p>
                    <a:p>
                      <a:pPr marL="285750" indent="-285750">
                        <a:buFont typeface="Wingdings" pitchFamily="2" charset="2"/>
                        <a:buChar char="q"/>
                      </a:pPr>
                      <a:endParaRPr lang="tr-TR" sz="1800" b="1" dirty="0">
                        <a:latin typeface="Calibri" pitchFamily="34" charset="0"/>
                      </a:endParaRPr>
                    </a:p>
                  </a:txBody>
                  <a:tcPr/>
                </a:tc>
                <a:tc>
                  <a:txBody>
                    <a:bodyPr/>
                    <a:lstStyle/>
                    <a:p>
                      <a:pPr marL="285750" indent="-285750">
                        <a:buFont typeface="Wingdings" pitchFamily="2" charset="2"/>
                        <a:buChar char="ü"/>
                      </a:pPr>
                      <a:r>
                        <a:rPr lang="tr-TR" sz="1800" b="1" dirty="0" smtClean="0">
                          <a:latin typeface="Calibri" pitchFamily="34" charset="0"/>
                        </a:rPr>
                        <a:t>Anksiyete düzeyinin değerlendirilmesi(hafif,orta şiddetli,panik)</a:t>
                      </a:r>
                    </a:p>
                    <a:p>
                      <a:pPr marL="285750" indent="-285750">
                        <a:buFont typeface="Wingdings" pitchFamily="2" charset="2"/>
                        <a:buChar char="ü"/>
                      </a:pPr>
                      <a:r>
                        <a:rPr lang="tr-TR" sz="1800" b="1" dirty="0" smtClean="0">
                          <a:latin typeface="Calibri" pitchFamily="34" charset="0"/>
                        </a:rPr>
                        <a:t>Bireyin yalnız olmadığını hissettirilmesi </a:t>
                      </a:r>
                    </a:p>
                    <a:p>
                      <a:pPr marL="285750" indent="-285750">
                        <a:buFont typeface="Wingdings" pitchFamily="2" charset="2"/>
                        <a:buChar char="ü"/>
                      </a:pPr>
                      <a:r>
                        <a:rPr lang="tr-TR" sz="1800" b="1" dirty="0" smtClean="0">
                          <a:latin typeface="Calibri" pitchFamily="34" charset="0"/>
                        </a:rPr>
                        <a:t>Tüm insanların zaman zaman anksiyete hissettiklerinin</a:t>
                      </a:r>
                      <a:r>
                        <a:rPr lang="tr-TR" sz="1800" b="1" baseline="0" dirty="0" smtClean="0">
                          <a:latin typeface="Calibri" pitchFamily="34" charset="0"/>
                        </a:rPr>
                        <a:t> vurgulanması</a:t>
                      </a:r>
                    </a:p>
                    <a:p>
                      <a:pPr marL="285750" indent="-285750">
                        <a:buFont typeface="Wingdings" pitchFamily="2" charset="2"/>
                        <a:buChar char="ü"/>
                      </a:pPr>
                      <a:r>
                        <a:rPr lang="tr-TR" sz="1800" b="1" baseline="0" dirty="0" smtClean="0">
                          <a:latin typeface="Calibri" pitchFamily="34" charset="0"/>
                        </a:rPr>
                        <a:t>Kısa, basit cümleler kullanarak sakin ve yavaş konuşulması</a:t>
                      </a:r>
                    </a:p>
                    <a:p>
                      <a:pPr marL="285750" indent="-285750">
                        <a:buFont typeface="Wingdings" pitchFamily="2" charset="2"/>
                        <a:buChar char="ü"/>
                      </a:pPr>
                      <a:r>
                        <a:rPr lang="tr-TR" sz="1800" b="1" baseline="0" dirty="0" smtClean="0">
                          <a:latin typeface="Calibri" pitchFamily="34" charset="0"/>
                        </a:rPr>
                        <a:t>Hastanın anksiyetesini tanımasına yardımcı olunması</a:t>
                      </a:r>
                    </a:p>
                    <a:p>
                      <a:pPr marL="285750" indent="-285750">
                        <a:buFont typeface="Wingdings" pitchFamily="2" charset="2"/>
                        <a:buChar char="ü"/>
                      </a:pPr>
                      <a:r>
                        <a:rPr lang="tr-TR" sz="1800" b="1" baseline="0" dirty="0" smtClean="0">
                          <a:latin typeface="Calibri" pitchFamily="34" charset="0"/>
                        </a:rPr>
                        <a:t>Bireye ansiyeteyi kesme tekniklerinin öğretilmesi(uzağa/yukarı bakmak,solunumun konrolü,egzersiz…)</a:t>
                      </a:r>
                    </a:p>
                    <a:p>
                      <a:pPr marL="285750" indent="-285750">
                        <a:buFont typeface="Wingdings" pitchFamily="2" charset="2"/>
                        <a:buChar char="ü"/>
                      </a:pPr>
                      <a:r>
                        <a:rPr lang="tr-TR" sz="1800" b="1" baseline="0" dirty="0" smtClean="0">
                          <a:latin typeface="Calibri" pitchFamily="34" charset="0"/>
                        </a:rPr>
                        <a:t>Uygunsa,hastaya gerilimi azaltabilecek aktiveter sağlanması</a:t>
                      </a:r>
                      <a:endParaRPr lang="tr-TR" sz="1800" b="1" dirty="0">
                        <a:latin typeface="Calibri" pitchFamily="34" charset="0"/>
                      </a:endParaRPr>
                    </a:p>
                  </a:txBody>
                  <a:tcPr/>
                </a:tc>
              </a:tr>
            </a:tbl>
          </a:graphicData>
        </a:graphic>
      </p:graphicFrame>
    </p:spTree>
    <p:extLst>
      <p:ext uri="{BB962C8B-B14F-4D97-AF65-F5344CB8AC3E}">
        <p14:creationId xmlns:p14="http://schemas.microsoft.com/office/powerpoint/2010/main" xmlns="" val="3236621718"/>
      </p:ext>
    </p:extLst>
  </p:cSld>
  <p:clrMapOvr>
    <a:masterClrMapping/>
  </p:clrMapOvr>
  <p:transition>
    <p:wipe dir="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sz="quarter" idx="1"/>
            <p:extLst>
              <p:ext uri="{D42A27DB-BD31-4B8C-83A1-F6EECF244321}">
                <p14:modId xmlns:p14="http://schemas.microsoft.com/office/powerpoint/2010/main" xmlns="" val="94902526"/>
              </p:ext>
            </p:extLst>
          </p:nvPr>
        </p:nvGraphicFramePr>
        <p:xfrm>
          <a:off x="0" y="0"/>
          <a:ext cx="9144000" cy="6858000"/>
        </p:xfrm>
        <a:graphic>
          <a:graphicData uri="http://schemas.openxmlformats.org/drawingml/2006/table">
            <a:tbl>
              <a:tblPr firstRow="1" bandRow="1">
                <a:tableStyleId>{5C22544A-7EE6-4342-B048-85BDC9FD1C3A}</a:tableStyleId>
              </a:tblPr>
              <a:tblGrid>
                <a:gridCol w="2286000"/>
                <a:gridCol w="2311665"/>
                <a:gridCol w="2260335"/>
                <a:gridCol w="2286000"/>
              </a:tblGrid>
              <a:tr h="66996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dirty="0" smtClean="0">
                          <a:solidFill>
                            <a:schemeClr val="tx1"/>
                          </a:solidFill>
                        </a:rPr>
                        <a:t>HEMŞİRELİK</a:t>
                      </a:r>
                      <a:r>
                        <a:rPr lang="tr-TR" sz="1800" b="1" baseline="0" dirty="0" smtClean="0">
                          <a:solidFill>
                            <a:schemeClr val="tx1"/>
                          </a:solidFill>
                        </a:rPr>
                        <a:t> TANISI</a:t>
                      </a:r>
                      <a:endParaRPr lang="tr-TR" sz="1800" b="1" dirty="0" smtClean="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dirty="0" smtClean="0">
                          <a:solidFill>
                            <a:schemeClr val="tx1"/>
                          </a:solidFill>
                        </a:rPr>
                        <a:t>VERİLER</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dirty="0" smtClean="0">
                          <a:solidFill>
                            <a:schemeClr val="tx1"/>
                          </a:solidFill>
                        </a:rPr>
                        <a:t>AMAÇLAR</a:t>
                      </a:r>
                    </a:p>
                    <a:p>
                      <a:endParaRPr lang="tr-TR" sz="18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dirty="0" smtClean="0">
                          <a:solidFill>
                            <a:schemeClr val="tx1"/>
                          </a:solidFill>
                        </a:rPr>
                        <a:t>GİRİŞİMLER</a:t>
                      </a:r>
                    </a:p>
                    <a:p>
                      <a:endParaRPr lang="tr-TR" sz="1800" b="1" dirty="0"/>
                    </a:p>
                  </a:txBody>
                  <a:tcPr/>
                </a:tc>
              </a:tr>
              <a:tr h="6188035">
                <a:tc>
                  <a:txBody>
                    <a:bodyPr/>
                    <a:lstStyle/>
                    <a:p>
                      <a:r>
                        <a:rPr lang="tr-TR" sz="1800" b="1" dirty="0" smtClean="0"/>
                        <a:t>Bulantı </a:t>
                      </a:r>
                      <a:endParaRPr lang="tr-TR" sz="1800" b="1" dirty="0"/>
                    </a:p>
                  </a:txBody>
                  <a:tcPr/>
                </a:tc>
                <a:tc>
                  <a:txBody>
                    <a:bodyPr/>
                    <a:lstStyle/>
                    <a:p>
                      <a:pPr marL="285750" indent="-285750">
                        <a:buFont typeface="Wingdings" pitchFamily="2" charset="2"/>
                        <a:buChar char="Ø"/>
                      </a:pPr>
                      <a:r>
                        <a:rPr lang="tr-TR" sz="1800" b="1" dirty="0" smtClean="0"/>
                        <a:t>Peptik ülser</a:t>
                      </a:r>
                    </a:p>
                    <a:p>
                      <a:pPr marL="285750" indent="-285750">
                        <a:buFont typeface="Wingdings" pitchFamily="2" charset="2"/>
                        <a:buChar char="Ø"/>
                      </a:pPr>
                      <a:r>
                        <a:rPr lang="tr-TR" sz="1800" b="1" dirty="0" smtClean="0"/>
                        <a:t>Akut gastroenterit</a:t>
                      </a:r>
                    </a:p>
                    <a:p>
                      <a:pPr marL="285750" indent="-285750">
                        <a:buFont typeface="Wingdings" pitchFamily="2" charset="2"/>
                        <a:buChar char="Ø"/>
                      </a:pPr>
                      <a:r>
                        <a:rPr lang="tr-TR" sz="1800" b="1" dirty="0" smtClean="0"/>
                        <a:t>İrritabl</a:t>
                      </a:r>
                      <a:r>
                        <a:rPr lang="tr-TR" sz="1800" b="1" baseline="0" dirty="0" smtClean="0"/>
                        <a:t> bağırsak sendromu</a:t>
                      </a:r>
                    </a:p>
                    <a:p>
                      <a:pPr marL="285750" indent="-285750">
                        <a:buFont typeface="Wingdings" pitchFamily="2" charset="2"/>
                        <a:buChar char="Ø"/>
                      </a:pPr>
                      <a:r>
                        <a:rPr lang="tr-TR" sz="1800" b="1" baseline="0" dirty="0" smtClean="0"/>
                        <a:t>Aşırı dozda ilaç alma</a:t>
                      </a:r>
                    </a:p>
                    <a:p>
                      <a:pPr marL="285750" indent="-285750">
                        <a:buFont typeface="Wingdings" pitchFamily="2" charset="2"/>
                        <a:buChar char="Ø"/>
                      </a:pPr>
                      <a:endParaRPr lang="tr-TR" sz="1800" b="1" dirty="0"/>
                    </a:p>
                  </a:txBody>
                  <a:tcPr/>
                </a:tc>
                <a:tc>
                  <a:txBody>
                    <a:bodyPr/>
                    <a:lstStyle/>
                    <a:p>
                      <a:pPr marL="285750" indent="-285750">
                        <a:buFont typeface="Wingdings" pitchFamily="2" charset="2"/>
                        <a:buChar char="q"/>
                      </a:pPr>
                      <a:r>
                        <a:rPr lang="tr-TR" sz="1800" b="1" dirty="0" smtClean="0"/>
                        <a:t>Kişinin bulantısının azaldığını söylemesini sağlamak</a:t>
                      </a:r>
                    </a:p>
                    <a:p>
                      <a:pPr marL="285750" indent="-285750">
                        <a:buFont typeface="Wingdings" pitchFamily="2" charset="2"/>
                        <a:buChar char="q"/>
                      </a:pPr>
                      <a:endParaRPr lang="tr-TR" sz="1800" b="1" dirty="0"/>
                    </a:p>
                  </a:txBody>
                  <a:tcPr/>
                </a:tc>
                <a:tc>
                  <a:txBody>
                    <a:bodyPr/>
                    <a:lstStyle/>
                    <a:p>
                      <a:pPr marL="285750" indent="-285750">
                        <a:buFont typeface="Wingdings" pitchFamily="2" charset="2"/>
                        <a:buChar char="ü"/>
                      </a:pPr>
                      <a:r>
                        <a:rPr lang="tr-TR" sz="1800" b="1" dirty="0" smtClean="0"/>
                        <a:t>Bireyin az az ve sık sık yemeye</a:t>
                      </a:r>
                      <a:r>
                        <a:rPr lang="tr-TR" sz="1800" b="1" baseline="0" dirty="0" smtClean="0"/>
                        <a:t> teşvik edilmesi</a:t>
                      </a:r>
                    </a:p>
                    <a:p>
                      <a:pPr marL="285750" indent="-285750">
                        <a:buFont typeface="Wingdings" pitchFamily="2" charset="2"/>
                        <a:buChar char="ü"/>
                      </a:pPr>
                      <a:r>
                        <a:rPr lang="tr-TR" sz="1800" b="1" baseline="0" dirty="0" smtClean="0"/>
                        <a:t>Yemek yenilen yerde hoşa gitmeyen görüntü ve kokularının giderilmesi</a:t>
                      </a:r>
                    </a:p>
                    <a:p>
                      <a:pPr marL="285750" indent="-285750">
                        <a:buFont typeface="Wingdings" pitchFamily="2" charset="2"/>
                        <a:buChar char="ü"/>
                      </a:pPr>
                      <a:r>
                        <a:rPr lang="tr-TR" sz="1800" b="1" baseline="0" dirty="0" smtClean="0"/>
                        <a:t>Sıcak ya da soğuk sıvılar yağ ve posa içeren gıdalar baharatlı gıdalar ve kafeinden kaçınılması sağlanmalı</a:t>
                      </a:r>
                    </a:p>
                    <a:p>
                      <a:pPr marL="285750" indent="-285750">
                        <a:buFont typeface="Wingdings" pitchFamily="2" charset="2"/>
                        <a:buChar char="ü"/>
                      </a:pPr>
                      <a:endParaRPr lang="tr-TR" sz="1800" b="1" dirty="0"/>
                    </a:p>
                  </a:txBody>
                  <a:tcPr/>
                </a:tc>
              </a:tr>
            </a:tbl>
          </a:graphicData>
        </a:graphic>
      </p:graphicFrame>
    </p:spTree>
    <p:extLst>
      <p:ext uri="{BB962C8B-B14F-4D97-AF65-F5344CB8AC3E}">
        <p14:creationId xmlns:p14="http://schemas.microsoft.com/office/powerpoint/2010/main" xmlns="" val="2592193548"/>
      </p:ext>
    </p:extLst>
  </p:cSld>
  <p:clrMapOvr>
    <a:masterClrMapping/>
  </p:clrMapOvr>
  <p:transition>
    <p:wipe dir="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sz="quarter" idx="1"/>
            <p:extLst>
              <p:ext uri="{D42A27DB-BD31-4B8C-83A1-F6EECF244321}">
                <p14:modId xmlns:p14="http://schemas.microsoft.com/office/powerpoint/2010/main" xmlns="" val="2425689424"/>
              </p:ext>
            </p:extLst>
          </p:nvPr>
        </p:nvGraphicFramePr>
        <p:xfrm>
          <a:off x="0" y="0"/>
          <a:ext cx="9144000" cy="6970155"/>
        </p:xfrm>
        <a:graphic>
          <a:graphicData uri="http://schemas.openxmlformats.org/drawingml/2006/table">
            <a:tbl>
              <a:tblPr firstRow="1" bandRow="1">
                <a:tableStyleId>{5C22544A-7EE6-4342-B048-85BDC9FD1C3A}</a:tableStyleId>
              </a:tblPr>
              <a:tblGrid>
                <a:gridCol w="2932430"/>
                <a:gridCol w="2990756"/>
                <a:gridCol w="3220814"/>
              </a:tblGrid>
              <a:tr h="6655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400" b="1" dirty="0" smtClean="0">
                          <a:solidFill>
                            <a:schemeClr val="tx1"/>
                          </a:solidFill>
                          <a:latin typeface="Calibri" pitchFamily="34" charset="0"/>
                        </a:rPr>
                        <a:t>HEMŞİRELİK</a:t>
                      </a:r>
                      <a:r>
                        <a:rPr lang="tr-TR" sz="2400" b="1" baseline="0" dirty="0" smtClean="0">
                          <a:solidFill>
                            <a:schemeClr val="tx1"/>
                          </a:solidFill>
                          <a:latin typeface="Calibri" pitchFamily="34" charset="0"/>
                        </a:rPr>
                        <a:t> TANISI</a:t>
                      </a:r>
                      <a:endParaRPr lang="tr-TR" sz="2400" b="1" dirty="0" smtClean="0">
                        <a:solidFill>
                          <a:schemeClr val="tx1"/>
                        </a:solidFill>
                        <a:latin typeface="Calibri"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400" b="1" dirty="0" smtClean="0">
                          <a:solidFill>
                            <a:schemeClr val="tx1"/>
                          </a:solidFill>
                          <a:latin typeface="Calibri" pitchFamily="34" charset="0"/>
                        </a:rPr>
                        <a:t>VERİLER</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400" b="1" dirty="0" smtClean="0">
                          <a:solidFill>
                            <a:schemeClr val="tx1"/>
                          </a:solidFill>
                          <a:latin typeface="Calibri" pitchFamily="34" charset="0"/>
                        </a:rPr>
                        <a:t>AMAÇLAR</a:t>
                      </a:r>
                    </a:p>
                    <a:p>
                      <a:endParaRPr lang="tr-TR" sz="2400" b="1" dirty="0">
                        <a:latin typeface="Calibri" pitchFamily="34" charset="0"/>
                      </a:endParaRPr>
                    </a:p>
                  </a:txBody>
                  <a:tcPr/>
                </a:tc>
              </a:tr>
              <a:tr h="6147195">
                <a:tc>
                  <a:txBody>
                    <a:bodyPr/>
                    <a:lstStyle/>
                    <a:p>
                      <a:r>
                        <a:rPr lang="tr-TR" sz="2400" b="1" dirty="0" smtClean="0">
                          <a:latin typeface="Calibri" pitchFamily="34" charset="0"/>
                        </a:rPr>
                        <a:t>İntihar</a:t>
                      </a:r>
                      <a:r>
                        <a:rPr lang="tr-TR" sz="2400" b="1" baseline="0" dirty="0" smtClean="0">
                          <a:latin typeface="Calibri" pitchFamily="34" charset="0"/>
                        </a:rPr>
                        <a:t> riski</a:t>
                      </a:r>
                    </a:p>
                    <a:p>
                      <a:endParaRPr lang="tr-TR" sz="2400" b="1" dirty="0">
                        <a:latin typeface="Calibri" pitchFamily="34" charset="0"/>
                      </a:endParaRPr>
                    </a:p>
                  </a:txBody>
                  <a:tcPr/>
                </a:tc>
                <a:tc>
                  <a:txBody>
                    <a:bodyPr/>
                    <a:lstStyle/>
                    <a:p>
                      <a:pPr marL="285750" indent="-285750">
                        <a:buFont typeface="Wingdings" pitchFamily="2" charset="2"/>
                        <a:buChar char="Ø"/>
                      </a:pPr>
                      <a:r>
                        <a:rPr lang="tr-TR" sz="2400" b="1" dirty="0" smtClean="0">
                          <a:latin typeface="Calibri" pitchFamily="34" charset="0"/>
                        </a:rPr>
                        <a:t>İntiharla</a:t>
                      </a:r>
                      <a:r>
                        <a:rPr lang="tr-TR" sz="2400" b="1" baseline="0" dirty="0" smtClean="0">
                          <a:latin typeface="Calibri" pitchFamily="34" charset="0"/>
                        </a:rPr>
                        <a:t> ilgili düşünceler </a:t>
                      </a:r>
                    </a:p>
                    <a:p>
                      <a:pPr marL="285750" indent="-285750">
                        <a:buFont typeface="Wingdings" pitchFamily="2" charset="2"/>
                        <a:buChar char="Ø"/>
                      </a:pPr>
                      <a:r>
                        <a:rPr lang="tr-TR" sz="2400" b="1" baseline="0" dirty="0" smtClean="0">
                          <a:latin typeface="Calibri" pitchFamily="34" charset="0"/>
                        </a:rPr>
                        <a:t>Daha önce intihar girişimi bulunması</a:t>
                      </a:r>
                      <a:endParaRPr lang="tr-TR" sz="2400" b="1" dirty="0">
                        <a:latin typeface="Calibri" pitchFamily="34" charset="0"/>
                      </a:endParaRPr>
                    </a:p>
                  </a:txBody>
                  <a:tcPr/>
                </a:tc>
                <a:tc>
                  <a:txBody>
                    <a:bodyPr/>
                    <a:lstStyle/>
                    <a:p>
                      <a:pPr marL="285750" indent="-285750">
                        <a:buFont typeface="Wingdings" pitchFamily="2" charset="2"/>
                        <a:buChar char="q"/>
                      </a:pPr>
                      <a:r>
                        <a:rPr lang="tr-TR" sz="2400" b="1" dirty="0" smtClean="0">
                          <a:latin typeface="Calibri" pitchFamily="34" charset="0"/>
                        </a:rPr>
                        <a:t>Kişinin intihar girişiminden</a:t>
                      </a:r>
                      <a:r>
                        <a:rPr lang="tr-TR" sz="2400" b="1" baseline="0" dirty="0" smtClean="0">
                          <a:latin typeface="Calibri" pitchFamily="34" charset="0"/>
                        </a:rPr>
                        <a:t> vazgeçirmek</a:t>
                      </a:r>
                    </a:p>
                    <a:p>
                      <a:pPr marL="285750" indent="-285750">
                        <a:buFont typeface="Wingdings" pitchFamily="2" charset="2"/>
                        <a:buChar char="q"/>
                      </a:pPr>
                      <a:endParaRPr lang="tr-TR" sz="2400" b="1" dirty="0">
                        <a:latin typeface="Calibri" pitchFamily="34" charset="0"/>
                      </a:endParaRPr>
                    </a:p>
                  </a:txBody>
                  <a:tcPr/>
                </a:tc>
              </a:tr>
            </a:tbl>
          </a:graphicData>
        </a:graphic>
      </p:graphicFrame>
    </p:spTree>
    <p:extLst>
      <p:ext uri="{BB962C8B-B14F-4D97-AF65-F5344CB8AC3E}">
        <p14:creationId xmlns:p14="http://schemas.microsoft.com/office/powerpoint/2010/main" xmlns="" val="3434197376"/>
      </p:ext>
    </p:extLst>
  </p:cSld>
  <p:clrMapOvr>
    <a:masterClrMapping/>
  </p:clrMapOvr>
  <p:transition>
    <p:wipe dir="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graphicFrame>
        <p:nvGraphicFramePr>
          <p:cNvPr id="4" name="3 İçerik Yer Tutucusu"/>
          <p:cNvGraphicFramePr>
            <a:graphicFrameLocks noGrp="1"/>
          </p:cNvGraphicFramePr>
          <p:nvPr>
            <p:ph sz="quarter" idx="1"/>
          </p:nvPr>
        </p:nvGraphicFramePr>
        <p:xfrm>
          <a:off x="0" y="0"/>
          <a:ext cx="9144000" cy="6858000"/>
        </p:xfrm>
        <a:graphic>
          <a:graphicData uri="http://schemas.openxmlformats.org/drawingml/2006/table">
            <a:tbl>
              <a:tblPr firstRow="1" bandRow="1">
                <a:tableStyleId>{5C22544A-7EE6-4342-B048-85BDC9FD1C3A}</a:tableStyleId>
              </a:tblPr>
              <a:tblGrid>
                <a:gridCol w="9144000"/>
              </a:tblGrid>
              <a:tr h="10392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400" b="1" dirty="0" smtClean="0">
                          <a:solidFill>
                            <a:schemeClr val="tx1"/>
                          </a:solidFill>
                          <a:latin typeface="Calibri" pitchFamily="34" charset="0"/>
                        </a:rPr>
                        <a:t>GİRİŞİMLER</a:t>
                      </a:r>
                    </a:p>
                    <a:p>
                      <a:endParaRPr lang="tr-TR" sz="2400" b="1" dirty="0">
                        <a:latin typeface="Calibri" pitchFamily="34" charset="0"/>
                      </a:endParaRPr>
                    </a:p>
                  </a:txBody>
                  <a:tcPr/>
                </a:tc>
              </a:tr>
              <a:tr h="5818778">
                <a:tc>
                  <a:txBody>
                    <a:bodyPr/>
                    <a:lstStyle/>
                    <a:p>
                      <a:pPr marL="285750" indent="-285750">
                        <a:buFont typeface="Wingdings" pitchFamily="2" charset="2"/>
                        <a:buChar char="ü"/>
                      </a:pPr>
                      <a:r>
                        <a:rPr lang="tr-TR" sz="2400" b="1" dirty="0" smtClean="0">
                          <a:latin typeface="Calibri" pitchFamily="34" charset="0"/>
                        </a:rPr>
                        <a:t>Risk düzeyleri</a:t>
                      </a:r>
                      <a:r>
                        <a:rPr lang="tr-TR" sz="2400" b="1" baseline="0" dirty="0" smtClean="0">
                          <a:latin typeface="Calibri" pitchFamily="34" charset="0"/>
                        </a:rPr>
                        <a:t> değerlendirilmesi(düşük,orta,yüksek)</a:t>
                      </a:r>
                    </a:p>
                    <a:p>
                      <a:pPr marL="285750" indent="-285750">
                        <a:buFont typeface="Wingdings" pitchFamily="2" charset="2"/>
                        <a:buChar char="ü"/>
                      </a:pPr>
                      <a:r>
                        <a:rPr lang="tr-TR" sz="2400" b="1" baseline="0" dirty="0" smtClean="0">
                          <a:latin typeface="Calibri" pitchFamily="34" charset="0"/>
                        </a:rPr>
                        <a:t>Uzun vadedeki risk düzeyinin değerlendirilmesi. Yaşam şekli,planın öldürücülük özelliği,kullanıla gelen başetme mekanizmaları.</a:t>
                      </a:r>
                    </a:p>
                    <a:p>
                      <a:pPr marL="285750" indent="-285750">
                        <a:buFont typeface="Wingdings" pitchFamily="2" charset="2"/>
                        <a:buChar char="ü"/>
                      </a:pPr>
                      <a:r>
                        <a:rPr lang="tr-TR" sz="2400" b="1" baseline="0" dirty="0" smtClean="0">
                          <a:latin typeface="Calibri" pitchFamily="34" charset="0"/>
                        </a:rPr>
                        <a:t>Yüksek riskli kişi için yakından denetimli bir çevre sağlanması</a:t>
                      </a:r>
                    </a:p>
                    <a:p>
                      <a:pPr marL="285750" indent="-285750">
                        <a:buFont typeface="Wingdings" pitchFamily="2" charset="2"/>
                        <a:buChar char="§"/>
                      </a:pPr>
                      <a:r>
                        <a:rPr lang="tr-TR" sz="2400" b="1" dirty="0" smtClean="0">
                          <a:latin typeface="Calibri" pitchFamily="34" charset="0"/>
                        </a:rPr>
                        <a:t>Odada cam</a:t>
                      </a:r>
                      <a:r>
                        <a:rPr lang="tr-TR" sz="2400" b="1" baseline="0" dirty="0" smtClean="0">
                          <a:latin typeface="Calibri" pitchFamily="34" charset="0"/>
                        </a:rPr>
                        <a:t> eşya,çivili-metal dosya,makas,oje çıkarıcı/aaseton,ayna iğne,traş makinesi,jilet vs. bulunmamasına dikkat edilmesi</a:t>
                      </a:r>
                    </a:p>
                    <a:p>
                      <a:pPr marL="285750" indent="-285750">
                        <a:buFont typeface="Wingdings" pitchFamily="2" charset="2"/>
                        <a:buChar char="§"/>
                      </a:pPr>
                      <a:r>
                        <a:rPr lang="tr-TR" sz="2400" b="1" baseline="0" dirty="0" smtClean="0">
                          <a:latin typeface="Calibri" pitchFamily="34" charset="0"/>
                        </a:rPr>
                        <a:t>Oral ilaçlar veridiğinde,tüm ilaçların yutulduğundan emin olmak içn kontrol edilmesi</a:t>
                      </a:r>
                    </a:p>
                    <a:p>
                      <a:pPr marL="285750" indent="-285750">
                        <a:buFont typeface="Wingdings" pitchFamily="2" charset="2"/>
                        <a:buChar char="§"/>
                      </a:pPr>
                      <a:r>
                        <a:rPr lang="tr-TR" sz="2400" b="1" baseline="0" dirty="0" smtClean="0">
                          <a:latin typeface="Calibri" pitchFamily="34" charset="0"/>
                        </a:rPr>
                        <a:t>Doktor tarafından özel şekilde istem yapılmadıkça,kişinin ünite içinde tutulması, ünite dışına çıktığında, eşlik etmesi için bir personel/ekip üyesinin görevlendirilmesi</a:t>
                      </a:r>
                      <a:endParaRPr lang="tr-TR" sz="2400" b="1" dirty="0">
                        <a:latin typeface="Calibri" pitchFamily="34" charset="0"/>
                      </a:endParaRPr>
                    </a:p>
                  </a:txBody>
                  <a:tcPr/>
                </a:tc>
              </a:tr>
            </a:tbl>
          </a:graphicData>
        </a:graphic>
      </p:graphicFrame>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sz="quarter" idx="1"/>
            <p:extLst>
              <p:ext uri="{D42A27DB-BD31-4B8C-83A1-F6EECF244321}">
                <p14:modId xmlns:p14="http://schemas.microsoft.com/office/powerpoint/2010/main" xmlns="" val="3643833727"/>
              </p:ext>
            </p:extLst>
          </p:nvPr>
        </p:nvGraphicFramePr>
        <p:xfrm>
          <a:off x="0" y="-35868"/>
          <a:ext cx="9144000" cy="6898785"/>
        </p:xfrm>
        <a:graphic>
          <a:graphicData uri="http://schemas.openxmlformats.org/drawingml/2006/table">
            <a:tbl>
              <a:tblPr firstRow="1" bandRow="1">
                <a:tableStyleId>{5C22544A-7EE6-4342-B048-85BDC9FD1C3A}</a:tableStyleId>
              </a:tblPr>
              <a:tblGrid>
                <a:gridCol w="3047479"/>
                <a:gridCol w="3110703"/>
                <a:gridCol w="2985818"/>
              </a:tblGrid>
              <a:tr h="6655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400" b="1" dirty="0" smtClean="0">
                          <a:solidFill>
                            <a:schemeClr val="tx1"/>
                          </a:solidFill>
                          <a:latin typeface="Calibri" pitchFamily="34" charset="0"/>
                        </a:rPr>
                        <a:t>HEMŞİRELİK</a:t>
                      </a:r>
                      <a:r>
                        <a:rPr lang="tr-TR" sz="2400" b="1" baseline="0" dirty="0" smtClean="0">
                          <a:solidFill>
                            <a:schemeClr val="tx1"/>
                          </a:solidFill>
                          <a:latin typeface="Calibri" pitchFamily="34" charset="0"/>
                        </a:rPr>
                        <a:t> TANISI</a:t>
                      </a:r>
                      <a:endParaRPr lang="tr-TR" sz="2400" b="1" dirty="0" smtClean="0">
                        <a:solidFill>
                          <a:schemeClr val="tx1"/>
                        </a:solidFill>
                        <a:latin typeface="Calibri"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400" b="1" dirty="0" smtClean="0">
                          <a:solidFill>
                            <a:schemeClr val="tx1"/>
                          </a:solidFill>
                          <a:latin typeface="Calibri" pitchFamily="34" charset="0"/>
                        </a:rPr>
                        <a:t>VERİLER</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400" b="1" dirty="0" smtClean="0">
                          <a:solidFill>
                            <a:schemeClr val="tx1"/>
                          </a:solidFill>
                          <a:latin typeface="Calibri" pitchFamily="34" charset="0"/>
                        </a:rPr>
                        <a:t>AMAÇLAR</a:t>
                      </a:r>
                    </a:p>
                    <a:p>
                      <a:endParaRPr lang="tr-TR" sz="2400" b="1" dirty="0">
                        <a:latin typeface="Calibri" pitchFamily="34" charset="0"/>
                      </a:endParaRPr>
                    </a:p>
                  </a:txBody>
                  <a:tcPr/>
                </a:tc>
              </a:tr>
              <a:tr h="6075825">
                <a:tc>
                  <a:txBody>
                    <a:bodyPr/>
                    <a:lstStyle/>
                    <a:p>
                      <a:r>
                        <a:rPr lang="tr-TR" sz="2400" b="1" dirty="0" smtClean="0">
                          <a:latin typeface="Calibri" pitchFamily="34" charset="0"/>
                        </a:rPr>
                        <a:t>Uyku</a:t>
                      </a:r>
                      <a:r>
                        <a:rPr lang="tr-TR" sz="2400" b="1" baseline="0" dirty="0" smtClean="0">
                          <a:latin typeface="Calibri" pitchFamily="34" charset="0"/>
                        </a:rPr>
                        <a:t> örüntüsünde rahatsızlık</a:t>
                      </a:r>
                      <a:endParaRPr lang="tr-TR" sz="2400" b="1" dirty="0">
                        <a:latin typeface="Calibri" pitchFamily="34" charset="0"/>
                      </a:endParaRPr>
                    </a:p>
                  </a:txBody>
                  <a:tcPr/>
                </a:tc>
                <a:tc>
                  <a:txBody>
                    <a:bodyPr/>
                    <a:lstStyle/>
                    <a:p>
                      <a:pPr marL="285750" indent="-285750">
                        <a:buFont typeface="Wingdings" pitchFamily="2" charset="2"/>
                        <a:buChar char="Ø"/>
                      </a:pPr>
                      <a:r>
                        <a:rPr lang="tr-TR" sz="2400" b="1" dirty="0" smtClean="0">
                          <a:latin typeface="Calibri" pitchFamily="34" charset="0"/>
                        </a:rPr>
                        <a:t>Uykuya</a:t>
                      </a:r>
                      <a:r>
                        <a:rPr lang="tr-TR" sz="2400" b="1" baseline="0" dirty="0" smtClean="0">
                          <a:latin typeface="Calibri" pitchFamily="34" charset="0"/>
                        </a:rPr>
                        <a:t> dalmakta ve uyumda güçlük</a:t>
                      </a:r>
                    </a:p>
                    <a:p>
                      <a:pPr marL="285750" indent="-285750">
                        <a:buFont typeface="Wingdings" pitchFamily="2" charset="2"/>
                        <a:buChar char="Ø"/>
                      </a:pPr>
                      <a:r>
                        <a:rPr lang="tr-TR" sz="2400" b="1" baseline="0" dirty="0" smtClean="0">
                          <a:latin typeface="Calibri" pitchFamily="34" charset="0"/>
                        </a:rPr>
                        <a:t>Uyanırken ya da gün boyunca yorgunluk</a:t>
                      </a:r>
                    </a:p>
                    <a:p>
                      <a:pPr marL="285750" indent="-285750">
                        <a:buFont typeface="Wingdings" pitchFamily="2" charset="2"/>
                        <a:buChar char="Ø"/>
                      </a:pPr>
                      <a:r>
                        <a:rPr lang="tr-TR" sz="2400" b="1" baseline="0" dirty="0" smtClean="0">
                          <a:latin typeface="Calibri" pitchFamily="34" charset="0"/>
                        </a:rPr>
                        <a:t>Duygu durumunda değişimler</a:t>
                      </a:r>
                    </a:p>
                    <a:p>
                      <a:pPr marL="285750" indent="-285750">
                        <a:buFont typeface="Wingdings" pitchFamily="2" charset="2"/>
                        <a:buChar char="Ø"/>
                      </a:pPr>
                      <a:r>
                        <a:rPr lang="tr-TR" sz="2400" b="1" baseline="0" dirty="0" smtClean="0">
                          <a:latin typeface="Calibri" pitchFamily="34" charset="0"/>
                        </a:rPr>
                        <a:t>Ajitasyon</a:t>
                      </a:r>
                    </a:p>
                    <a:p>
                      <a:pPr marL="285750" indent="-285750">
                        <a:buFont typeface="Wingdings" pitchFamily="2" charset="2"/>
                        <a:buChar char="Ø"/>
                      </a:pPr>
                      <a:r>
                        <a:rPr lang="tr-TR" sz="2400" b="1" baseline="0" dirty="0" smtClean="0">
                          <a:latin typeface="Calibri" pitchFamily="34" charset="0"/>
                        </a:rPr>
                        <a:t>Gün boyunca uyuklama</a:t>
                      </a:r>
                      <a:endParaRPr lang="tr-TR" sz="2400" b="1" dirty="0">
                        <a:latin typeface="Calibri" pitchFamily="34" charset="0"/>
                      </a:endParaRPr>
                    </a:p>
                  </a:txBody>
                  <a:tcPr/>
                </a:tc>
                <a:tc>
                  <a:txBody>
                    <a:bodyPr/>
                    <a:lstStyle/>
                    <a:p>
                      <a:pPr marL="285750" indent="-285750">
                        <a:buFont typeface="Wingdings" pitchFamily="2" charset="2"/>
                        <a:buChar char="q"/>
                      </a:pPr>
                      <a:r>
                        <a:rPr lang="tr-TR" sz="2400" b="1" dirty="0" smtClean="0">
                          <a:latin typeface="Calibri" pitchFamily="34" charset="0"/>
                        </a:rPr>
                        <a:t>Kişi,dinlenme</a:t>
                      </a:r>
                      <a:r>
                        <a:rPr lang="tr-TR" sz="2400" b="1" baseline="0" dirty="0" smtClean="0">
                          <a:latin typeface="Calibri" pitchFamily="34" charset="0"/>
                        </a:rPr>
                        <a:t> ve aktivite arasında optimal bir denge olduğunu bildirecektir.</a:t>
                      </a:r>
                      <a:endParaRPr lang="tr-TR" sz="2400" b="1" dirty="0">
                        <a:latin typeface="Calibri" pitchFamily="34" charset="0"/>
                      </a:endParaRPr>
                    </a:p>
                  </a:txBody>
                  <a:tcPr/>
                </a:tc>
              </a:tr>
            </a:tbl>
          </a:graphicData>
        </a:graphic>
      </p:graphicFrame>
    </p:spTree>
    <p:extLst>
      <p:ext uri="{BB962C8B-B14F-4D97-AF65-F5344CB8AC3E}">
        <p14:creationId xmlns:p14="http://schemas.microsoft.com/office/powerpoint/2010/main" xmlns="" val="4184385075"/>
      </p:ext>
    </p:extLst>
  </p:cSld>
  <p:clrMapOvr>
    <a:masterClrMapping/>
  </p:clrMapOvr>
  <p:transition>
    <p:wipe dir="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graphicFrame>
        <p:nvGraphicFramePr>
          <p:cNvPr id="4" name="3 İçerik Yer Tutucusu"/>
          <p:cNvGraphicFramePr>
            <a:graphicFrameLocks noGrp="1"/>
          </p:cNvGraphicFramePr>
          <p:nvPr>
            <p:ph sz="quarter" idx="1"/>
          </p:nvPr>
        </p:nvGraphicFramePr>
        <p:xfrm>
          <a:off x="0" y="0"/>
          <a:ext cx="9144000" cy="6864855"/>
        </p:xfrm>
        <a:graphic>
          <a:graphicData uri="http://schemas.openxmlformats.org/drawingml/2006/table">
            <a:tbl>
              <a:tblPr firstRow="1" bandRow="1">
                <a:tableStyleId>{5C22544A-7EE6-4342-B048-85BDC9FD1C3A}</a:tableStyleId>
              </a:tblPr>
              <a:tblGrid>
                <a:gridCol w="9144000"/>
              </a:tblGrid>
              <a:tr h="81610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400" b="1" dirty="0" smtClean="0">
                          <a:solidFill>
                            <a:schemeClr val="tx1"/>
                          </a:solidFill>
                          <a:latin typeface="Calibri" pitchFamily="34" charset="0"/>
                        </a:rPr>
                        <a:t>GİRİŞİMLER</a:t>
                      </a:r>
                    </a:p>
                    <a:p>
                      <a:endParaRPr lang="tr-TR" sz="2400" b="1" dirty="0">
                        <a:latin typeface="Calibri" pitchFamily="34" charset="0"/>
                      </a:endParaRPr>
                    </a:p>
                  </a:txBody>
                  <a:tcPr/>
                </a:tc>
              </a:tr>
              <a:tr h="6041895">
                <a:tc>
                  <a:txBody>
                    <a:bodyPr/>
                    <a:lstStyle/>
                    <a:p>
                      <a:pPr marL="285750" indent="-285750">
                        <a:buFont typeface="Wingdings" pitchFamily="2" charset="2"/>
                        <a:buChar char="ü"/>
                      </a:pPr>
                      <a:r>
                        <a:rPr lang="tr-TR" sz="2400" b="1" dirty="0" smtClean="0">
                          <a:latin typeface="Calibri" pitchFamily="34" charset="0"/>
                        </a:rPr>
                        <a:t>Gürültüyü/sesleri azaltınız.işlemleri,uyku döneminde iken en az sayıda rahatsızlık eden şekilde düzenleyiniz(örnek;birey uyandırıldığında</a:t>
                      </a:r>
                      <a:r>
                        <a:rPr lang="tr-TR" sz="2400" b="1" baseline="0" dirty="0" smtClean="0">
                          <a:latin typeface="Calibri" pitchFamily="34" charset="0"/>
                        </a:rPr>
                        <a:t> tedavilerinin yapılması,vital bulguların da alınması).</a:t>
                      </a:r>
                    </a:p>
                    <a:p>
                      <a:pPr marL="285750" indent="-285750">
                        <a:buFont typeface="Wingdings" pitchFamily="2" charset="2"/>
                        <a:buChar char="ü"/>
                      </a:pPr>
                      <a:r>
                        <a:rPr lang="tr-TR" sz="2400" b="1" baseline="0" dirty="0" smtClean="0">
                          <a:latin typeface="Calibri" pitchFamily="34" charset="0"/>
                        </a:rPr>
                        <a:t>Gece idrara çıkmak rahatsız ediyorsa,gece vakti sıvı alımını kısıtlayınız ve yatmadan önce idrar yapmasını sağlayınız.</a:t>
                      </a:r>
                    </a:p>
                    <a:p>
                      <a:pPr marL="285750" indent="-285750">
                        <a:buFont typeface="Wingdings" pitchFamily="2" charset="2"/>
                        <a:buChar char="ü"/>
                      </a:pPr>
                      <a:r>
                        <a:rPr lang="tr-TR" sz="2400" b="1" baseline="0" dirty="0" smtClean="0">
                          <a:latin typeface="Calibri" pitchFamily="34" charset="0"/>
                        </a:rPr>
                        <a:t>Kişi ile birlikte,gündüzleri için bir aktivite programı(örn.,yürüyüş,fizik tedavi)oluşturunuz.</a:t>
                      </a:r>
                    </a:p>
                    <a:p>
                      <a:pPr marL="285750" indent="-285750">
                        <a:buFont typeface="Wingdings" pitchFamily="2" charset="2"/>
                        <a:buChar char="ü"/>
                      </a:pPr>
                      <a:r>
                        <a:rPr lang="tr-TR" sz="2400" b="1" baseline="0" dirty="0" smtClean="0">
                          <a:latin typeface="Calibri" pitchFamily="34" charset="0"/>
                        </a:rPr>
                        <a:t>Gündüz uykuları fazla ise(örn.,1 saatten fazla),süre ve miktarını sınırlayınız.</a:t>
                      </a:r>
                    </a:p>
                    <a:p>
                      <a:pPr marL="285750" indent="-285750">
                        <a:buFont typeface="Wingdings" pitchFamily="2" charset="2"/>
                        <a:buChar char="ü"/>
                      </a:pPr>
                      <a:r>
                        <a:rPr lang="tr-TR" sz="2400" b="1" baseline="0" dirty="0" smtClean="0">
                          <a:latin typeface="Calibri" pitchFamily="34" charset="0"/>
                        </a:rPr>
                        <a:t>Öğleden sonra kafein miktarınıı kısıtlayınız.</a:t>
                      </a:r>
                    </a:p>
                    <a:p>
                      <a:pPr marL="285750" indent="-285750">
                        <a:buFont typeface="Wingdings" pitchFamily="2" charset="2"/>
                        <a:buChar char="ü"/>
                      </a:pPr>
                      <a:r>
                        <a:rPr lang="tr-TR" sz="2400" b="1" baseline="0" dirty="0" smtClean="0">
                          <a:latin typeface="Calibri" pitchFamily="34" charset="0"/>
                        </a:rPr>
                        <a:t>Uyku için gevşeme teknikleri yapılır.(banyo,sıcak bitki çayı vb.)</a:t>
                      </a:r>
                      <a:endParaRPr lang="tr-TR" sz="2400" b="1" dirty="0">
                        <a:latin typeface="Calibri" pitchFamily="34" charset="0"/>
                      </a:endParaRPr>
                    </a:p>
                  </a:txBody>
                  <a:tcPr/>
                </a:tc>
              </a:tr>
            </a:tbl>
          </a:graphicData>
        </a:graphic>
      </p:graphicFrame>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sz="quarter" idx="1"/>
            <p:extLst>
              <p:ext uri="{D42A27DB-BD31-4B8C-83A1-F6EECF244321}">
                <p14:modId xmlns:p14="http://schemas.microsoft.com/office/powerpoint/2010/main" xmlns="" val="1871014982"/>
              </p:ext>
            </p:extLst>
          </p:nvPr>
        </p:nvGraphicFramePr>
        <p:xfrm>
          <a:off x="0" y="0"/>
          <a:ext cx="9144000" cy="6787275"/>
        </p:xfrm>
        <a:graphic>
          <a:graphicData uri="http://schemas.openxmlformats.org/drawingml/2006/table">
            <a:tbl>
              <a:tblPr firstRow="1" bandRow="1">
                <a:tableStyleId>{5C22544A-7EE6-4342-B048-85BDC9FD1C3A}</a:tableStyleId>
              </a:tblPr>
              <a:tblGrid>
                <a:gridCol w="1907704"/>
                <a:gridCol w="1944216"/>
                <a:gridCol w="2448272"/>
                <a:gridCol w="2843808"/>
              </a:tblGrid>
              <a:tr h="5486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dirty="0" smtClean="0">
                          <a:solidFill>
                            <a:schemeClr val="tx1"/>
                          </a:solidFill>
                          <a:latin typeface="Calibri" pitchFamily="34" charset="0"/>
                        </a:rPr>
                        <a:t>HEMŞİRELİK</a:t>
                      </a:r>
                      <a:r>
                        <a:rPr lang="tr-TR" sz="1800" b="1" baseline="0" dirty="0" smtClean="0">
                          <a:solidFill>
                            <a:schemeClr val="tx1"/>
                          </a:solidFill>
                          <a:latin typeface="Calibri" pitchFamily="34" charset="0"/>
                        </a:rPr>
                        <a:t> TANISI</a:t>
                      </a:r>
                      <a:endParaRPr lang="tr-TR" sz="1800" b="1" dirty="0" smtClean="0">
                        <a:solidFill>
                          <a:schemeClr val="tx1"/>
                        </a:solidFill>
                        <a:latin typeface="Calibri"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dirty="0" smtClean="0">
                          <a:solidFill>
                            <a:schemeClr val="tx1"/>
                          </a:solidFill>
                          <a:latin typeface="Calibri" pitchFamily="34" charset="0"/>
                        </a:rPr>
                        <a:t>VERİLER</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dirty="0" smtClean="0">
                          <a:solidFill>
                            <a:schemeClr val="tx1"/>
                          </a:solidFill>
                          <a:latin typeface="Calibri" pitchFamily="34" charset="0"/>
                        </a:rPr>
                        <a:t>AMAÇLAR</a:t>
                      </a:r>
                    </a:p>
                    <a:p>
                      <a:endParaRPr lang="tr-TR" sz="1800" b="1" dirty="0">
                        <a:latin typeface="Calibri"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dirty="0" smtClean="0">
                          <a:solidFill>
                            <a:schemeClr val="tx1"/>
                          </a:solidFill>
                          <a:latin typeface="Calibri" pitchFamily="34" charset="0"/>
                        </a:rPr>
                        <a:t>GİRİŞİMLER</a:t>
                      </a:r>
                    </a:p>
                    <a:p>
                      <a:endParaRPr lang="tr-TR" sz="1800" b="1" dirty="0">
                        <a:latin typeface="Calibri" pitchFamily="34" charset="0"/>
                      </a:endParaRPr>
                    </a:p>
                  </a:txBody>
                  <a:tcPr/>
                </a:tc>
              </a:tr>
              <a:tr h="6147195">
                <a:tc>
                  <a:txBody>
                    <a:bodyPr/>
                    <a:lstStyle/>
                    <a:p>
                      <a:r>
                        <a:rPr lang="tr-TR" sz="1800" b="1" dirty="0" smtClean="0">
                          <a:latin typeface="Calibri" pitchFamily="34" charset="0"/>
                        </a:rPr>
                        <a:t>Riskli</a:t>
                      </a:r>
                      <a:r>
                        <a:rPr lang="tr-TR" sz="1800" b="1" baseline="0" dirty="0" smtClean="0">
                          <a:latin typeface="Calibri" pitchFamily="34" charset="0"/>
                        </a:rPr>
                        <a:t> sağlık davranışları</a:t>
                      </a:r>
                      <a:endParaRPr lang="tr-TR" sz="1800" b="1" dirty="0">
                        <a:latin typeface="Calibri" pitchFamily="34" charset="0"/>
                      </a:endParaRPr>
                    </a:p>
                  </a:txBody>
                  <a:tcPr/>
                </a:tc>
                <a:tc>
                  <a:txBody>
                    <a:bodyPr/>
                    <a:lstStyle/>
                    <a:p>
                      <a:pPr marL="285750" indent="-285750">
                        <a:buFont typeface="Wingdings" pitchFamily="2" charset="2"/>
                        <a:buChar char="Ø"/>
                      </a:pPr>
                      <a:r>
                        <a:rPr lang="tr-TR" sz="1800" b="1" dirty="0" smtClean="0">
                          <a:latin typeface="Calibri" pitchFamily="34" charset="0"/>
                        </a:rPr>
                        <a:t>Sağlık</a:t>
                      </a:r>
                      <a:r>
                        <a:rPr lang="tr-TR" sz="1800" b="1" baseline="0" dirty="0" smtClean="0">
                          <a:latin typeface="Calibri" pitchFamily="34" charset="0"/>
                        </a:rPr>
                        <a:t> değişimi azımsama</a:t>
                      </a:r>
                    </a:p>
                    <a:p>
                      <a:pPr marL="285750" indent="-285750">
                        <a:buFont typeface="Wingdings" pitchFamily="2" charset="2"/>
                        <a:buChar char="Ø"/>
                      </a:pPr>
                      <a:r>
                        <a:rPr lang="tr-TR" sz="1800" b="1" baseline="0" dirty="0" smtClean="0">
                          <a:latin typeface="Calibri" pitchFamily="34" charset="0"/>
                        </a:rPr>
                        <a:t>Sağlık problemini önleyecek eylemde bulunmada yetersizlik</a:t>
                      </a:r>
                    </a:p>
                    <a:p>
                      <a:pPr marL="0" indent="0">
                        <a:buFont typeface="Wingdings" pitchFamily="2" charset="2"/>
                        <a:buNone/>
                      </a:pPr>
                      <a:endParaRPr lang="tr-TR" sz="1800" b="1" dirty="0">
                        <a:latin typeface="Calibri" pitchFamily="34" charset="0"/>
                      </a:endParaRPr>
                    </a:p>
                  </a:txBody>
                  <a:tcPr/>
                </a:tc>
                <a:tc>
                  <a:txBody>
                    <a:bodyPr/>
                    <a:lstStyle/>
                    <a:p>
                      <a:pPr marL="285750" indent="-285750">
                        <a:buFont typeface="Wingdings" pitchFamily="2" charset="2"/>
                        <a:buChar char="q"/>
                      </a:pPr>
                      <a:r>
                        <a:rPr lang="tr-TR" sz="1800" b="1" dirty="0" smtClean="0">
                          <a:latin typeface="Calibri" pitchFamily="34" charset="0"/>
                        </a:rPr>
                        <a:t>Kişi sağlık problemi göstergelerini yönetmek için</a:t>
                      </a:r>
                      <a:r>
                        <a:rPr lang="tr-TR" sz="1800" b="1" baseline="0" dirty="0" smtClean="0">
                          <a:latin typeface="Calibri" pitchFamily="34" charset="0"/>
                        </a:rPr>
                        <a:t> bir davranışını modifiye etme niyetini sözel olarak ifade etmesini sağlamak </a:t>
                      </a:r>
                      <a:endParaRPr lang="tr-TR" sz="1800" b="1" dirty="0">
                        <a:latin typeface="Calibri" pitchFamily="34" charset="0"/>
                      </a:endParaRPr>
                    </a:p>
                  </a:txBody>
                  <a:tcPr/>
                </a:tc>
                <a:tc>
                  <a:txBody>
                    <a:bodyPr/>
                    <a:lstStyle/>
                    <a:p>
                      <a:pPr marL="285750" indent="-285750">
                        <a:buFont typeface="Wingdings" pitchFamily="2" charset="2"/>
                        <a:buChar char="ü"/>
                      </a:pPr>
                      <a:r>
                        <a:rPr lang="tr-TR" sz="1800" b="1" dirty="0" smtClean="0">
                          <a:latin typeface="Calibri" pitchFamily="34" charset="0"/>
                        </a:rPr>
                        <a:t>Bilgisizliğin azaltılması</a:t>
                      </a:r>
                      <a:r>
                        <a:rPr lang="tr-TR" sz="1800" b="1" baseline="0" dirty="0" smtClean="0">
                          <a:latin typeface="Calibri" pitchFamily="34" charset="0"/>
                        </a:rPr>
                        <a:t>;</a:t>
                      </a:r>
                    </a:p>
                    <a:p>
                      <a:pPr marL="285750" indent="-285750">
                        <a:buFont typeface="Arial" pitchFamily="34" charset="0"/>
                        <a:buChar char="•"/>
                      </a:pPr>
                      <a:r>
                        <a:rPr lang="tr-TR" sz="1800" b="1" baseline="0" dirty="0" smtClean="0">
                          <a:latin typeface="Calibri" pitchFamily="34" charset="0"/>
                        </a:rPr>
                        <a:t>Açık yalın bir dil kullanılması</a:t>
                      </a:r>
                    </a:p>
                    <a:p>
                      <a:pPr marL="285750" indent="-285750">
                        <a:buFont typeface="Arial" pitchFamily="34" charset="0"/>
                        <a:buChar char="•"/>
                      </a:pPr>
                      <a:r>
                        <a:rPr lang="tr-TR" sz="1800" b="1" baseline="0" dirty="0" smtClean="0">
                          <a:latin typeface="Calibri" pitchFamily="34" charset="0"/>
                        </a:rPr>
                        <a:t>Resimler kullanılması</a:t>
                      </a:r>
                    </a:p>
                    <a:p>
                      <a:pPr marL="285750" indent="-285750">
                        <a:buFont typeface="Arial" pitchFamily="34" charset="0"/>
                        <a:buChar char="•"/>
                      </a:pPr>
                      <a:r>
                        <a:rPr lang="tr-TR" sz="1800" b="1" baseline="0" dirty="0" smtClean="0">
                          <a:latin typeface="Calibri" pitchFamily="34" charset="0"/>
                        </a:rPr>
                        <a:t>Uygun örneklemelerin kullanılması</a:t>
                      </a:r>
                    </a:p>
                    <a:p>
                      <a:pPr marL="285750" indent="-285750">
                        <a:buFont typeface="Arial" pitchFamily="34" charset="0"/>
                        <a:buChar char="•"/>
                      </a:pPr>
                      <a:r>
                        <a:rPr lang="tr-TR" sz="1800" b="1" baseline="0" dirty="0" smtClean="0">
                          <a:latin typeface="Calibri" pitchFamily="34" charset="0"/>
                        </a:rPr>
                        <a:t>Uygulayarak göstermek ve uygulayarak göstermesini sağlamak</a:t>
                      </a:r>
                    </a:p>
                    <a:p>
                      <a:pPr marL="285750" indent="-285750">
                        <a:buFont typeface="Wingdings" pitchFamily="2" charset="2"/>
                        <a:buChar char="ü"/>
                      </a:pPr>
                      <a:r>
                        <a:rPr lang="tr-TR" sz="1800" b="1" baseline="0" dirty="0" smtClean="0">
                          <a:latin typeface="Calibri" pitchFamily="34" charset="0"/>
                        </a:rPr>
                        <a:t>Bireyin sağlığını iyileştirebilecek seçeneklerin listelenmesi;</a:t>
                      </a:r>
                    </a:p>
                    <a:p>
                      <a:pPr marL="285750" indent="-285750">
                        <a:buFont typeface="Arial" pitchFamily="34" charset="0"/>
                        <a:buChar char="•"/>
                      </a:pPr>
                      <a:r>
                        <a:rPr lang="tr-TR" sz="1800" b="1" baseline="0" dirty="0" smtClean="0">
                          <a:latin typeface="Calibri" pitchFamily="34" charset="0"/>
                        </a:rPr>
                        <a:t>Egzersiz</a:t>
                      </a:r>
                    </a:p>
                    <a:p>
                      <a:pPr marL="285750" indent="-285750">
                        <a:buFont typeface="Arial" pitchFamily="34" charset="0"/>
                        <a:buChar char="•"/>
                      </a:pPr>
                      <a:r>
                        <a:rPr lang="tr-TR" sz="1800" b="1" baseline="0" dirty="0" smtClean="0">
                          <a:latin typeface="Calibri" pitchFamily="34" charset="0"/>
                        </a:rPr>
                        <a:t>İlaç tedavileri</a:t>
                      </a:r>
                    </a:p>
                    <a:p>
                      <a:pPr marL="285750" indent="-285750">
                        <a:buFont typeface="Arial" pitchFamily="34" charset="0"/>
                        <a:buChar char="•"/>
                      </a:pPr>
                      <a:r>
                        <a:rPr lang="tr-TR" sz="1800" b="1" baseline="0" dirty="0" smtClean="0">
                          <a:latin typeface="Calibri" pitchFamily="34" charset="0"/>
                        </a:rPr>
                        <a:t>Sağlıklı yeme</a:t>
                      </a:r>
                    </a:p>
                    <a:p>
                      <a:pPr marL="285750" indent="-285750">
                        <a:buFont typeface="Arial" pitchFamily="34" charset="0"/>
                        <a:buChar char="•"/>
                      </a:pPr>
                      <a:r>
                        <a:rPr lang="tr-TR" sz="1800" b="1" baseline="0" dirty="0" smtClean="0">
                          <a:latin typeface="Calibri" pitchFamily="34" charset="0"/>
                        </a:rPr>
                        <a:t>Kandaki madde düzeyini izleme</a:t>
                      </a:r>
                    </a:p>
                    <a:p>
                      <a:pPr marL="285750" indent="-285750">
                        <a:buFont typeface="Wingdings" pitchFamily="2" charset="2"/>
                        <a:buChar char="ü"/>
                      </a:pPr>
                      <a:r>
                        <a:rPr lang="tr-TR" sz="1800" b="1" baseline="0" dirty="0" smtClean="0">
                          <a:latin typeface="Calibri" pitchFamily="34" charset="0"/>
                        </a:rPr>
                        <a:t>Bireyin değişime hazır olup olmadığı değerlendirlimesi</a:t>
                      </a:r>
                    </a:p>
                  </a:txBody>
                  <a:tcPr/>
                </a:tc>
              </a:tr>
            </a:tbl>
          </a:graphicData>
        </a:graphic>
      </p:graphicFrame>
    </p:spTree>
    <p:extLst>
      <p:ext uri="{BB962C8B-B14F-4D97-AF65-F5344CB8AC3E}">
        <p14:creationId xmlns:p14="http://schemas.microsoft.com/office/powerpoint/2010/main" xmlns="" val="117649804"/>
      </p:ext>
    </p:extLst>
  </p:cSld>
  <p:clrMapOvr>
    <a:masterClrMapping/>
  </p:clrMapOvr>
  <p:transition>
    <p:wipe dir="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sz="quarter" idx="1"/>
            <p:extLst>
              <p:ext uri="{D42A27DB-BD31-4B8C-83A1-F6EECF244321}">
                <p14:modId xmlns:p14="http://schemas.microsoft.com/office/powerpoint/2010/main" xmlns="" val="3734586807"/>
              </p:ext>
            </p:extLst>
          </p:nvPr>
        </p:nvGraphicFramePr>
        <p:xfrm>
          <a:off x="0" y="0"/>
          <a:ext cx="9144000" cy="6812738"/>
        </p:xfrm>
        <a:graphic>
          <a:graphicData uri="http://schemas.openxmlformats.org/drawingml/2006/table">
            <a:tbl>
              <a:tblPr firstRow="1" bandRow="1">
                <a:tableStyleId>{5C22544A-7EE6-4342-B048-85BDC9FD1C3A}</a:tableStyleId>
              </a:tblPr>
              <a:tblGrid>
                <a:gridCol w="2286000"/>
                <a:gridCol w="2213992"/>
                <a:gridCol w="2072272"/>
                <a:gridCol w="2571736"/>
              </a:tblGrid>
              <a:tr h="6655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dirty="0" smtClean="0">
                          <a:solidFill>
                            <a:schemeClr val="tx1"/>
                          </a:solidFill>
                          <a:latin typeface="Calibri" pitchFamily="34" charset="0"/>
                        </a:rPr>
                        <a:t>HEMŞİRELİK</a:t>
                      </a:r>
                      <a:r>
                        <a:rPr lang="tr-TR" sz="1800" b="1" baseline="0" dirty="0" smtClean="0">
                          <a:solidFill>
                            <a:schemeClr val="tx1"/>
                          </a:solidFill>
                          <a:latin typeface="Calibri" pitchFamily="34" charset="0"/>
                        </a:rPr>
                        <a:t> TANISI</a:t>
                      </a:r>
                      <a:endParaRPr lang="tr-TR" sz="1800" b="1" dirty="0" smtClean="0">
                        <a:solidFill>
                          <a:schemeClr val="tx1"/>
                        </a:solidFill>
                        <a:latin typeface="Calibri"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dirty="0" smtClean="0">
                          <a:solidFill>
                            <a:schemeClr val="tx1"/>
                          </a:solidFill>
                          <a:latin typeface="Calibri" pitchFamily="34" charset="0"/>
                        </a:rPr>
                        <a:t>VERİLER</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dirty="0" smtClean="0">
                          <a:solidFill>
                            <a:schemeClr val="tx1"/>
                          </a:solidFill>
                          <a:latin typeface="Calibri" pitchFamily="34" charset="0"/>
                        </a:rPr>
                        <a:t>AMAÇLAR</a:t>
                      </a:r>
                    </a:p>
                    <a:p>
                      <a:endParaRPr lang="tr-TR" sz="1800" b="1" dirty="0">
                        <a:latin typeface="Calibri"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dirty="0" smtClean="0">
                          <a:solidFill>
                            <a:schemeClr val="tx1"/>
                          </a:solidFill>
                          <a:latin typeface="Calibri" pitchFamily="34" charset="0"/>
                        </a:rPr>
                        <a:t>GİRİŞİMLER</a:t>
                      </a:r>
                    </a:p>
                    <a:p>
                      <a:endParaRPr lang="tr-TR" sz="1800" b="1" dirty="0">
                        <a:latin typeface="Calibri" pitchFamily="34" charset="0"/>
                      </a:endParaRPr>
                    </a:p>
                  </a:txBody>
                  <a:tcPr/>
                </a:tc>
              </a:tr>
              <a:tr h="6147195">
                <a:tc>
                  <a:txBody>
                    <a:bodyPr/>
                    <a:lstStyle/>
                    <a:p>
                      <a:r>
                        <a:rPr lang="tr-TR" sz="1800" b="1" dirty="0" smtClean="0">
                          <a:latin typeface="Calibri" pitchFamily="34" charset="0"/>
                        </a:rPr>
                        <a:t>Duyusal Algıda</a:t>
                      </a:r>
                      <a:r>
                        <a:rPr lang="tr-TR" sz="1800" b="1" baseline="0" dirty="0" smtClean="0">
                          <a:latin typeface="Calibri" pitchFamily="34" charset="0"/>
                        </a:rPr>
                        <a:t> Bozulma</a:t>
                      </a:r>
                      <a:endParaRPr lang="tr-TR" sz="1800" b="1" dirty="0">
                        <a:latin typeface="Calibri" pitchFamily="34" charset="0"/>
                      </a:endParaRPr>
                    </a:p>
                  </a:txBody>
                  <a:tcPr/>
                </a:tc>
                <a:tc>
                  <a:txBody>
                    <a:bodyPr/>
                    <a:lstStyle/>
                    <a:p>
                      <a:pPr marL="285750" indent="-285750">
                        <a:buFont typeface="Wingdings" pitchFamily="2" charset="2"/>
                        <a:buChar char="Ø"/>
                      </a:pPr>
                      <a:r>
                        <a:rPr lang="tr-TR" sz="1800" b="1" dirty="0" smtClean="0">
                          <a:latin typeface="Calibri" pitchFamily="34" charset="0"/>
                        </a:rPr>
                        <a:t>Çevresel uyaranın doğru</a:t>
                      </a:r>
                      <a:r>
                        <a:rPr lang="tr-TR" sz="1800" b="1" baseline="0" dirty="0" smtClean="0">
                          <a:latin typeface="Calibri" pitchFamily="34" charset="0"/>
                        </a:rPr>
                        <a:t> olmayan şekilde uyarlanması</a:t>
                      </a:r>
                    </a:p>
                    <a:p>
                      <a:pPr marL="285750" indent="-285750">
                        <a:buFont typeface="Wingdings" pitchFamily="2" charset="2"/>
                        <a:buChar char="Ø"/>
                      </a:pPr>
                      <a:r>
                        <a:rPr lang="tr-TR" sz="1800" b="1" dirty="0" smtClean="0">
                          <a:latin typeface="Calibri" pitchFamily="34" charset="0"/>
                        </a:rPr>
                        <a:t>Gelen</a:t>
                      </a:r>
                      <a:r>
                        <a:rPr lang="tr-TR" sz="1800" b="1" baseline="0" dirty="0" smtClean="0">
                          <a:latin typeface="Calibri" pitchFamily="34" charset="0"/>
                        </a:rPr>
                        <a:t> uyaranın miktarı ve şeklinin olumsuz olması</a:t>
                      </a:r>
                    </a:p>
                    <a:p>
                      <a:pPr marL="285750" indent="-285750">
                        <a:buFont typeface="Wingdings" pitchFamily="2" charset="2"/>
                        <a:buChar char="Ø"/>
                      </a:pPr>
                      <a:r>
                        <a:rPr lang="tr-TR" sz="1800" b="1" baseline="0" dirty="0" smtClean="0">
                          <a:latin typeface="Calibri" pitchFamily="34" charset="0"/>
                        </a:rPr>
                        <a:t>Zamana ve yere oryantasyonun bozulması</a:t>
                      </a:r>
                    </a:p>
                    <a:p>
                      <a:pPr marL="285750" indent="-285750">
                        <a:buFont typeface="Wingdings" pitchFamily="2" charset="2"/>
                        <a:buChar char="Ø"/>
                      </a:pPr>
                      <a:r>
                        <a:rPr lang="tr-TR" sz="1800" b="1" baseline="0" dirty="0" smtClean="0">
                          <a:latin typeface="Calibri" pitchFamily="34" charset="0"/>
                        </a:rPr>
                        <a:t>Görsel veya işitsel halüsinasyon </a:t>
                      </a:r>
                    </a:p>
                    <a:p>
                      <a:pPr marL="285750" indent="-285750">
                        <a:buFont typeface="Wingdings" pitchFamily="2" charset="2"/>
                        <a:buChar char="Ø"/>
                      </a:pPr>
                      <a:r>
                        <a:rPr lang="tr-TR" sz="1800" b="1" baseline="0" dirty="0" smtClean="0">
                          <a:latin typeface="Calibri" pitchFamily="34" charset="0"/>
                        </a:rPr>
                        <a:t>Konsantrasyon zayıflığı </a:t>
                      </a:r>
                      <a:endParaRPr lang="tr-TR" sz="1800" b="1" dirty="0">
                        <a:latin typeface="Calibri" pitchFamily="34" charset="0"/>
                      </a:endParaRPr>
                    </a:p>
                  </a:txBody>
                  <a:tcPr/>
                </a:tc>
                <a:tc>
                  <a:txBody>
                    <a:bodyPr/>
                    <a:lstStyle/>
                    <a:p>
                      <a:pPr marL="285750" indent="-285750">
                        <a:buFont typeface="Wingdings" pitchFamily="2" charset="2"/>
                        <a:buChar char="q"/>
                      </a:pPr>
                      <a:r>
                        <a:rPr lang="tr-TR" sz="1800" b="1" dirty="0" smtClean="0">
                          <a:latin typeface="Calibri" pitchFamily="34" charset="0"/>
                        </a:rPr>
                        <a:t>Kişinin</a:t>
                      </a:r>
                      <a:r>
                        <a:rPr lang="tr-TR" sz="1800" b="1" baseline="0" dirty="0" smtClean="0">
                          <a:latin typeface="Calibri" pitchFamily="34" charset="0"/>
                        </a:rPr>
                        <a:t> duyusal yüklenme belirtilerinde azaltılması</a:t>
                      </a:r>
                    </a:p>
                    <a:p>
                      <a:pPr marL="0" indent="0">
                        <a:buFont typeface="Wingdings" pitchFamily="2" charset="2"/>
                        <a:buNone/>
                      </a:pPr>
                      <a:endParaRPr lang="tr-TR" sz="1800" b="1" dirty="0">
                        <a:latin typeface="Calibri" pitchFamily="34" charset="0"/>
                      </a:endParaRPr>
                    </a:p>
                  </a:txBody>
                  <a:tcPr/>
                </a:tc>
                <a:tc>
                  <a:txBody>
                    <a:bodyPr/>
                    <a:lstStyle/>
                    <a:p>
                      <a:pPr marL="285750" indent="-285750">
                        <a:buFont typeface="Wingdings" pitchFamily="2" charset="2"/>
                        <a:buChar char="ü"/>
                      </a:pPr>
                      <a:r>
                        <a:rPr lang="tr-TR" sz="1800" b="1" dirty="0" smtClean="0">
                          <a:latin typeface="Calibri" pitchFamily="34" charset="0"/>
                        </a:rPr>
                        <a:t>Aşırı</a:t>
                      </a:r>
                      <a:r>
                        <a:rPr lang="tr-TR" sz="1800" b="1" baseline="0" dirty="0" smtClean="0">
                          <a:latin typeface="Calibri" pitchFamily="34" charset="0"/>
                        </a:rPr>
                        <a:t> gürültü ve ışığın azaltılması</a:t>
                      </a:r>
                    </a:p>
                    <a:p>
                      <a:pPr marL="285750" indent="-285750">
                        <a:buFont typeface="Wingdings" pitchFamily="2" charset="2"/>
                        <a:buChar char="ü"/>
                      </a:pPr>
                      <a:r>
                        <a:rPr lang="tr-TR" sz="1800" b="1" baseline="0" dirty="0" smtClean="0">
                          <a:latin typeface="Calibri" pitchFamily="34" charset="0"/>
                        </a:rPr>
                        <a:t>Seslerin nasıl algıladığını paylaşması için kişinin cesaretlendirilmesi.</a:t>
                      </a:r>
                    </a:p>
                    <a:p>
                      <a:pPr marL="285750" indent="-285750">
                        <a:buFont typeface="Wingdings" pitchFamily="2" charset="2"/>
                        <a:buChar char="ü"/>
                      </a:pPr>
                      <a:r>
                        <a:rPr lang="tr-TR" sz="1800" b="1" baseline="0" dirty="0" smtClean="0">
                          <a:latin typeface="Calibri" pitchFamily="34" charset="0"/>
                        </a:rPr>
                        <a:t>Üç alana da (kişi,yer,zaman)oryante edilmesi</a:t>
                      </a:r>
                    </a:p>
                    <a:p>
                      <a:pPr marL="285750" indent="-285750">
                        <a:buFont typeface="Wingdings" pitchFamily="2" charset="2"/>
                        <a:buChar char="ü"/>
                      </a:pPr>
                      <a:r>
                        <a:rPr lang="tr-TR" sz="1800" b="1" baseline="0" dirty="0" smtClean="0">
                          <a:latin typeface="Calibri" pitchFamily="34" charset="0"/>
                        </a:rPr>
                        <a:t>Her bir görevin kısaca açıklanması</a:t>
                      </a:r>
                    </a:p>
                    <a:p>
                      <a:pPr marL="285750" indent="-285750">
                        <a:buFont typeface="Wingdings" pitchFamily="2" charset="2"/>
                        <a:buChar char="ü"/>
                      </a:pPr>
                      <a:r>
                        <a:rPr lang="tr-TR" sz="1800" b="1" baseline="0" dirty="0" smtClean="0">
                          <a:latin typeface="Calibri" pitchFamily="34" charset="0"/>
                        </a:rPr>
                        <a:t>Kendi yüzünü yıkama gibi görevleri yapmasının sağlanması</a:t>
                      </a:r>
                    </a:p>
                    <a:p>
                      <a:pPr marL="285750" indent="-285750">
                        <a:buFont typeface="Wingdings" pitchFamily="2" charset="2"/>
                        <a:buChar char="ü"/>
                      </a:pPr>
                      <a:r>
                        <a:rPr lang="tr-TR" sz="1800" b="1" baseline="0" dirty="0" smtClean="0">
                          <a:latin typeface="Calibri" pitchFamily="34" charset="0"/>
                        </a:rPr>
                        <a:t>Kişinin izolasyondan korunması;çevresel değişiklik sağlanması(örn.koridara gitmek)</a:t>
                      </a:r>
                      <a:endParaRPr lang="tr-TR" sz="1800" b="1" dirty="0">
                        <a:latin typeface="Calibri" pitchFamily="34" charset="0"/>
                      </a:endParaRPr>
                    </a:p>
                  </a:txBody>
                  <a:tcPr/>
                </a:tc>
              </a:tr>
            </a:tbl>
          </a:graphicData>
        </a:graphic>
      </p:graphicFrame>
    </p:spTree>
    <p:extLst>
      <p:ext uri="{BB962C8B-B14F-4D97-AF65-F5344CB8AC3E}">
        <p14:creationId xmlns:p14="http://schemas.microsoft.com/office/powerpoint/2010/main" xmlns="" val="2192358208"/>
      </p:ext>
    </p:extLst>
  </p:cSld>
  <p:clrMapOvr>
    <a:masterClrMapping/>
  </p:clrMapOvr>
  <p:transition>
    <p:wipe dir="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sz="quarter" idx="1"/>
            <p:extLst>
              <p:ext uri="{D42A27DB-BD31-4B8C-83A1-F6EECF244321}">
                <p14:modId xmlns:p14="http://schemas.microsoft.com/office/powerpoint/2010/main" xmlns="" val="1173941377"/>
              </p:ext>
            </p:extLst>
          </p:nvPr>
        </p:nvGraphicFramePr>
        <p:xfrm>
          <a:off x="0" y="1"/>
          <a:ext cx="9144000" cy="6857999"/>
        </p:xfrm>
        <a:graphic>
          <a:graphicData uri="http://schemas.openxmlformats.org/drawingml/2006/table">
            <a:tbl>
              <a:tblPr firstRow="1" bandRow="1">
                <a:tableStyleId>{5C22544A-7EE6-4342-B048-85BDC9FD1C3A}</a:tableStyleId>
              </a:tblPr>
              <a:tblGrid>
                <a:gridCol w="2286000"/>
                <a:gridCol w="2311665"/>
                <a:gridCol w="2260335"/>
                <a:gridCol w="2286000"/>
              </a:tblGrid>
              <a:tr h="7502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000" b="1" dirty="0" smtClean="0">
                          <a:solidFill>
                            <a:schemeClr val="tx1"/>
                          </a:solidFill>
                          <a:latin typeface="Calibri" pitchFamily="34" charset="0"/>
                        </a:rPr>
                        <a:t>HEMŞİRELİK</a:t>
                      </a:r>
                      <a:r>
                        <a:rPr lang="tr-TR" sz="2000" b="1" baseline="0" dirty="0" smtClean="0">
                          <a:solidFill>
                            <a:schemeClr val="tx1"/>
                          </a:solidFill>
                          <a:latin typeface="Calibri" pitchFamily="34" charset="0"/>
                        </a:rPr>
                        <a:t> TANISI</a:t>
                      </a:r>
                      <a:endParaRPr lang="tr-TR" sz="2000" b="1" dirty="0" smtClean="0">
                        <a:solidFill>
                          <a:schemeClr val="tx1"/>
                        </a:solidFill>
                        <a:latin typeface="Calibri"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000" b="1" dirty="0" smtClean="0">
                          <a:solidFill>
                            <a:schemeClr val="tx1"/>
                          </a:solidFill>
                          <a:latin typeface="Calibri" pitchFamily="34" charset="0"/>
                        </a:rPr>
                        <a:t>VERİLER</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000" b="1" dirty="0" smtClean="0">
                          <a:solidFill>
                            <a:schemeClr val="tx1"/>
                          </a:solidFill>
                          <a:latin typeface="Calibri" pitchFamily="34" charset="0"/>
                        </a:rPr>
                        <a:t>AMAÇLAR</a:t>
                      </a:r>
                    </a:p>
                    <a:p>
                      <a:endParaRPr lang="tr-TR" sz="2000" b="1" dirty="0">
                        <a:latin typeface="Calibri"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000" b="1" dirty="0" smtClean="0">
                          <a:solidFill>
                            <a:schemeClr val="tx1"/>
                          </a:solidFill>
                          <a:latin typeface="Calibri" pitchFamily="34" charset="0"/>
                        </a:rPr>
                        <a:t>GİRİŞİMLER</a:t>
                      </a:r>
                    </a:p>
                    <a:p>
                      <a:endParaRPr lang="tr-TR" sz="2000" b="1" dirty="0">
                        <a:latin typeface="Calibri" pitchFamily="34" charset="0"/>
                      </a:endParaRPr>
                    </a:p>
                  </a:txBody>
                  <a:tcPr/>
                </a:tc>
              </a:tr>
              <a:tr h="6107746">
                <a:tc>
                  <a:txBody>
                    <a:bodyPr/>
                    <a:lstStyle/>
                    <a:p>
                      <a:r>
                        <a:rPr lang="tr-TR" sz="2000" b="1" dirty="0" smtClean="0">
                          <a:latin typeface="Calibri" pitchFamily="34" charset="0"/>
                        </a:rPr>
                        <a:t>Düşünme Süreçlerinde</a:t>
                      </a:r>
                      <a:r>
                        <a:rPr lang="tr-TR" sz="2000" b="1" baseline="0" dirty="0" smtClean="0">
                          <a:latin typeface="Calibri" pitchFamily="34" charset="0"/>
                        </a:rPr>
                        <a:t> Bozulma</a:t>
                      </a:r>
                      <a:endParaRPr lang="tr-TR" sz="2000" b="1" dirty="0">
                        <a:latin typeface="Calibri" pitchFamily="34" charset="0"/>
                      </a:endParaRPr>
                    </a:p>
                  </a:txBody>
                  <a:tcPr/>
                </a:tc>
                <a:tc>
                  <a:txBody>
                    <a:bodyPr/>
                    <a:lstStyle/>
                    <a:p>
                      <a:pPr marL="285750" indent="-285750">
                        <a:buFont typeface="Wingdings" pitchFamily="2" charset="2"/>
                        <a:buChar char="Ø"/>
                      </a:pPr>
                      <a:r>
                        <a:rPr lang="tr-TR" sz="2000" b="1" dirty="0" smtClean="0">
                          <a:latin typeface="Calibri" pitchFamily="34" charset="0"/>
                        </a:rPr>
                        <a:t>Soyutlama/özetleme,problem çözme,bellek yetersizliği şeklinde bilişsel defisitler </a:t>
                      </a:r>
                    </a:p>
                    <a:p>
                      <a:pPr marL="285750" indent="-285750">
                        <a:buFont typeface="Wingdings" pitchFamily="2" charset="2"/>
                        <a:buChar char="Ø"/>
                      </a:pPr>
                      <a:r>
                        <a:rPr lang="tr-TR" sz="2000" b="1" dirty="0" smtClean="0">
                          <a:latin typeface="Calibri" pitchFamily="34" charset="0"/>
                        </a:rPr>
                        <a:t>Şüphelenme</a:t>
                      </a:r>
                    </a:p>
                    <a:p>
                      <a:pPr marL="285750" indent="-285750">
                        <a:buFont typeface="Wingdings" pitchFamily="2" charset="2"/>
                        <a:buChar char="Ø"/>
                      </a:pPr>
                      <a:r>
                        <a:rPr lang="tr-TR" sz="2000" b="1" dirty="0" smtClean="0">
                          <a:latin typeface="Calibri" pitchFamily="34" charset="0"/>
                        </a:rPr>
                        <a:t>Delüsyon</a:t>
                      </a:r>
                    </a:p>
                    <a:p>
                      <a:pPr marL="285750" indent="-285750">
                        <a:buFont typeface="Wingdings" pitchFamily="2" charset="2"/>
                        <a:buChar char="Ø"/>
                      </a:pPr>
                      <a:r>
                        <a:rPr lang="tr-TR" sz="2000" b="1" dirty="0" smtClean="0">
                          <a:latin typeface="Calibri" pitchFamily="34" charset="0"/>
                        </a:rPr>
                        <a:t>Halüsinasyon</a:t>
                      </a:r>
                    </a:p>
                    <a:p>
                      <a:pPr marL="285750" indent="-285750">
                        <a:buFont typeface="Wingdings" pitchFamily="2" charset="2"/>
                        <a:buChar char="Ø"/>
                      </a:pPr>
                      <a:r>
                        <a:rPr lang="tr-TR" sz="2000" b="1" dirty="0" smtClean="0">
                          <a:latin typeface="Calibri" pitchFamily="34" charset="0"/>
                        </a:rPr>
                        <a:t>Fobiler</a:t>
                      </a:r>
                    </a:p>
                    <a:p>
                      <a:pPr marL="285750" indent="-285750">
                        <a:buFont typeface="Wingdings" pitchFamily="2" charset="2"/>
                        <a:buChar char="Ø"/>
                      </a:pPr>
                      <a:r>
                        <a:rPr lang="tr-TR" sz="2000" b="1" dirty="0" smtClean="0">
                          <a:latin typeface="Calibri" pitchFamily="34" charset="0"/>
                        </a:rPr>
                        <a:t>Obsesyonlar</a:t>
                      </a:r>
                    </a:p>
                    <a:p>
                      <a:pPr marL="285750" indent="-285750">
                        <a:buFont typeface="Wingdings" pitchFamily="2" charset="2"/>
                        <a:buChar char="Ø"/>
                      </a:pPr>
                      <a:r>
                        <a:rPr lang="tr-TR" sz="2000" b="1" dirty="0" smtClean="0">
                          <a:latin typeface="Calibri" pitchFamily="34" charset="0"/>
                        </a:rPr>
                        <a:t>Konfüzyon</a:t>
                      </a:r>
                    </a:p>
                    <a:p>
                      <a:pPr marL="285750" indent="-285750">
                        <a:buFont typeface="Wingdings" pitchFamily="2" charset="2"/>
                        <a:buChar char="Ø"/>
                      </a:pPr>
                      <a:r>
                        <a:rPr lang="tr-TR" sz="2000" b="1" dirty="0" smtClean="0">
                          <a:latin typeface="Calibri" pitchFamily="34" charset="0"/>
                        </a:rPr>
                        <a:t>Düşüncesizce</a:t>
                      </a:r>
                      <a:r>
                        <a:rPr lang="tr-TR" sz="2000" b="1" baseline="0" dirty="0" smtClean="0">
                          <a:latin typeface="Calibri" pitchFamily="34" charset="0"/>
                        </a:rPr>
                        <a:t> hareket etme uygunsuz sosyal davranış</a:t>
                      </a:r>
                    </a:p>
                    <a:p>
                      <a:pPr marL="285750" indent="-285750">
                        <a:buFont typeface="Wingdings" pitchFamily="2" charset="2"/>
                        <a:buChar char="Ø"/>
                      </a:pPr>
                      <a:endParaRPr lang="tr-TR" sz="2000" b="1" dirty="0">
                        <a:latin typeface="Calibri" pitchFamily="34" charset="0"/>
                      </a:endParaRPr>
                    </a:p>
                  </a:txBody>
                  <a:tcPr/>
                </a:tc>
                <a:tc>
                  <a:txBody>
                    <a:bodyPr/>
                    <a:lstStyle/>
                    <a:p>
                      <a:pPr marL="285750" indent="-285750">
                        <a:buFont typeface="Wingdings" pitchFamily="2" charset="2"/>
                        <a:buChar char="q"/>
                      </a:pPr>
                      <a:r>
                        <a:rPr lang="tr-TR" sz="2000" b="1" dirty="0" smtClean="0">
                          <a:latin typeface="Calibri" pitchFamily="34" charset="0"/>
                        </a:rPr>
                        <a:t>Kişinin</a:t>
                      </a:r>
                      <a:r>
                        <a:rPr lang="tr-TR" sz="2000" b="1" baseline="0" dirty="0" smtClean="0">
                          <a:latin typeface="Calibri" pitchFamily="34" charset="0"/>
                        </a:rPr>
                        <a:t> gerçeğe oryantasyonu ve diğerleri ile açık iletişim sürdürmesi</a:t>
                      </a:r>
                    </a:p>
                    <a:p>
                      <a:pPr marL="0" indent="0">
                        <a:buFont typeface="Wingdings" pitchFamily="2" charset="2"/>
                        <a:buNone/>
                      </a:pPr>
                      <a:endParaRPr lang="tr-TR" sz="2000" b="1" dirty="0" smtClean="0">
                        <a:latin typeface="Calibri" pitchFamily="34" charset="0"/>
                      </a:endParaRPr>
                    </a:p>
                    <a:p>
                      <a:pPr marL="0" indent="0">
                        <a:buFont typeface="Wingdings" pitchFamily="2" charset="2"/>
                        <a:buNone/>
                      </a:pPr>
                      <a:endParaRPr lang="tr-TR" sz="2000" b="1" dirty="0">
                        <a:latin typeface="Calibri" pitchFamily="34" charset="0"/>
                      </a:endParaRPr>
                    </a:p>
                  </a:txBody>
                  <a:tcPr/>
                </a:tc>
                <a:tc>
                  <a:txBody>
                    <a:bodyPr/>
                    <a:lstStyle/>
                    <a:p>
                      <a:pPr marL="285750" indent="-285750">
                        <a:buFont typeface="Wingdings" pitchFamily="2" charset="2"/>
                        <a:buChar char="ü"/>
                      </a:pPr>
                      <a:r>
                        <a:rPr lang="tr-TR" sz="2000" b="1" dirty="0" smtClean="0">
                          <a:latin typeface="Calibri" pitchFamily="34" charset="0"/>
                        </a:rPr>
                        <a:t>Sade ve destekleyici bir</a:t>
                      </a:r>
                      <a:r>
                        <a:rPr lang="tr-TR" sz="2000" b="1" baseline="0" dirty="0" smtClean="0">
                          <a:latin typeface="Calibri" pitchFamily="34" charset="0"/>
                        </a:rPr>
                        <a:t> tavırla yaklaşımda yaklaşılması</a:t>
                      </a:r>
                    </a:p>
                    <a:p>
                      <a:pPr marL="285750" indent="-285750">
                        <a:buFont typeface="Wingdings" pitchFamily="2" charset="2"/>
                        <a:buChar char="ü"/>
                      </a:pPr>
                      <a:r>
                        <a:rPr lang="tr-TR" sz="2000" b="1" baseline="0" dirty="0" smtClean="0">
                          <a:latin typeface="Calibri" pitchFamily="34" charset="0"/>
                        </a:rPr>
                        <a:t>Başkalarının güvenirliliğini test ettiği zamanların farkında olunması</a:t>
                      </a:r>
                    </a:p>
                    <a:p>
                      <a:pPr marL="285750" indent="-285750">
                        <a:buFont typeface="Wingdings" pitchFamily="2" charset="2"/>
                        <a:buChar char="ü"/>
                      </a:pPr>
                      <a:r>
                        <a:rPr lang="tr-TR" sz="2000" b="1" baseline="0" dirty="0" smtClean="0">
                          <a:latin typeface="Calibri" pitchFamily="34" charset="0"/>
                        </a:rPr>
                        <a:t>Yerine getirilemeyecek sözlerden kaçınılması</a:t>
                      </a:r>
                    </a:p>
                    <a:p>
                      <a:pPr marL="285750" indent="-285750">
                        <a:buFont typeface="Wingdings" pitchFamily="2" charset="2"/>
                        <a:buChar char="ü"/>
                      </a:pPr>
                      <a:endParaRPr lang="tr-TR" sz="2000" b="1" dirty="0">
                        <a:latin typeface="Calibri" pitchFamily="34" charset="0"/>
                      </a:endParaRPr>
                    </a:p>
                  </a:txBody>
                  <a:tcPr/>
                </a:tc>
              </a:tr>
            </a:tbl>
          </a:graphicData>
        </a:graphic>
      </p:graphicFrame>
    </p:spTree>
    <p:extLst>
      <p:ext uri="{BB962C8B-B14F-4D97-AF65-F5344CB8AC3E}">
        <p14:creationId xmlns:p14="http://schemas.microsoft.com/office/powerpoint/2010/main" xmlns="" val="854808289"/>
      </p:ext>
    </p:extLst>
  </p:cSld>
  <p:clrMapOvr>
    <a:masterClrMapping/>
  </p:clrMapOvr>
  <p:transition>
    <p:wipe dir="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solidFill>
                  <a:schemeClr val="accent1">
                    <a:lumMod val="50000"/>
                  </a:schemeClr>
                </a:solidFill>
                <a:latin typeface="Calibri" pitchFamily="34" charset="0"/>
              </a:rPr>
              <a:t>HAZIRLAYANLAR</a:t>
            </a:r>
            <a:endParaRPr lang="tr-TR" sz="3200" b="1" dirty="0">
              <a:solidFill>
                <a:schemeClr val="accent1">
                  <a:lumMod val="50000"/>
                </a:schemeClr>
              </a:solidFill>
              <a:latin typeface="Calibri" pitchFamily="34" charset="0"/>
            </a:endParaRPr>
          </a:p>
        </p:txBody>
      </p:sp>
      <p:sp>
        <p:nvSpPr>
          <p:cNvPr id="3" name="2 İçerik Yer Tutucusu"/>
          <p:cNvSpPr>
            <a:spLocks noGrp="1"/>
          </p:cNvSpPr>
          <p:nvPr>
            <p:ph sz="quarter" idx="1"/>
          </p:nvPr>
        </p:nvSpPr>
        <p:spPr>
          <a:xfrm>
            <a:off x="457200" y="2000240"/>
            <a:ext cx="7467600" cy="4473712"/>
          </a:xfrm>
        </p:spPr>
        <p:txBody>
          <a:bodyPr>
            <a:normAutofit/>
          </a:bodyPr>
          <a:lstStyle/>
          <a:p>
            <a:r>
              <a:rPr lang="tr-TR" sz="2800" b="1" dirty="0" smtClean="0">
                <a:latin typeface="Calibri" pitchFamily="34" charset="0"/>
              </a:rPr>
              <a:t>BÜŞRA ŞEN</a:t>
            </a:r>
          </a:p>
          <a:p>
            <a:r>
              <a:rPr lang="tr-TR" sz="2800" b="1" dirty="0" smtClean="0">
                <a:latin typeface="Calibri" pitchFamily="34" charset="0"/>
              </a:rPr>
              <a:t>HAKAN ZAMAN</a:t>
            </a:r>
          </a:p>
          <a:p>
            <a:r>
              <a:rPr lang="tr-TR" sz="2800" b="1" dirty="0" smtClean="0">
                <a:latin typeface="Calibri" pitchFamily="34" charset="0"/>
              </a:rPr>
              <a:t>ÖZLEM KÖSEOĞLU</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ss\Downloads\received_1752005051702921.jpeg"/>
          <p:cNvPicPr>
            <a:picLocks noChangeAspect="1" noChangeArrowheads="1"/>
          </p:cNvPicPr>
          <p:nvPr/>
        </p:nvPicPr>
        <p:blipFill>
          <a:blip r:embed="rId2"/>
          <a:srcRect/>
          <a:stretch>
            <a:fillRect/>
          </a:stretch>
        </p:blipFill>
        <p:spPr bwMode="auto">
          <a:xfrm>
            <a:off x="642910" y="428604"/>
            <a:ext cx="7715304" cy="5214974"/>
          </a:xfrm>
          <a:prstGeom prst="rect">
            <a:avLst/>
          </a:prstGeom>
          <a:noFill/>
        </p:spPr>
      </p:pic>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490066"/>
          </a:xfrm>
        </p:spPr>
        <p:txBody>
          <a:bodyPr>
            <a:normAutofit fontScale="90000"/>
          </a:bodyPr>
          <a:lstStyle/>
          <a:p>
            <a:r>
              <a:rPr lang="tr-TR" dirty="0" smtClean="0">
                <a:solidFill>
                  <a:schemeClr val="accent1"/>
                </a:solidFill>
              </a:rPr>
              <a:t>KAYNAKÇA</a:t>
            </a:r>
            <a:endParaRPr lang="tr-TR" dirty="0">
              <a:solidFill>
                <a:schemeClr val="accent1"/>
              </a:solidFill>
            </a:endParaRPr>
          </a:p>
        </p:txBody>
      </p:sp>
      <p:sp>
        <p:nvSpPr>
          <p:cNvPr id="3" name="İçerik Yer Tutucusu 2"/>
          <p:cNvSpPr>
            <a:spLocks noGrp="1"/>
          </p:cNvSpPr>
          <p:nvPr>
            <p:ph sz="quarter" idx="1"/>
          </p:nvPr>
        </p:nvSpPr>
        <p:spPr>
          <a:xfrm>
            <a:off x="457200" y="836712"/>
            <a:ext cx="7467600" cy="5637240"/>
          </a:xfrm>
        </p:spPr>
        <p:txBody>
          <a:bodyPr>
            <a:noAutofit/>
          </a:bodyPr>
          <a:lstStyle/>
          <a:p>
            <a:r>
              <a:rPr lang="en-US" sz="1200" b="1" dirty="0"/>
              <a:t>1. Adams N, Grieder D (2005). Treatment Planning for Person-Centered Care:The Road to</a:t>
            </a:r>
          </a:p>
          <a:p>
            <a:r>
              <a:rPr lang="en-US" sz="1200" b="1" dirty="0"/>
              <a:t>Mental Health and Addiction Recovery, Elsevier Academic Press, USA.</a:t>
            </a:r>
          </a:p>
          <a:p>
            <a:r>
              <a:rPr lang="en-US" sz="1200" b="1" dirty="0"/>
              <a:t>2. Avam M, Franklin J E, Frances RJ (2001).Treatment Approaches For Substance Use</a:t>
            </a:r>
          </a:p>
          <a:p>
            <a:r>
              <a:rPr lang="en-US" sz="1200" b="1" dirty="0"/>
              <a:t>Disorders: Treatment Of Alcoholizm And Addictions. Ed. R. E Halles, Second Edition,</a:t>
            </a:r>
          </a:p>
          <a:p>
            <a:r>
              <a:rPr lang="en-US" sz="1200" b="1" dirty="0"/>
              <a:t>American Psychiatric Publishing İnc, Washington DC.</a:t>
            </a:r>
          </a:p>
          <a:p>
            <a:r>
              <a:rPr lang="en-US" sz="1200" b="1" dirty="0"/>
              <a:t>3. Barker PJ (2004). Assessment in Psychiatric and Mental Health Nursing, Second Edition,</a:t>
            </a:r>
          </a:p>
          <a:p>
            <a:r>
              <a:rPr lang="tr-TR" sz="1200" b="1" dirty="0"/>
              <a:t>Nelson </a:t>
            </a:r>
            <a:r>
              <a:rPr lang="tr-TR" sz="1200" b="1" dirty="0" err="1"/>
              <a:t>Thornes</a:t>
            </a:r>
            <a:r>
              <a:rPr lang="tr-TR" sz="1200" b="1" dirty="0"/>
              <a:t>, United </a:t>
            </a:r>
            <a:r>
              <a:rPr lang="tr-TR" sz="1200" b="1" dirty="0" err="1"/>
              <a:t>Kingdom</a:t>
            </a:r>
            <a:r>
              <a:rPr lang="tr-TR" sz="1200" b="1" dirty="0"/>
              <a:t>.</a:t>
            </a:r>
          </a:p>
          <a:p>
            <a:r>
              <a:rPr lang="tr-TR" sz="1200" b="1" dirty="0"/>
              <a:t>4. </a:t>
            </a:r>
            <a:r>
              <a:rPr lang="tr-TR" sz="1200" b="1" dirty="0" err="1"/>
              <a:t>Doenges</a:t>
            </a:r>
            <a:r>
              <a:rPr lang="tr-TR" sz="1200" b="1" dirty="0"/>
              <a:t> ME, </a:t>
            </a:r>
            <a:r>
              <a:rPr lang="tr-TR" sz="1200" b="1" dirty="0" err="1"/>
              <a:t>Moorhouse</a:t>
            </a:r>
            <a:r>
              <a:rPr lang="tr-TR" sz="1200" b="1" dirty="0"/>
              <a:t> MF, </a:t>
            </a:r>
            <a:r>
              <a:rPr lang="tr-TR" sz="1200" b="1" dirty="0" err="1"/>
              <a:t>Murr</a:t>
            </a:r>
            <a:r>
              <a:rPr lang="tr-TR" sz="1200" b="1" dirty="0"/>
              <a:t> AC (2008). </a:t>
            </a:r>
            <a:r>
              <a:rPr lang="tr-TR" sz="1200" b="1" dirty="0" err="1"/>
              <a:t>Nursing</a:t>
            </a:r>
            <a:r>
              <a:rPr lang="tr-TR" sz="1200" b="1" dirty="0"/>
              <a:t> </a:t>
            </a:r>
            <a:r>
              <a:rPr lang="tr-TR" sz="1200" b="1" dirty="0" err="1"/>
              <a:t>Diagnosis</a:t>
            </a:r>
            <a:r>
              <a:rPr lang="tr-TR" sz="1200" b="1" dirty="0"/>
              <a:t> Manual Planning,</a:t>
            </a:r>
          </a:p>
          <a:p>
            <a:r>
              <a:rPr lang="en-US" sz="1200" b="1" dirty="0"/>
              <a:t>Individualizing and Documenting Client Care, Two Edition, F.A. Davis Company,</a:t>
            </a:r>
          </a:p>
          <a:p>
            <a:r>
              <a:rPr lang="tr-TR" sz="1200" b="1" dirty="0" err="1"/>
              <a:t>Philadelphia</a:t>
            </a:r>
            <a:r>
              <a:rPr lang="tr-TR" sz="1200" b="1" dirty="0"/>
              <a:t>.</a:t>
            </a:r>
          </a:p>
          <a:p>
            <a:r>
              <a:rPr lang="tr-TR" sz="1200" b="1" dirty="0"/>
              <a:t>5. Karalı A, Ögel K, Tamar D, Çakmak D (1999). Alkol ve Madde Kullanım Bozuklukları Acil</a:t>
            </a:r>
          </a:p>
          <a:p>
            <a:r>
              <a:rPr lang="tr-TR" sz="1200" b="1" dirty="0"/>
              <a:t>Yaklaşım </a:t>
            </a:r>
            <a:r>
              <a:rPr lang="tr-TR" sz="1200" b="1" dirty="0" err="1"/>
              <a:t>Klavuzu</a:t>
            </a:r>
            <a:r>
              <a:rPr lang="tr-TR" sz="1200" b="1" dirty="0"/>
              <a:t>, Hekimler İçin Alkol Ve Madde Kullanım Bozuklukları Eğitim</a:t>
            </a:r>
          </a:p>
          <a:p>
            <a:r>
              <a:rPr lang="tr-TR" sz="1200" b="1" dirty="0"/>
              <a:t>Programı, İstanbul.</a:t>
            </a:r>
          </a:p>
          <a:p>
            <a:r>
              <a:rPr lang="en-US" sz="1200" b="1" dirty="0"/>
              <a:t>6. Kennedy CA (2003). Fundamentals of Psychiatric Treatment Planning. Second Edition,</a:t>
            </a:r>
          </a:p>
          <a:p>
            <a:r>
              <a:rPr lang="en-US" sz="1200" b="1" dirty="0"/>
              <a:t>American Psychiatric Publishing, USA, 198-220.</a:t>
            </a:r>
          </a:p>
          <a:p>
            <a:r>
              <a:rPr lang="en-US" sz="1200" b="1" dirty="0"/>
              <a:t>7. Kipping C (2004). The Person Who Misuses Drugs Or Alcohol: The Art And Science of</a:t>
            </a:r>
          </a:p>
          <a:p>
            <a:r>
              <a:rPr lang="en-US" sz="1200" b="1" dirty="0"/>
              <a:t>Mental Health Nursing, A Textbook Of Principles And Practice. Ed:Ian Norman and Iain</a:t>
            </a:r>
          </a:p>
          <a:p>
            <a:r>
              <a:rPr lang="en-US" sz="1200" b="1" dirty="0"/>
              <a:t>Ryrie, Open University Press, England, </a:t>
            </a:r>
            <a:r>
              <a:rPr lang="en-US" sz="1200" b="1" dirty="0" smtClean="0"/>
              <a:t>481-518</a:t>
            </a:r>
            <a:endParaRPr lang="tr-TR" sz="1200" b="1" dirty="0" smtClean="0"/>
          </a:p>
        </p:txBody>
      </p:sp>
    </p:spTree>
    <p:extLst>
      <p:ext uri="{BB962C8B-B14F-4D97-AF65-F5344CB8AC3E}">
        <p14:creationId xmlns:p14="http://schemas.microsoft.com/office/powerpoint/2010/main" xmlns="" val="3635079738"/>
      </p:ext>
    </p:extLst>
  </p:cSld>
  <p:clrMapOvr>
    <a:masterClrMapping/>
  </p:clrMapOvr>
  <p:transition>
    <p:wipe dir="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539552" y="188640"/>
            <a:ext cx="7467600" cy="4873752"/>
          </a:xfrm>
        </p:spPr>
        <p:txBody>
          <a:bodyPr>
            <a:noAutofit/>
          </a:bodyPr>
          <a:lstStyle/>
          <a:p>
            <a:r>
              <a:rPr lang="tr-TR" sz="1400" b="1" dirty="0"/>
              <a:t>8. Ögel K (2003). Madde Bağımlılarına Yaklaşım ve Tedavi, Bağımlılık Dergisi, 4(1):41.</a:t>
            </a:r>
          </a:p>
          <a:p>
            <a:r>
              <a:rPr lang="tr-TR" sz="1400" b="1" dirty="0"/>
              <a:t>9. Ögel K (2002). Madde Bağımlılarına Yaklaşım Ve Tedavi. IQ Kültür Sanat Yayıncılık,</a:t>
            </a:r>
          </a:p>
          <a:p>
            <a:r>
              <a:rPr lang="tr-TR" sz="1400" b="1" dirty="0"/>
              <a:t>İstanbul.</a:t>
            </a:r>
          </a:p>
          <a:p>
            <a:r>
              <a:rPr lang="tr-TR" sz="1400" b="1" dirty="0"/>
              <a:t>10. Öz F (1996). Madde Kullanım Bozuklukları: Psikiyatri Hemşireliği El Kitabı. Ed. N. Kum,</a:t>
            </a:r>
          </a:p>
          <a:p>
            <a:r>
              <a:rPr lang="en-US" sz="1400" b="1" dirty="0"/>
              <a:t>Birlik Ofset, İstanbul, 82-100.Townsend MC (2008). Essentials of Psychiatric Mental</a:t>
            </a:r>
          </a:p>
          <a:p>
            <a:r>
              <a:rPr lang="en-US" sz="1400" b="1" dirty="0"/>
              <a:t>Health Nursing. Fourth Edition, FA Davis Company, Philadelphia, 262-299.</a:t>
            </a:r>
          </a:p>
          <a:p>
            <a:r>
              <a:rPr lang="en-US" sz="1400" b="1" dirty="0"/>
              <a:t>11. Norman I, Ryrie I (2004). Assessment And Care Planning: The Art And Scienceof Mental</a:t>
            </a:r>
          </a:p>
          <a:p>
            <a:r>
              <a:rPr lang="en-US" sz="1400" b="1" dirty="0"/>
              <a:t>Health Nursing, A textbook of principles and practice. Ed:Ian Norman and Iain Ryrie, Open</a:t>
            </a:r>
          </a:p>
          <a:p>
            <a:r>
              <a:rPr lang="tr-TR" sz="1400" b="1" dirty="0" err="1"/>
              <a:t>University</a:t>
            </a:r>
            <a:r>
              <a:rPr lang="tr-TR" sz="1400" b="1" dirty="0"/>
              <a:t> </a:t>
            </a:r>
            <a:r>
              <a:rPr lang="tr-TR" sz="1400" b="1" dirty="0" err="1"/>
              <a:t>Press</a:t>
            </a:r>
            <a:r>
              <a:rPr lang="tr-TR" sz="1400" b="1" dirty="0"/>
              <a:t>, </a:t>
            </a:r>
            <a:r>
              <a:rPr lang="tr-TR" sz="1400" b="1" dirty="0" err="1"/>
              <a:t>England</a:t>
            </a:r>
            <a:r>
              <a:rPr lang="tr-TR" sz="1400" b="1" dirty="0"/>
              <a:t>, 183-207.</a:t>
            </a:r>
          </a:p>
          <a:p>
            <a:r>
              <a:rPr lang="en-US" sz="1400" b="1" dirty="0"/>
              <a:t>12. Varcarolis EM (2006). Manual of Psychiatric Nursing Care Plans: Diagnoses, Clinical Tools</a:t>
            </a:r>
          </a:p>
          <a:p>
            <a:r>
              <a:rPr lang="en-US" sz="1400" b="1" dirty="0"/>
              <a:t>And Psychopharmacology. Third edition, Saunders Elsevier, USA.</a:t>
            </a:r>
          </a:p>
          <a:p>
            <a:r>
              <a:rPr lang="en-US" sz="1400" b="1" dirty="0"/>
              <a:t>13. Videbeck SL (2008). Psychiatric-Mental Health Nursing. Fourth Edition, Wolters</a:t>
            </a:r>
          </a:p>
          <a:p>
            <a:r>
              <a:rPr lang="tr-TR" sz="1400" b="1" dirty="0" err="1"/>
              <a:t>kluwer</a:t>
            </a:r>
            <a:r>
              <a:rPr lang="tr-TR" sz="1400" b="1" dirty="0"/>
              <a:t>/</a:t>
            </a:r>
            <a:r>
              <a:rPr lang="tr-TR" sz="1400" b="1" dirty="0" err="1"/>
              <a:t>Lippincott</a:t>
            </a:r>
            <a:r>
              <a:rPr lang="tr-TR" sz="1400" b="1" dirty="0"/>
              <a:t> </a:t>
            </a:r>
            <a:r>
              <a:rPr lang="tr-TR" sz="1400" b="1" dirty="0" err="1"/>
              <a:t>Williams&amp;Wilkins</a:t>
            </a:r>
            <a:r>
              <a:rPr lang="tr-TR" sz="1400" b="1" dirty="0"/>
              <a:t>, </a:t>
            </a:r>
            <a:r>
              <a:rPr lang="tr-TR" sz="1400" b="1" dirty="0" err="1"/>
              <a:t>Philadelphia</a:t>
            </a:r>
            <a:r>
              <a:rPr lang="tr-TR" sz="1400" b="1" dirty="0"/>
              <a:t>, 143-386.</a:t>
            </a:r>
          </a:p>
          <a:p>
            <a:r>
              <a:rPr lang="en-US" sz="1400" b="1" dirty="0"/>
              <a:t>14. Townsend MC (2008). Essentials of Psychiatric Mental Health Nursing. Fourth Edition, FA</a:t>
            </a:r>
          </a:p>
          <a:p>
            <a:r>
              <a:rPr lang="tr-TR" sz="1400" b="1" dirty="0" err="1"/>
              <a:t>Davis</a:t>
            </a:r>
            <a:r>
              <a:rPr lang="tr-TR" sz="1400" b="1" dirty="0"/>
              <a:t> </a:t>
            </a:r>
            <a:r>
              <a:rPr lang="tr-TR" sz="1400" b="1" dirty="0" err="1"/>
              <a:t>Company</a:t>
            </a:r>
            <a:r>
              <a:rPr lang="tr-TR" sz="1400" b="1" dirty="0"/>
              <a:t>, </a:t>
            </a:r>
            <a:r>
              <a:rPr lang="tr-TR" sz="1400" b="1" dirty="0" err="1"/>
              <a:t>Philadelphia</a:t>
            </a:r>
            <a:r>
              <a:rPr lang="tr-TR" sz="1400" b="1" dirty="0"/>
              <a:t>, 262-299.</a:t>
            </a:r>
          </a:p>
        </p:txBody>
      </p:sp>
    </p:spTree>
    <p:extLst>
      <p:ext uri="{BB962C8B-B14F-4D97-AF65-F5344CB8AC3E}">
        <p14:creationId xmlns:p14="http://schemas.microsoft.com/office/powerpoint/2010/main" xmlns="" val="395027526"/>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32656"/>
            <a:ext cx="7467600" cy="864096"/>
          </a:xfrm>
        </p:spPr>
        <p:txBody>
          <a:bodyPr>
            <a:normAutofit/>
          </a:bodyPr>
          <a:lstStyle/>
          <a:p>
            <a:r>
              <a:rPr lang="tr-TR" b="1" dirty="0" smtClean="0">
                <a:solidFill>
                  <a:schemeClr val="accent1">
                    <a:lumMod val="75000"/>
                  </a:schemeClr>
                </a:solidFill>
                <a:latin typeface="Calibri" pitchFamily="34" charset="0"/>
              </a:rPr>
              <a:t>BAĞIMLILIK DİYEBİLMEK İÇİN;</a:t>
            </a:r>
            <a:endParaRPr lang="tr-TR" b="1" dirty="0">
              <a:solidFill>
                <a:schemeClr val="accent1">
                  <a:lumMod val="75000"/>
                </a:schemeClr>
              </a:solidFill>
              <a:latin typeface="Calibri" pitchFamily="34" charset="0"/>
            </a:endParaRPr>
          </a:p>
        </p:txBody>
      </p:sp>
      <p:sp>
        <p:nvSpPr>
          <p:cNvPr id="3" name="2 İçerik Yer Tutucusu"/>
          <p:cNvSpPr>
            <a:spLocks noGrp="1"/>
          </p:cNvSpPr>
          <p:nvPr>
            <p:ph sz="quarter" idx="1"/>
          </p:nvPr>
        </p:nvSpPr>
        <p:spPr>
          <a:xfrm>
            <a:off x="457200" y="1628800"/>
            <a:ext cx="7467600" cy="4845152"/>
          </a:xfrm>
        </p:spPr>
        <p:txBody>
          <a:bodyPr>
            <a:normAutofit fontScale="92500" lnSpcReduction="20000"/>
          </a:bodyPr>
          <a:lstStyle/>
          <a:p>
            <a:r>
              <a:rPr lang="tr-TR" sz="2600" b="1" dirty="0" smtClean="0">
                <a:solidFill>
                  <a:schemeClr val="accent1">
                    <a:lumMod val="75000"/>
                  </a:schemeClr>
                </a:solidFill>
                <a:latin typeface="Calibri" pitchFamily="34" charset="0"/>
              </a:rPr>
              <a:t>Bağımlılığın çeşitli ölçütleri vardır. Buna göre aşağıda yer alanlardan sadece üçü bağımlılık tanısı koymak için yeterlidir.</a:t>
            </a:r>
            <a:br>
              <a:rPr lang="tr-TR" sz="2600" b="1" dirty="0" smtClean="0">
                <a:solidFill>
                  <a:schemeClr val="accent1">
                    <a:lumMod val="75000"/>
                  </a:schemeClr>
                </a:solidFill>
                <a:latin typeface="Calibri" pitchFamily="34" charset="0"/>
              </a:rPr>
            </a:br>
            <a:r>
              <a:rPr lang="tr-TR" sz="2600" b="1" dirty="0" smtClean="0">
                <a:latin typeface="Calibri" pitchFamily="34" charset="0"/>
              </a:rPr>
              <a:t/>
            </a:r>
            <a:br>
              <a:rPr lang="tr-TR" sz="2600" b="1" dirty="0" smtClean="0">
                <a:latin typeface="Calibri" pitchFamily="34" charset="0"/>
              </a:rPr>
            </a:br>
            <a:r>
              <a:rPr lang="tr-TR" sz="2600" b="1" dirty="0" smtClean="0">
                <a:latin typeface="Calibri" pitchFamily="34" charset="0"/>
              </a:rPr>
              <a:t>1. Madde kesildiğinde ya da azaltıldığında yoksunluk belirtilerinin ortaya çıkması. </a:t>
            </a:r>
          </a:p>
          <a:p>
            <a:pPr>
              <a:buNone/>
            </a:pPr>
            <a:r>
              <a:rPr lang="tr-TR" sz="2600" b="1" dirty="0" smtClean="0">
                <a:latin typeface="Calibri" pitchFamily="34" charset="0"/>
              </a:rPr>
              <a:t/>
            </a:r>
            <a:br>
              <a:rPr lang="tr-TR" sz="2600" b="1" dirty="0" smtClean="0">
                <a:latin typeface="Calibri" pitchFamily="34" charset="0"/>
              </a:rPr>
            </a:br>
            <a:r>
              <a:rPr lang="tr-TR" sz="2600" b="1" dirty="0" smtClean="0">
                <a:latin typeface="Calibri" pitchFamily="34" charset="0"/>
              </a:rPr>
              <a:t>2. Madde kullanımını denetlemek ya da bırakmak için yapılan ama boşa çıkan sürekli çabalar.</a:t>
            </a:r>
          </a:p>
          <a:p>
            <a:pPr>
              <a:buNone/>
            </a:pPr>
            <a:r>
              <a:rPr lang="tr-TR" sz="2600" b="1" dirty="0" smtClean="0">
                <a:latin typeface="Calibri" pitchFamily="34" charset="0"/>
              </a:rPr>
              <a:t>     </a:t>
            </a:r>
          </a:p>
          <a:p>
            <a:pPr>
              <a:buNone/>
            </a:pPr>
            <a:r>
              <a:rPr lang="tr-TR" sz="2600" b="1" dirty="0" smtClean="0">
                <a:latin typeface="Calibri" pitchFamily="34" charset="0"/>
              </a:rPr>
              <a:t>     3.Kullanılan madde miktarının , aynı etkiyi sağlamak amacıyla giderek arttırılması</a:t>
            </a:r>
          </a:p>
          <a:p>
            <a:pPr>
              <a:buNone/>
            </a:pPr>
            <a:r>
              <a:rPr lang="tr-TR" b="1" dirty="0" smtClean="0">
                <a:latin typeface="Calibri" pitchFamily="34" charset="0"/>
              </a:rPr>
              <a:t/>
            </a:r>
            <a:br>
              <a:rPr lang="tr-TR" b="1" dirty="0" smtClean="0">
                <a:latin typeface="Calibri" pitchFamily="34" charset="0"/>
              </a:rPr>
            </a:br>
            <a:endParaRPr lang="tr-TR" b="1" dirty="0" smtClean="0">
              <a:latin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980728"/>
            <a:ext cx="7467600" cy="5472608"/>
          </a:xfrm>
        </p:spPr>
        <p:txBody>
          <a:bodyPr>
            <a:normAutofit/>
          </a:bodyPr>
          <a:lstStyle/>
          <a:p>
            <a:pPr>
              <a:lnSpc>
                <a:spcPct val="90000"/>
              </a:lnSpc>
              <a:buNone/>
            </a:pPr>
            <a:r>
              <a:rPr lang="tr-TR" b="1" dirty="0" smtClean="0">
                <a:latin typeface="Calibri" pitchFamily="34" charset="0"/>
              </a:rPr>
              <a:t>4. Maddeyi sağlamak, kullanmak ya da bırakmak için büyük zaman harcamak</a:t>
            </a:r>
          </a:p>
          <a:p>
            <a:pPr>
              <a:lnSpc>
                <a:spcPct val="90000"/>
              </a:lnSpc>
              <a:buNone/>
            </a:pPr>
            <a:endParaRPr lang="tr-TR" b="1" dirty="0" smtClean="0">
              <a:latin typeface="Calibri" pitchFamily="34" charset="0"/>
            </a:endParaRPr>
          </a:p>
          <a:p>
            <a:pPr>
              <a:lnSpc>
                <a:spcPct val="90000"/>
              </a:lnSpc>
              <a:buNone/>
            </a:pPr>
            <a:r>
              <a:rPr lang="tr-TR" b="1" dirty="0" smtClean="0">
                <a:latin typeface="Calibri" pitchFamily="34" charset="0"/>
              </a:rPr>
              <a:t>5. Madde kullanımı nedeni ile sosyal, mesleki ve kişisel etkinliklerin azalması ya da tamamen bırakılması.</a:t>
            </a:r>
          </a:p>
          <a:p>
            <a:pPr>
              <a:lnSpc>
                <a:spcPct val="90000"/>
              </a:lnSpc>
              <a:buNone/>
            </a:pPr>
            <a:endParaRPr lang="tr-TR" b="1" dirty="0" smtClean="0">
              <a:latin typeface="Calibri" pitchFamily="34" charset="0"/>
            </a:endParaRPr>
          </a:p>
          <a:p>
            <a:pPr>
              <a:lnSpc>
                <a:spcPct val="90000"/>
              </a:lnSpc>
              <a:buNone/>
            </a:pPr>
            <a:r>
              <a:rPr lang="tr-TR" b="1" dirty="0" smtClean="0">
                <a:latin typeface="Calibri" pitchFamily="34" charset="0"/>
              </a:rPr>
              <a:t>6. Maddenin tasarlandığından daha uzun ve yüksek miktarlarda alınması.</a:t>
            </a:r>
          </a:p>
          <a:p>
            <a:pPr>
              <a:lnSpc>
                <a:spcPct val="90000"/>
              </a:lnSpc>
              <a:buNone/>
            </a:pPr>
            <a:endParaRPr lang="tr-TR" b="1" dirty="0" smtClean="0">
              <a:latin typeface="Calibri" pitchFamily="34" charset="0"/>
            </a:endParaRPr>
          </a:p>
          <a:p>
            <a:pPr>
              <a:lnSpc>
                <a:spcPct val="90000"/>
              </a:lnSpc>
              <a:buNone/>
            </a:pPr>
            <a:r>
              <a:rPr lang="tr-TR" b="1" dirty="0" smtClean="0">
                <a:latin typeface="Calibri" pitchFamily="34" charset="0"/>
              </a:rPr>
              <a:t>7.Fiziksel ya da ruhsal sorunların ortaya çıkmasına ya da artmasına rağmen madde kullanımını sürdürmek.</a:t>
            </a:r>
            <a:endParaRPr lang="tr-TR" dirty="0">
              <a:latin typeface="Calibri"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910</TotalTime>
  <Words>5128</Words>
  <Application>Microsoft Office PowerPoint</Application>
  <PresentationFormat>Ekran Gösterisi (4:3)</PresentationFormat>
  <Paragraphs>713</Paragraphs>
  <Slides>71</Slides>
  <Notes>0</Notes>
  <HiddenSlides>0</HiddenSlides>
  <MMClips>0</MMClips>
  <ScaleCrop>false</ScaleCrop>
  <HeadingPairs>
    <vt:vector size="4" baseType="variant">
      <vt:variant>
        <vt:lpstr>Tema</vt:lpstr>
      </vt:variant>
      <vt:variant>
        <vt:i4>1</vt:i4>
      </vt:variant>
      <vt:variant>
        <vt:lpstr>Slayt Başlıkları</vt:lpstr>
      </vt:variant>
      <vt:variant>
        <vt:i4>71</vt:i4>
      </vt:variant>
    </vt:vector>
  </HeadingPairs>
  <TitlesOfParts>
    <vt:vector size="72" baseType="lpstr">
      <vt:lpstr>Cumba</vt:lpstr>
      <vt:lpstr>MADDE  KULLANIMI VE BAĞIMLILIK  BOZUKLUKLARI  </vt:lpstr>
      <vt:lpstr>İÇERİK</vt:lpstr>
      <vt:lpstr>DSM-V’E GÖRE MADDE KULLANIMI VE BAĞIMLILIK BOZUKLUKLARI</vt:lpstr>
      <vt:lpstr>Slayt 4</vt:lpstr>
      <vt:lpstr>Slayt 5</vt:lpstr>
      <vt:lpstr>SINIFLAMA </vt:lpstr>
      <vt:lpstr>Slayt 7</vt:lpstr>
      <vt:lpstr>BAĞIMLILIK DİYEBİLMEK İÇİN;</vt:lpstr>
      <vt:lpstr>Slayt 9</vt:lpstr>
      <vt:lpstr>BEYİN VE MADDE BAĞIMLILIĞI</vt:lpstr>
      <vt:lpstr>Slayt 11</vt:lpstr>
      <vt:lpstr>Slayt 12</vt:lpstr>
      <vt:lpstr>KİŞİ NE KADAR SÜREDE BAĞIMLI OLUR?</vt:lpstr>
      <vt:lpstr>Slayt 14</vt:lpstr>
      <vt:lpstr>BAĞIMLILIK TAMAMEN İYİLEŞİR Mİ?</vt:lpstr>
      <vt:lpstr>ALKOL/MADDE BAĞIMLILIĞI HEMŞİRELİĞİNDE GÖREV VE SORUMLULUKLAR</vt:lpstr>
      <vt:lpstr>Slayt 17</vt:lpstr>
      <vt:lpstr>Slayt 18</vt:lpstr>
      <vt:lpstr>Slayt 19</vt:lpstr>
      <vt:lpstr>Slayt 20</vt:lpstr>
      <vt:lpstr>Slayt 21</vt:lpstr>
      <vt:lpstr>Slayt 22</vt:lpstr>
      <vt:lpstr>Slayt 23</vt:lpstr>
      <vt:lpstr>Slayt 24</vt:lpstr>
      <vt:lpstr>Slayt 25</vt:lpstr>
      <vt:lpstr>Slayt 26</vt:lpstr>
      <vt:lpstr>HASTA KABULÜ</vt:lpstr>
      <vt:lpstr>Slayt 28</vt:lpstr>
      <vt:lpstr>Slayt 29</vt:lpstr>
      <vt:lpstr>Slayt 30</vt:lpstr>
      <vt:lpstr>BAĞIMLILIKTA HASTANIN DEĞERLENDİRME SÜRECİ</vt:lpstr>
      <vt:lpstr>KULLANILAN ALKOL/MADDE İLE İLİŞKİLİ DEĞERLENDİRME  </vt:lpstr>
      <vt:lpstr>FİZİKSEL DEĞERLENDİRME</vt:lpstr>
      <vt:lpstr>RUHSAL DEĞERLENDİRME </vt:lpstr>
      <vt:lpstr>SOSYAL DEĞERLENDİRME </vt:lpstr>
      <vt:lpstr>Slayt 36</vt:lpstr>
      <vt:lpstr>Vaka yönetimi </vt:lpstr>
      <vt:lpstr>Slayt 38</vt:lpstr>
      <vt:lpstr>Slayt 39</vt:lpstr>
      <vt:lpstr>Slayt 40</vt:lpstr>
      <vt:lpstr>Slayt 41</vt:lpstr>
      <vt:lpstr>Slayt 42</vt:lpstr>
      <vt:lpstr>Slayt 43</vt:lpstr>
      <vt:lpstr>Slayt 44</vt:lpstr>
      <vt:lpstr>Slayt 45</vt:lpstr>
      <vt:lpstr>Slayt 46</vt:lpstr>
      <vt:lpstr>Slayt 47</vt:lpstr>
      <vt:lpstr>Slayt 48</vt:lpstr>
      <vt:lpstr>Slayt 49</vt:lpstr>
      <vt:lpstr>Slayt 50</vt:lpstr>
      <vt:lpstr>Slayt 51</vt:lpstr>
      <vt:lpstr>Slayt 52</vt:lpstr>
      <vt:lpstr>Slayt 53</vt:lpstr>
      <vt:lpstr>Slayt 54</vt:lpstr>
      <vt:lpstr>Slayt 55</vt:lpstr>
      <vt:lpstr>Slayt 56</vt:lpstr>
      <vt:lpstr>Slayt 57</vt:lpstr>
      <vt:lpstr>Slayt 58</vt:lpstr>
      <vt:lpstr>Slayt 59</vt:lpstr>
      <vt:lpstr>Slayt 60</vt:lpstr>
      <vt:lpstr>Slayt 61</vt:lpstr>
      <vt:lpstr>Slayt 62</vt:lpstr>
      <vt:lpstr>Slayt 63</vt:lpstr>
      <vt:lpstr>Slayt 64</vt:lpstr>
      <vt:lpstr>Slayt 65</vt:lpstr>
      <vt:lpstr>Slayt 66</vt:lpstr>
      <vt:lpstr>Slayt 67</vt:lpstr>
      <vt:lpstr>Slayt 68</vt:lpstr>
      <vt:lpstr>HAZIRLAYANLAR</vt:lpstr>
      <vt:lpstr>KAYNAKÇA</vt:lpstr>
      <vt:lpstr>Slayt 71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MADDE  KULLANIMI VE BAĞIMLILIK  BOZUKLUKLARI</dc:title>
  <dc:creator>korucuk hemşileri</dc:creator>
  <cp:lastModifiedBy>Ass</cp:lastModifiedBy>
  <cp:revision>89</cp:revision>
  <dcterms:created xsi:type="dcterms:W3CDTF">2016-03-02T08:05:36Z</dcterms:created>
  <dcterms:modified xsi:type="dcterms:W3CDTF">2016-03-25T12:03:48Z</dcterms:modified>
</cp:coreProperties>
</file>