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125"/>
  </p:notesMasterIdLst>
  <p:handoutMasterIdLst>
    <p:handoutMasterId r:id="rId126"/>
  </p:handoutMasterIdLst>
  <p:sldIdLst>
    <p:sldId id="287" r:id="rId2"/>
    <p:sldId id="284" r:id="rId3"/>
    <p:sldId id="257" r:id="rId4"/>
    <p:sldId id="282" r:id="rId5"/>
    <p:sldId id="283" r:id="rId6"/>
    <p:sldId id="258" r:id="rId7"/>
    <p:sldId id="298" r:id="rId8"/>
    <p:sldId id="301" r:id="rId9"/>
    <p:sldId id="324" r:id="rId10"/>
    <p:sldId id="325" r:id="rId11"/>
    <p:sldId id="326" r:id="rId12"/>
    <p:sldId id="327" r:id="rId13"/>
    <p:sldId id="330" r:id="rId14"/>
    <p:sldId id="329" r:id="rId15"/>
    <p:sldId id="328" r:id="rId16"/>
    <p:sldId id="290" r:id="rId17"/>
    <p:sldId id="289" r:id="rId18"/>
    <p:sldId id="280" r:id="rId19"/>
    <p:sldId id="288" r:id="rId20"/>
    <p:sldId id="331" r:id="rId21"/>
    <p:sldId id="332" r:id="rId22"/>
    <p:sldId id="338" r:id="rId23"/>
    <p:sldId id="333" r:id="rId24"/>
    <p:sldId id="334" r:id="rId25"/>
    <p:sldId id="339" r:id="rId26"/>
    <p:sldId id="341" r:id="rId27"/>
    <p:sldId id="335" r:id="rId28"/>
    <p:sldId id="340" r:id="rId29"/>
    <p:sldId id="342" r:id="rId30"/>
    <p:sldId id="337" r:id="rId31"/>
    <p:sldId id="336" r:id="rId32"/>
    <p:sldId id="343" r:id="rId33"/>
    <p:sldId id="291" r:id="rId34"/>
    <p:sldId id="292" r:id="rId35"/>
    <p:sldId id="293" r:id="rId36"/>
    <p:sldId id="294" r:id="rId37"/>
    <p:sldId id="321" r:id="rId38"/>
    <p:sldId id="295" r:id="rId39"/>
    <p:sldId id="297" r:id="rId40"/>
    <p:sldId id="296" r:id="rId41"/>
    <p:sldId id="299" r:id="rId42"/>
    <p:sldId id="304" r:id="rId43"/>
    <p:sldId id="302" r:id="rId44"/>
    <p:sldId id="305" r:id="rId45"/>
    <p:sldId id="344" r:id="rId46"/>
    <p:sldId id="306" r:id="rId47"/>
    <p:sldId id="303" r:id="rId48"/>
    <p:sldId id="300" r:id="rId49"/>
    <p:sldId id="322" r:id="rId50"/>
    <p:sldId id="319" r:id="rId51"/>
    <p:sldId id="323" r:id="rId52"/>
    <p:sldId id="345" r:id="rId53"/>
    <p:sldId id="385" r:id="rId54"/>
    <p:sldId id="386" r:id="rId55"/>
    <p:sldId id="348" r:id="rId56"/>
    <p:sldId id="378" r:id="rId57"/>
    <p:sldId id="346" r:id="rId58"/>
    <p:sldId id="374" r:id="rId59"/>
    <p:sldId id="375" r:id="rId60"/>
    <p:sldId id="349" r:id="rId61"/>
    <p:sldId id="347" r:id="rId62"/>
    <p:sldId id="352" r:id="rId63"/>
    <p:sldId id="350" r:id="rId64"/>
    <p:sldId id="353" r:id="rId65"/>
    <p:sldId id="355" r:id="rId66"/>
    <p:sldId id="354" r:id="rId67"/>
    <p:sldId id="358" r:id="rId68"/>
    <p:sldId id="361" r:id="rId69"/>
    <p:sldId id="357" r:id="rId70"/>
    <p:sldId id="356" r:id="rId71"/>
    <p:sldId id="360" r:id="rId72"/>
    <p:sldId id="359"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87" r:id="rId86"/>
    <p:sldId id="389" r:id="rId87"/>
    <p:sldId id="388" r:id="rId88"/>
    <p:sldId id="390" r:id="rId89"/>
    <p:sldId id="391" r:id="rId90"/>
    <p:sldId id="392" r:id="rId91"/>
    <p:sldId id="393" r:id="rId92"/>
    <p:sldId id="394" r:id="rId93"/>
    <p:sldId id="399" r:id="rId94"/>
    <p:sldId id="396" r:id="rId95"/>
    <p:sldId id="398" r:id="rId96"/>
    <p:sldId id="397" r:id="rId97"/>
    <p:sldId id="400" r:id="rId98"/>
    <p:sldId id="402" r:id="rId99"/>
    <p:sldId id="401" r:id="rId100"/>
    <p:sldId id="406" r:id="rId101"/>
    <p:sldId id="405" r:id="rId102"/>
    <p:sldId id="404" r:id="rId103"/>
    <p:sldId id="403" r:id="rId104"/>
    <p:sldId id="408" r:id="rId105"/>
    <p:sldId id="407" r:id="rId106"/>
    <p:sldId id="409" r:id="rId107"/>
    <p:sldId id="411" r:id="rId108"/>
    <p:sldId id="410" r:id="rId109"/>
    <p:sldId id="412" r:id="rId110"/>
    <p:sldId id="414" r:id="rId111"/>
    <p:sldId id="413" r:id="rId112"/>
    <p:sldId id="415" r:id="rId113"/>
    <p:sldId id="417" r:id="rId114"/>
    <p:sldId id="416" r:id="rId115"/>
    <p:sldId id="418" r:id="rId116"/>
    <p:sldId id="420" r:id="rId117"/>
    <p:sldId id="421" r:id="rId118"/>
    <p:sldId id="419" r:id="rId119"/>
    <p:sldId id="423" r:id="rId120"/>
    <p:sldId id="422" r:id="rId121"/>
    <p:sldId id="285" r:id="rId122"/>
    <p:sldId id="286" r:id="rId123"/>
    <p:sldId id="424" r:id="rId1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70F2F472-93EC-4CAD-8D6A-2E1E65D64B84}">
          <p14:sldIdLst>
            <p14:sldId id="287"/>
            <p14:sldId id="284"/>
            <p14:sldId id="257"/>
            <p14:sldId id="282"/>
            <p14:sldId id="283"/>
            <p14:sldId id="258"/>
            <p14:sldId id="298"/>
            <p14:sldId id="301"/>
            <p14:sldId id="324"/>
            <p14:sldId id="325"/>
            <p14:sldId id="326"/>
            <p14:sldId id="327"/>
            <p14:sldId id="330"/>
            <p14:sldId id="329"/>
            <p14:sldId id="328"/>
            <p14:sldId id="290"/>
            <p14:sldId id="289"/>
            <p14:sldId id="280"/>
            <p14:sldId id="288"/>
            <p14:sldId id="331"/>
            <p14:sldId id="332"/>
            <p14:sldId id="338"/>
            <p14:sldId id="333"/>
            <p14:sldId id="334"/>
            <p14:sldId id="339"/>
            <p14:sldId id="341"/>
            <p14:sldId id="335"/>
            <p14:sldId id="340"/>
            <p14:sldId id="342"/>
            <p14:sldId id="337"/>
            <p14:sldId id="336"/>
            <p14:sldId id="343"/>
            <p14:sldId id="291"/>
            <p14:sldId id="292"/>
            <p14:sldId id="293"/>
            <p14:sldId id="294"/>
            <p14:sldId id="321"/>
            <p14:sldId id="295"/>
            <p14:sldId id="297"/>
            <p14:sldId id="296"/>
            <p14:sldId id="299"/>
            <p14:sldId id="304"/>
            <p14:sldId id="302"/>
            <p14:sldId id="305"/>
            <p14:sldId id="344"/>
            <p14:sldId id="306"/>
            <p14:sldId id="303"/>
            <p14:sldId id="300"/>
            <p14:sldId id="322"/>
            <p14:sldId id="319"/>
            <p14:sldId id="323"/>
            <p14:sldId id="345"/>
            <p14:sldId id="385"/>
            <p14:sldId id="386"/>
            <p14:sldId id="348"/>
            <p14:sldId id="378"/>
            <p14:sldId id="346"/>
            <p14:sldId id="374"/>
            <p14:sldId id="375"/>
            <p14:sldId id="349"/>
            <p14:sldId id="347"/>
            <p14:sldId id="352"/>
            <p14:sldId id="350"/>
            <p14:sldId id="353"/>
            <p14:sldId id="355"/>
            <p14:sldId id="354"/>
            <p14:sldId id="358"/>
            <p14:sldId id="361"/>
            <p14:sldId id="357"/>
            <p14:sldId id="356"/>
            <p14:sldId id="360"/>
            <p14:sldId id="359"/>
            <p14:sldId id="362"/>
            <p14:sldId id="363"/>
            <p14:sldId id="364"/>
            <p14:sldId id="365"/>
            <p14:sldId id="366"/>
            <p14:sldId id="367"/>
            <p14:sldId id="368"/>
            <p14:sldId id="369"/>
            <p14:sldId id="370"/>
            <p14:sldId id="371"/>
            <p14:sldId id="372"/>
            <p14:sldId id="373"/>
            <p14:sldId id="387"/>
            <p14:sldId id="389"/>
            <p14:sldId id="388"/>
            <p14:sldId id="390"/>
            <p14:sldId id="391"/>
            <p14:sldId id="392"/>
            <p14:sldId id="393"/>
            <p14:sldId id="394"/>
            <p14:sldId id="399"/>
            <p14:sldId id="396"/>
            <p14:sldId id="398"/>
            <p14:sldId id="397"/>
            <p14:sldId id="400"/>
            <p14:sldId id="402"/>
            <p14:sldId id="401"/>
            <p14:sldId id="406"/>
            <p14:sldId id="405"/>
            <p14:sldId id="404"/>
            <p14:sldId id="403"/>
            <p14:sldId id="408"/>
            <p14:sldId id="407"/>
            <p14:sldId id="409"/>
            <p14:sldId id="411"/>
            <p14:sldId id="410"/>
            <p14:sldId id="412"/>
            <p14:sldId id="414"/>
            <p14:sldId id="413"/>
            <p14:sldId id="415"/>
            <p14:sldId id="417"/>
            <p14:sldId id="416"/>
            <p14:sldId id="418"/>
            <p14:sldId id="420"/>
            <p14:sldId id="421"/>
            <p14:sldId id="419"/>
            <p14:sldId id="423"/>
            <p14:sldId id="422"/>
            <p14:sldId id="285"/>
            <p14:sldId id="286"/>
            <p14:sldId id="42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F0C1B7-9F80-4A8D-B4AE-88B1152F1044}" type="datetimeFigureOut">
              <a:rPr lang="el-GR" smtClean="0"/>
              <a:t>24/3/2016</a:t>
            </a:fld>
            <a:endParaRPr lang="el-G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CF0130-6F8C-4155-8DCA-63F3D64698B7}" type="slidenum">
              <a:rPr lang="el-GR" smtClean="0"/>
              <a:t>‹#›</a:t>
            </a:fld>
            <a:endParaRPr lang="el-GR"/>
          </a:p>
        </p:txBody>
      </p:sp>
    </p:spTree>
    <p:extLst>
      <p:ext uri="{BB962C8B-B14F-4D97-AF65-F5344CB8AC3E}">
        <p14:creationId xmlns:p14="http://schemas.microsoft.com/office/powerpoint/2010/main" val="76234258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85401-2D75-4578-94A2-7A7C2638F250}" type="datetimeFigureOut">
              <a:rPr lang="el-GR" smtClean="0"/>
              <a:t>24/3/2016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9182A-39EA-42F6-91EF-E8C2C4D267C4}" type="slidenum">
              <a:rPr lang="el-GR" smtClean="0"/>
              <a:t>‹#›</a:t>
            </a:fld>
            <a:endParaRPr lang="el-GR"/>
          </a:p>
        </p:txBody>
      </p:sp>
    </p:spTree>
    <p:extLst>
      <p:ext uri="{BB962C8B-B14F-4D97-AF65-F5344CB8AC3E}">
        <p14:creationId xmlns:p14="http://schemas.microsoft.com/office/powerpoint/2010/main" val="60170563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359182A-39EA-42F6-91EF-E8C2C4D267C4}" type="slidenum">
              <a:rPr lang="el-GR" smtClean="0"/>
              <a:t>18</a:t>
            </a:fld>
            <a:endParaRPr lang="el-GR"/>
          </a:p>
        </p:txBody>
      </p:sp>
      <p:sp>
        <p:nvSpPr>
          <p:cNvPr id="5" name="Θέση κεφαλίδας 4"/>
          <p:cNvSpPr>
            <a:spLocks noGrp="1"/>
          </p:cNvSpPr>
          <p:nvPr>
            <p:ph type="hdr" sz="quarter" idx="11"/>
          </p:nvPr>
        </p:nvSpPr>
        <p:spPr/>
        <p:txBody>
          <a:bodyPr/>
          <a:lstStyle/>
          <a:p>
            <a:endParaRPr lang="el-GR"/>
          </a:p>
        </p:txBody>
      </p:sp>
    </p:spTree>
    <p:extLst>
      <p:ext uri="{BB962C8B-B14F-4D97-AF65-F5344CB8AC3E}">
        <p14:creationId xmlns:p14="http://schemas.microsoft.com/office/powerpoint/2010/main" val="36073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359182A-39EA-42F6-91EF-E8C2C4D267C4}" type="slidenum">
              <a:rPr lang="el-GR" smtClean="0"/>
              <a:t>35</a:t>
            </a:fld>
            <a:endParaRPr lang="el-GR"/>
          </a:p>
        </p:txBody>
      </p:sp>
      <p:sp>
        <p:nvSpPr>
          <p:cNvPr id="5" name="Θέση κεφαλίδας 4"/>
          <p:cNvSpPr>
            <a:spLocks noGrp="1"/>
          </p:cNvSpPr>
          <p:nvPr>
            <p:ph type="hdr" sz="quarter" idx="11"/>
          </p:nvPr>
        </p:nvSpPr>
        <p:spPr/>
        <p:txBody>
          <a:bodyPr/>
          <a:lstStyle/>
          <a:p>
            <a:endParaRPr lang="el-GR"/>
          </a:p>
        </p:txBody>
      </p:sp>
    </p:spTree>
    <p:extLst>
      <p:ext uri="{BB962C8B-B14F-4D97-AF65-F5344CB8AC3E}">
        <p14:creationId xmlns:p14="http://schemas.microsoft.com/office/powerpoint/2010/main" val="181911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κεφαλίδας 3"/>
          <p:cNvSpPr>
            <a:spLocks noGrp="1"/>
          </p:cNvSpPr>
          <p:nvPr>
            <p:ph type="hdr" sz="quarter" idx="10"/>
          </p:nvPr>
        </p:nvSpPr>
        <p:spPr/>
        <p:txBody>
          <a:bodyPr/>
          <a:lstStyle/>
          <a:p>
            <a:endParaRPr lang="el-GR"/>
          </a:p>
        </p:txBody>
      </p:sp>
      <p:sp>
        <p:nvSpPr>
          <p:cNvPr id="5" name="Θέση αριθμού διαφάνειας 4"/>
          <p:cNvSpPr>
            <a:spLocks noGrp="1"/>
          </p:cNvSpPr>
          <p:nvPr>
            <p:ph type="sldNum" sz="quarter" idx="11"/>
          </p:nvPr>
        </p:nvSpPr>
        <p:spPr/>
        <p:txBody>
          <a:bodyPr/>
          <a:lstStyle/>
          <a:p>
            <a:fld id="{9359182A-39EA-42F6-91EF-E8C2C4D267C4}" type="slidenum">
              <a:rPr lang="el-GR" smtClean="0"/>
              <a:t>50</a:t>
            </a:fld>
            <a:endParaRPr lang="el-GR"/>
          </a:p>
        </p:txBody>
      </p:sp>
    </p:spTree>
    <p:extLst>
      <p:ext uri="{BB962C8B-B14F-4D97-AF65-F5344CB8AC3E}">
        <p14:creationId xmlns:p14="http://schemas.microsoft.com/office/powerpoint/2010/main" val="241658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B4E7118-BCA6-40BD-9A49-5A102F289184}" type="datetime1">
              <a:rPr lang="el-GR" smtClean="0"/>
              <a:t>24/3/2016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263478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0EA12E7-6D93-48BD-92D6-B188B9BD3C6E}" type="datetime1">
              <a:rPr lang="el-GR" smtClean="0"/>
              <a:t>24/3/2016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266164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3E68E94-A58E-4F28-8183-4E9CF10B1E1B}" type="datetime1">
              <a:rPr lang="el-GR" smtClean="0"/>
              <a:t>24/3/2016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2B28AC-D6A4-48A0-BCA3-51FDF1504A46}"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3950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882F157-F9F0-4EA8-B15F-BB59E386C565}" type="datetime1">
              <a:rPr lang="el-GR" smtClean="0"/>
              <a:t>24/3/2016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3305267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C5ADCF1-7389-48BD-88FB-2777263837C8}" type="datetime1">
              <a:rPr lang="el-GR" smtClean="0"/>
              <a:t>24/3/2016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2B28AC-D6A4-48A0-BCA3-51FDF1504A46}"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086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E3A298F-CF43-4E7B-89D9-B07A887B852C}" type="datetime1">
              <a:rPr lang="el-GR" smtClean="0"/>
              <a:t>24/3/2016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1318181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4E4E688-081E-4BC7-919C-C85D7D727CA8}" type="datetime1">
              <a:rPr lang="el-GR" smtClean="0"/>
              <a:t>24/3/2016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3698071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D55694E-B094-4D8F-89B8-C561EB0CE801}" type="datetime1">
              <a:rPr lang="el-GR" smtClean="0"/>
              <a:t>24/3/2016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189781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CA0B25-51D2-4894-B40B-EB3F3BF73327}" type="datetime1">
              <a:rPr lang="el-GR" smtClean="0"/>
              <a:t>24/3/2016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93462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F68D5C-0E08-4364-AB02-4EB5455B5956}" type="datetime1">
              <a:rPr lang="el-GR" smtClean="0"/>
              <a:t>24/3/2016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54545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60060DE-5B49-474E-9A91-25161BDFAB1B}" type="datetime1">
              <a:rPr lang="el-GR" smtClean="0"/>
              <a:t>24/3/2016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410499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FE60424-AB80-435C-A2E3-728E5C7BC55B}" type="datetime1">
              <a:rPr lang="el-GR" smtClean="0"/>
              <a:t>24/3/2016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28803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4A862FC-A4CB-40F3-9FD9-948CEA28293A}" type="datetime1">
              <a:rPr lang="el-GR" smtClean="0"/>
              <a:t>24/3/2016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281346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1261E-1626-4DA6-B40A-4783C11EEC88}" type="datetime1">
              <a:rPr lang="el-GR" smtClean="0"/>
              <a:t>24/3/2016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205565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6ADD9ED-7338-405D-A5D6-8304851E8140}" type="datetime1">
              <a:rPr lang="el-GR" smtClean="0"/>
              <a:t>24/3/2016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316114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ABF3737-A225-4E0A-9E03-816C0511980A}" type="datetime1">
              <a:rPr lang="el-GR" smtClean="0"/>
              <a:t>24/3/2016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C2B28AC-D6A4-48A0-BCA3-51FDF1504A46}" type="slidenum">
              <a:rPr lang="el-GR" smtClean="0"/>
              <a:t>‹#›</a:t>
            </a:fld>
            <a:endParaRPr lang="el-GR"/>
          </a:p>
        </p:txBody>
      </p:sp>
    </p:spTree>
    <p:extLst>
      <p:ext uri="{BB962C8B-B14F-4D97-AF65-F5344CB8AC3E}">
        <p14:creationId xmlns:p14="http://schemas.microsoft.com/office/powerpoint/2010/main" val="314391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8A1660-0ED5-487C-988D-9008D91B6033}" type="datetime1">
              <a:rPr lang="el-GR" smtClean="0"/>
              <a:t>24/3/2016</a:t>
            </a:fld>
            <a:endParaRPr lang="el-G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C2B28AC-D6A4-48A0-BCA3-51FDF1504A46}" type="slidenum">
              <a:rPr lang="el-GR" smtClean="0"/>
              <a:t>‹#›</a:t>
            </a:fld>
            <a:endParaRPr lang="el-GR"/>
          </a:p>
        </p:txBody>
      </p:sp>
    </p:spTree>
    <p:extLst>
      <p:ext uri="{BB962C8B-B14F-4D97-AF65-F5344CB8AC3E}">
        <p14:creationId xmlns:p14="http://schemas.microsoft.com/office/powerpoint/2010/main" val="92130640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548680"/>
            <a:ext cx="6347713" cy="1309712"/>
          </a:xfrm>
        </p:spPr>
        <p:txBody>
          <a:bodyPr>
            <a:normAutofit/>
          </a:bodyPr>
          <a:lstStyle/>
          <a:p>
            <a:r>
              <a:rPr lang="en-US" sz="6600" b="1" dirty="0">
                <a:latin typeface="Times New Roman" panose="02020603050405020304" pitchFamily="18" charset="0"/>
                <a:cs typeface="Times New Roman" panose="02020603050405020304" pitchFamily="18" charset="0"/>
              </a:rPr>
              <a:t>ŞİZOFRENİ</a:t>
            </a:r>
            <a:endParaRPr lang="el-GR" sz="6600" b="1" dirty="0">
              <a:latin typeface="Times New Roman" panose="02020603050405020304" pitchFamily="18" charset="0"/>
              <a:cs typeface="Times New Roman" panose="02020603050405020304" pitchFamily="18" charset="0"/>
            </a:endParaRPr>
          </a:p>
        </p:txBody>
      </p:sp>
      <p:sp>
        <p:nvSpPr>
          <p:cNvPr id="3" name="Θέση αριθμού διαφάνειας 2"/>
          <p:cNvSpPr>
            <a:spLocks noGrp="1"/>
          </p:cNvSpPr>
          <p:nvPr>
            <p:ph type="sldNum" sz="quarter" idx="12"/>
          </p:nvPr>
        </p:nvSpPr>
        <p:spPr/>
        <p:txBody>
          <a:bodyPr/>
          <a:lstStyle/>
          <a:p>
            <a:fld id="{1C2B28AC-D6A4-48A0-BCA3-51FDF1504A46}" type="slidenum">
              <a:rPr lang="el-GR" smtClean="0"/>
              <a:t>1</a:t>
            </a:fld>
            <a:endParaRPr lang="el-GR"/>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060848"/>
            <a:ext cx="6912768" cy="3816424"/>
          </a:xfrm>
        </p:spPr>
      </p:pic>
    </p:spTree>
    <p:extLst>
      <p:ext uri="{BB962C8B-B14F-4D97-AF65-F5344CB8AC3E}">
        <p14:creationId xmlns:p14="http://schemas.microsoft.com/office/powerpoint/2010/main" val="2995347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2-Çevresel </a:t>
            </a:r>
            <a:r>
              <a:rPr lang="en-US" sz="4000" b="1" dirty="0" err="1">
                <a:latin typeface="Times New Roman" panose="02020603050405020304" pitchFamily="18" charset="0"/>
                <a:cs typeface="Times New Roman" panose="02020603050405020304" pitchFamily="18" charset="0"/>
              </a:rPr>
              <a:t>Etkenler</a:t>
            </a:r>
            <a:r>
              <a:rPr lang="en-US" dirty="0"/>
              <a:t/>
            </a:r>
            <a:br>
              <a:rPr lang="en-US" dirty="0"/>
            </a:br>
            <a:endParaRPr lang="el-GR" dirty="0"/>
          </a:p>
        </p:txBody>
      </p:sp>
      <p:sp>
        <p:nvSpPr>
          <p:cNvPr id="3" name="Θέση περιεχομένου 2"/>
          <p:cNvSpPr>
            <a:spLocks noGrp="1"/>
          </p:cNvSpPr>
          <p:nvPr>
            <p:ph idx="1"/>
          </p:nvPr>
        </p:nvSpPr>
        <p:spPr>
          <a:xfrm>
            <a:off x="609599" y="1556793"/>
            <a:ext cx="6347714" cy="2378224"/>
          </a:xfrm>
        </p:spPr>
        <p:txBody>
          <a:bodyPr>
            <a:normAutofit/>
          </a:bodyPr>
          <a:lstStyle/>
          <a:p>
            <a:r>
              <a:rPr lang="tr-TR" sz="2800" dirty="0" smtClean="0">
                <a:latin typeface="Times New Roman" panose="02020603050405020304" pitchFamily="18" charset="0"/>
                <a:cs typeface="Times New Roman" panose="02020603050405020304" pitchFamily="18" charset="0"/>
              </a:rPr>
              <a:t>Stres yaratan yaşam olayları</a:t>
            </a:r>
          </a:p>
          <a:p>
            <a:r>
              <a:rPr lang="tr-TR" sz="2800" dirty="0" smtClean="0">
                <a:latin typeface="Times New Roman" panose="02020603050405020304" pitchFamily="18" charset="0"/>
                <a:cs typeface="Times New Roman" panose="02020603050405020304" pitchFamily="18" charset="0"/>
              </a:rPr>
              <a:t>Göç</a:t>
            </a:r>
          </a:p>
          <a:p>
            <a:r>
              <a:rPr lang="tr-TR" sz="2800" dirty="0" smtClean="0">
                <a:latin typeface="Times New Roman" panose="02020603050405020304" pitchFamily="18" charset="0"/>
                <a:cs typeface="Times New Roman" panose="02020603050405020304" pitchFamily="18" charset="0"/>
              </a:rPr>
              <a:t>Sosyo-ekonomik durum</a:t>
            </a:r>
          </a:p>
          <a:p>
            <a:r>
              <a:rPr lang="tr-TR" sz="2800" dirty="0" smtClean="0">
                <a:latin typeface="Times New Roman" panose="02020603050405020304" pitchFamily="18" charset="0"/>
                <a:cs typeface="Times New Roman" panose="02020603050405020304" pitchFamily="18" charset="0"/>
              </a:rPr>
              <a:t>Mevsimsellik</a:t>
            </a:r>
          </a:p>
          <a:p>
            <a:endParaRPr lang="tr-TR" sz="2800" dirty="0" smtClean="0">
              <a:latin typeface="Times New Roman" panose="02020603050405020304" pitchFamily="18" charset="0"/>
              <a:cs typeface="Times New Roman" panose="02020603050405020304" pitchFamily="18" charset="0"/>
            </a:endParaRPr>
          </a:p>
          <a:p>
            <a:endParaRPr lang="el-GR" sz="28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096696"/>
            <a:ext cx="2621652" cy="183832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260" y="3916328"/>
            <a:ext cx="2110740" cy="2286000"/>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935016"/>
            <a:ext cx="2461260" cy="2922984"/>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248" y="4844058"/>
            <a:ext cx="2651760" cy="1358270"/>
          </a:xfrm>
          <a:prstGeom prst="rect">
            <a:avLst/>
          </a:prstGeom>
        </p:spPr>
      </p:pic>
      <p:sp>
        <p:nvSpPr>
          <p:cNvPr id="8" name="Θέση αριθμού διαφάνειας 7"/>
          <p:cNvSpPr>
            <a:spLocks noGrp="1"/>
          </p:cNvSpPr>
          <p:nvPr>
            <p:ph type="sldNum" sz="quarter" idx="12"/>
          </p:nvPr>
        </p:nvSpPr>
        <p:spPr/>
        <p:txBody>
          <a:bodyPr/>
          <a:lstStyle/>
          <a:p>
            <a:fld id="{1C2B28AC-D6A4-48A0-BCA3-51FDF1504A46}" type="slidenum">
              <a:rPr lang="el-GR" smtClean="0"/>
              <a:t>10</a:t>
            </a:fld>
            <a:endParaRPr lang="el-GR"/>
          </a:p>
        </p:txBody>
      </p:sp>
    </p:spTree>
    <p:extLst>
      <p:ext uri="{BB962C8B-B14F-4D97-AF65-F5344CB8AC3E}">
        <p14:creationId xmlns:p14="http://schemas.microsoft.com/office/powerpoint/2010/main" val="24719091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TANI-6 Yaralanma potansiyeli:</a:t>
            </a:r>
            <a:br>
              <a:rPr lang="tr-TR" b="1" dirty="0" smtClean="0">
                <a:latin typeface="Times New Roman" panose="02020603050405020304" pitchFamily="18" charset="0"/>
                <a:cs typeface="Times New Roman" panose="02020603050405020304" pitchFamily="18" charset="0"/>
              </a:rPr>
            </a:b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Öfkelendiğinde başını veya elini duvara vurma</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Bazı istekleri tutturma</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Çevredeki nesnelere zarar verme</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100</a:t>
            </a:fld>
            <a:endParaRPr lang="el-GR"/>
          </a:p>
        </p:txBody>
      </p:sp>
    </p:spTree>
    <p:extLst>
      <p:ext uri="{BB962C8B-B14F-4D97-AF65-F5344CB8AC3E}">
        <p14:creationId xmlns:p14="http://schemas.microsoft.com/office/powerpoint/2010/main" val="35529201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Hastanın fiziksel yaralanmamasını sağlamak</a:t>
            </a:r>
          </a:p>
          <a:p>
            <a:r>
              <a:rPr lang="tr-TR" sz="2800" dirty="0" smtClean="0">
                <a:latin typeface="Times New Roman" panose="02020603050405020304" pitchFamily="18" charset="0"/>
                <a:cs typeface="Times New Roman" panose="02020603050405020304" pitchFamily="18" charset="0"/>
              </a:rPr>
              <a:t>Hastanın kendine zarar vermesini engellemek</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101</a:t>
            </a:fld>
            <a:endParaRPr lang="el-GR"/>
          </a:p>
        </p:txBody>
      </p:sp>
    </p:spTree>
    <p:extLst>
      <p:ext uri="{BB962C8B-B14F-4D97-AF65-F5344CB8AC3E}">
        <p14:creationId xmlns:p14="http://schemas.microsoft.com/office/powerpoint/2010/main" val="4124330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412776"/>
            <a:ext cx="6347714" cy="5112568"/>
          </a:xfrm>
        </p:spPr>
        <p:txBody>
          <a:bodyPr>
            <a:normAutofit/>
          </a:bodyPr>
          <a:lstStyle/>
          <a:p>
            <a:r>
              <a:rPr lang="tr-TR" sz="2800" dirty="0" smtClean="0">
                <a:latin typeface="Times New Roman" panose="02020603050405020304" pitchFamily="18" charset="0"/>
                <a:cs typeface="Times New Roman" panose="02020603050405020304" pitchFamily="18" charset="0"/>
              </a:rPr>
              <a:t>Çevredeki uyaranlar azaltılır</a:t>
            </a:r>
          </a:p>
          <a:p>
            <a:r>
              <a:rPr lang="tr-TR" sz="2800" dirty="0" smtClean="0">
                <a:latin typeface="Times New Roman" panose="02020603050405020304" pitchFamily="18" charset="0"/>
                <a:cs typeface="Times New Roman" panose="02020603050405020304" pitchFamily="18" charset="0"/>
              </a:rPr>
              <a:t>Grup etkinlikleri sınırlandırılır.</a:t>
            </a:r>
          </a:p>
          <a:p>
            <a:r>
              <a:rPr lang="tr-TR" sz="2800" dirty="0" smtClean="0">
                <a:latin typeface="Times New Roman" panose="02020603050405020304" pitchFamily="18" charset="0"/>
                <a:cs typeface="Times New Roman" panose="02020603050405020304" pitchFamily="18" charset="0"/>
              </a:rPr>
              <a:t>Hastanın bir yada iki kişi ile ilişki kurması sağlanır.</a:t>
            </a:r>
          </a:p>
          <a:p>
            <a:r>
              <a:rPr lang="tr-TR" sz="2800" dirty="0" smtClean="0">
                <a:latin typeface="Times New Roman" panose="02020603050405020304" pitchFamily="18" charset="0"/>
                <a:cs typeface="Times New Roman" panose="02020603050405020304" pitchFamily="18" charset="0"/>
              </a:rPr>
              <a:t>Hasta teke tek ilişkide kendini daha güvende hisseder.</a:t>
            </a:r>
          </a:p>
          <a:p>
            <a:r>
              <a:rPr lang="tr-TR" sz="2800" dirty="0" smtClean="0">
                <a:latin typeface="Times New Roman" panose="02020603050405020304" pitchFamily="18" charset="0"/>
                <a:cs typeface="Times New Roman" panose="02020603050405020304" pitchFamily="18" charset="0"/>
              </a:rPr>
              <a:t>Zararlı olabilecek tüm nesneler uzaklaştırılır.</a:t>
            </a:r>
          </a:p>
          <a:p>
            <a:r>
              <a:rPr lang="tr-TR" sz="2800" dirty="0" smtClean="0">
                <a:latin typeface="Times New Roman" panose="02020603050405020304" pitchFamily="18" charset="0"/>
                <a:cs typeface="Times New Roman" panose="02020603050405020304" pitchFamily="18" charset="0"/>
              </a:rPr>
              <a:t>Amaçsız hiperaktif davranişlar yerine geçecek fiziksel etkinlikler belirlenir.</a:t>
            </a: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102</a:t>
            </a:fld>
            <a:endParaRPr lang="el-GR"/>
          </a:p>
        </p:txBody>
      </p:sp>
    </p:spTree>
    <p:extLst>
      <p:ext uri="{BB962C8B-B14F-4D97-AF65-F5344CB8AC3E}">
        <p14:creationId xmlns:p14="http://schemas.microsoft.com/office/powerpoint/2010/main" val="10707570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TANI-7 Bireysel başetmede yetersizlik: </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lnSpcReduction="10000"/>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Başkalarından şüphelenme</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Düşük benlik saygısı</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Temek gereksinimlerini karşilamada yetersizlik</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Savunma mekanizmalarının uygun kullanılmayışı</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Sosyal katılımlarda değişme</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103</a:t>
            </a:fld>
            <a:endParaRPr lang="el-GR"/>
          </a:p>
        </p:txBody>
      </p:sp>
    </p:spTree>
    <p:extLst>
      <p:ext uri="{BB962C8B-B14F-4D97-AF65-F5344CB8AC3E}">
        <p14:creationId xmlns:p14="http://schemas.microsoft.com/office/powerpoint/2010/main" val="15688524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628800"/>
            <a:ext cx="6347714" cy="4412563"/>
          </a:xfrm>
        </p:spPr>
        <p:txBody>
          <a:bodyPr>
            <a:normAutofit/>
          </a:bodyPr>
          <a:lstStyle/>
          <a:p>
            <a:r>
              <a:rPr lang="tr-TR" sz="2800" dirty="0" smtClean="0">
                <a:latin typeface="Times New Roman" panose="02020603050405020304" pitchFamily="18" charset="0"/>
                <a:cs typeface="Times New Roman" panose="02020603050405020304" pitchFamily="18" charset="0"/>
              </a:rPr>
              <a:t>Hastanın, şüphecilik ve yansıtma gibi  belirtileri azaltacak uyum sağlayıcı başetme yeteneklerini kullanabilmesini sağlamak.</a:t>
            </a: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104</a:t>
            </a:fld>
            <a:endParaRPr lang="el-GR"/>
          </a:p>
        </p:txBody>
      </p:sp>
    </p:spTree>
    <p:extLst>
      <p:ext uri="{BB962C8B-B14F-4D97-AF65-F5344CB8AC3E}">
        <p14:creationId xmlns:p14="http://schemas.microsoft.com/office/powerpoint/2010/main" val="10439655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772816"/>
            <a:ext cx="6347714" cy="4268547"/>
          </a:xfrm>
        </p:spPr>
        <p:txBody>
          <a:bodyPr>
            <a:normAutofit fontScale="92500" lnSpcReduction="10000"/>
          </a:bodyPr>
          <a:lstStyle/>
          <a:p>
            <a:r>
              <a:rPr lang="tr-TR" sz="2800" dirty="0" smtClean="0">
                <a:latin typeface="Times New Roman" panose="02020603050405020304" pitchFamily="18" charset="0"/>
                <a:cs typeface="Times New Roman" panose="02020603050405020304" pitchFamily="18" charset="0"/>
              </a:rPr>
              <a:t>Güven sağlayıcı bir ilişki için hastayla mümkün olduğu kadar sınırlı sayıda aynı kişilerin ilgilenmesi sağlanır.</a:t>
            </a:r>
          </a:p>
          <a:p>
            <a:r>
              <a:rPr lang="tr-TR" sz="2800" dirty="0">
                <a:latin typeface="Times New Roman" panose="02020603050405020304" pitchFamily="18" charset="0"/>
                <a:cs typeface="Times New Roman" panose="02020603050405020304" pitchFamily="18" charset="0"/>
              </a:rPr>
              <a:t>Fizik temastan kaçınılır.Gülmekten, fısıltıyla konuşmaktan kaçınılır.</a:t>
            </a:r>
          </a:p>
          <a:p>
            <a:r>
              <a:rPr lang="tr-TR" sz="2800" dirty="0">
                <a:latin typeface="Times New Roman" panose="02020603050405020304" pitchFamily="18" charset="0"/>
                <a:cs typeface="Times New Roman" panose="02020603050405020304" pitchFamily="18" charset="0"/>
              </a:rPr>
              <a:t>Hastaya dürüst davranılır ve verilen sözler tutulur.</a:t>
            </a:r>
          </a:p>
          <a:p>
            <a:r>
              <a:rPr lang="tr-TR" sz="2800" dirty="0">
                <a:latin typeface="Times New Roman" panose="02020603050405020304" pitchFamily="18" charset="0"/>
                <a:cs typeface="Times New Roman" panose="02020603050405020304" pitchFamily="18" charset="0"/>
              </a:rPr>
              <a:t>Verilen tableti  veya kapsülleri yutup yutmadığından emin olmak için hastanın ağzının açtırılıp kontrol etmek gereklidir.</a:t>
            </a:r>
          </a:p>
          <a:p>
            <a:endParaRPr lang="tr-TR" sz="2800" dirty="0" smtClean="0">
              <a:latin typeface="Times New Roman" panose="02020603050405020304" pitchFamily="18" charset="0"/>
              <a:cs typeface="Times New Roman" panose="02020603050405020304" pitchFamily="18" charset="0"/>
            </a:endParaRPr>
          </a:p>
          <a:p>
            <a:endParaRPr lang="tr-TR" sz="2800" dirty="0" smtClean="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105</a:t>
            </a:fld>
            <a:endParaRPr lang="el-GR"/>
          </a:p>
        </p:txBody>
      </p:sp>
    </p:spTree>
    <p:extLst>
      <p:ext uri="{BB962C8B-B14F-4D97-AF65-F5344CB8AC3E}">
        <p14:creationId xmlns:p14="http://schemas.microsoft.com/office/powerpoint/2010/main" val="39091848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smtClean="0">
                <a:latin typeface="Times New Roman" panose="02020603050405020304" pitchFamily="18" charset="0"/>
                <a:cs typeface="Times New Roman" panose="02020603050405020304" pitchFamily="18" charset="0"/>
              </a:rPr>
              <a:t>TANI-8 Uyku alişkanlıklarında bozulma</a:t>
            </a:r>
            <a:r>
              <a:rPr lang="tr-TR" b="1" dirty="0" smtClean="0">
                <a:latin typeface="Times New Roman" panose="02020603050405020304" pitchFamily="18" charset="0"/>
                <a:cs typeface="Times New Roman" panose="02020603050405020304" pitchFamily="18" charset="0"/>
              </a:rPr>
              <a:t>:</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Uykuya dalmakta güçlük</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Sabah erken uyanma</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Husursuzluk</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Gezinme, uykusuzluğa bağlı öfke belirtileri.</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106</a:t>
            </a:fld>
            <a:endParaRPr lang="el-GR"/>
          </a:p>
        </p:txBody>
      </p:sp>
    </p:spTree>
    <p:extLst>
      <p:ext uri="{BB962C8B-B14F-4D97-AF65-F5344CB8AC3E}">
        <p14:creationId xmlns:p14="http://schemas.microsoft.com/office/powerpoint/2010/main" val="25181123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Hastanın yeterli uyuyabilmesini sağlamak.</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107</a:t>
            </a:fld>
            <a:endParaRPr lang="el-GR"/>
          </a:p>
        </p:txBody>
      </p:sp>
    </p:spTree>
    <p:extLst>
      <p:ext uri="{BB962C8B-B14F-4D97-AF65-F5344CB8AC3E}">
        <p14:creationId xmlns:p14="http://schemas.microsoft.com/office/powerpoint/2010/main" val="2142185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556792"/>
            <a:ext cx="6347714" cy="4484571"/>
          </a:xfrm>
        </p:spPr>
        <p:txBody>
          <a:bodyPr>
            <a:normAutofit fontScale="92500" lnSpcReduction="10000"/>
          </a:bodyPr>
          <a:lstStyle/>
          <a:p>
            <a:r>
              <a:rPr lang="tr-TR" sz="2800" dirty="0" smtClean="0">
                <a:latin typeface="Times New Roman" panose="02020603050405020304" pitchFamily="18" charset="0"/>
                <a:cs typeface="Times New Roman" panose="02020603050405020304" pitchFamily="18" charset="0"/>
              </a:rPr>
              <a:t>Uyku örüntüsü gözlemlenir</a:t>
            </a:r>
          </a:p>
          <a:p>
            <a:r>
              <a:rPr lang="tr-TR" sz="2800" dirty="0" smtClean="0">
                <a:latin typeface="Times New Roman" panose="02020603050405020304" pitchFamily="18" charset="0"/>
                <a:cs typeface="Times New Roman" panose="02020603050405020304" pitchFamily="18" charset="0"/>
              </a:rPr>
              <a:t>Gece rahat uyuyabilmesi için gündüz uyumaması sağlanır</a:t>
            </a:r>
          </a:p>
          <a:p>
            <a:r>
              <a:rPr lang="tr-TR" sz="2800" dirty="0" smtClean="0">
                <a:latin typeface="Times New Roman" panose="02020603050405020304" pitchFamily="18" charset="0"/>
                <a:cs typeface="Times New Roman" panose="02020603050405020304" pitchFamily="18" charset="0"/>
              </a:rPr>
              <a:t>Ilık,uyarıcı olmayan içecekler,hafif yiyecekler, sırt masaji gibi uyumayı kolaylaştırılır.</a:t>
            </a:r>
          </a:p>
          <a:p>
            <a:r>
              <a:rPr lang="tr-TR" sz="2800" dirty="0" smtClean="0">
                <a:latin typeface="Times New Roman" panose="02020603050405020304" pitchFamily="18" charset="0"/>
                <a:cs typeface="Times New Roman" panose="02020603050405020304" pitchFamily="18" charset="0"/>
              </a:rPr>
              <a:t>Uyku öncesı hafif müzik ve gevşeme egzersizleri yararlı olabilir</a:t>
            </a:r>
          </a:p>
          <a:p>
            <a:r>
              <a:rPr lang="tr-TR" sz="2800" dirty="0" smtClean="0">
                <a:latin typeface="Times New Roman" panose="02020603050405020304" pitchFamily="18" charset="0"/>
                <a:cs typeface="Times New Roman" panose="02020603050405020304" pitchFamily="18" charset="0"/>
              </a:rPr>
              <a:t>Gece idrar çıkışını önlemek için, belli bir saatten sonra sıvı alımı kısıtlanacak.</a:t>
            </a: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108</a:t>
            </a:fld>
            <a:endParaRPr lang="el-GR"/>
          </a:p>
        </p:txBody>
      </p:sp>
    </p:spTree>
    <p:extLst>
      <p:ext uri="{BB962C8B-B14F-4D97-AF65-F5344CB8AC3E}">
        <p14:creationId xmlns:p14="http://schemas.microsoft.com/office/powerpoint/2010/main" val="1460176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TANI-9Aile sürecinde değişim:</a:t>
            </a:r>
            <a:br>
              <a:rPr lang="tr-TR" b="1" dirty="0" smtClean="0">
                <a:latin typeface="Times New Roman" panose="02020603050405020304" pitchFamily="18" charset="0"/>
                <a:cs typeface="Times New Roman" panose="02020603050405020304" pitchFamily="18" charset="0"/>
              </a:rPr>
            </a:b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Aniden ortaya çıkan şizofreni belirtileri</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109</a:t>
            </a:fld>
            <a:endParaRPr lang="el-GR"/>
          </a:p>
        </p:txBody>
      </p:sp>
    </p:spTree>
    <p:extLst>
      <p:ext uri="{BB962C8B-B14F-4D97-AF65-F5344CB8AC3E}">
        <p14:creationId xmlns:p14="http://schemas.microsoft.com/office/powerpoint/2010/main" val="131873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3-Nörokimyasal </a:t>
            </a:r>
            <a:r>
              <a:rPr lang="en-US" sz="4000" b="1" dirty="0" err="1">
                <a:latin typeface="Times New Roman" panose="02020603050405020304" pitchFamily="18" charset="0"/>
                <a:cs typeface="Times New Roman" panose="02020603050405020304" pitchFamily="18" charset="0"/>
              </a:rPr>
              <a:t>Etkenler</a:t>
            </a:r>
            <a:r>
              <a:rPr lang="en-US" dirty="0"/>
              <a:t/>
            </a:r>
            <a:br>
              <a:rPr lang="en-US" dirty="0"/>
            </a:br>
            <a:endParaRPr lang="el-GR" dirty="0"/>
          </a:p>
        </p:txBody>
      </p:sp>
      <p:sp>
        <p:nvSpPr>
          <p:cNvPr id="3" name="Θέση περιεχομένου 2"/>
          <p:cNvSpPr>
            <a:spLocks noGrp="1"/>
          </p:cNvSpPr>
          <p:nvPr>
            <p:ph idx="1"/>
          </p:nvPr>
        </p:nvSpPr>
        <p:spPr>
          <a:xfrm>
            <a:off x="609599" y="1772817"/>
            <a:ext cx="6347714" cy="3669754"/>
          </a:xfrm>
        </p:spPr>
        <p:txBody>
          <a:bodyPr>
            <a:normAutofit/>
          </a:bodyPr>
          <a:lstStyle/>
          <a:p>
            <a:r>
              <a:rPr lang="tr-TR" sz="2800" dirty="0" smtClean="0">
                <a:latin typeface="Times New Roman" panose="02020603050405020304" pitchFamily="18" charset="0"/>
                <a:cs typeface="Times New Roman" panose="02020603050405020304" pitchFamily="18" charset="0"/>
              </a:rPr>
              <a:t>Dopamin</a:t>
            </a:r>
          </a:p>
          <a:p>
            <a:r>
              <a:rPr lang="tr-TR" sz="2800" dirty="0" smtClean="0">
                <a:latin typeface="Times New Roman" panose="02020603050405020304" pitchFamily="18" charset="0"/>
                <a:cs typeface="Times New Roman" panose="02020603050405020304" pitchFamily="18" charset="0"/>
              </a:rPr>
              <a:t>Seratonin</a:t>
            </a:r>
          </a:p>
          <a:p>
            <a:r>
              <a:rPr lang="tr-TR" sz="2800" dirty="0" smtClean="0">
                <a:latin typeface="Times New Roman" panose="02020603050405020304" pitchFamily="18" charset="0"/>
                <a:cs typeface="Times New Roman" panose="02020603050405020304" pitchFamily="18" charset="0"/>
              </a:rPr>
              <a:t>Glutamat</a:t>
            </a:r>
          </a:p>
          <a:p>
            <a:r>
              <a:rPr lang="tr-TR" sz="2800" dirty="0" smtClean="0">
                <a:latin typeface="Times New Roman" panose="02020603050405020304" pitchFamily="18" charset="0"/>
                <a:cs typeface="Times New Roman" panose="02020603050405020304" pitchFamily="18" charset="0"/>
              </a:rPr>
              <a:t>Gama Aminobütirik Asit (GABA)</a:t>
            </a:r>
          </a:p>
          <a:p>
            <a:r>
              <a:rPr lang="tr-TR" sz="2800" dirty="0" smtClean="0">
                <a:latin typeface="Times New Roman" panose="02020603050405020304" pitchFamily="18" charset="0"/>
                <a:cs typeface="Times New Roman" panose="02020603050405020304" pitchFamily="18" charset="0"/>
              </a:rPr>
              <a:t>Östrojen</a:t>
            </a:r>
          </a:p>
          <a:p>
            <a:endParaRPr lang="el-GR" sz="2800" dirty="0">
              <a:latin typeface="Times New Roman" panose="02020603050405020304" pitchFamily="18" charset="0"/>
              <a:cs typeface="Times New Roman" panose="02020603050405020304" pitchFamily="18"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293096"/>
            <a:ext cx="5832648" cy="2376264"/>
          </a:xfrm>
          <a:prstGeom prst="rect">
            <a:avLst/>
          </a:prstGeom>
        </p:spPr>
      </p:pic>
      <p:sp>
        <p:nvSpPr>
          <p:cNvPr id="4" name="Θέση αριθμού διαφάνειας 3"/>
          <p:cNvSpPr>
            <a:spLocks noGrp="1"/>
          </p:cNvSpPr>
          <p:nvPr>
            <p:ph type="sldNum" sz="quarter" idx="12"/>
          </p:nvPr>
        </p:nvSpPr>
        <p:spPr/>
        <p:txBody>
          <a:bodyPr/>
          <a:lstStyle/>
          <a:p>
            <a:fld id="{1C2B28AC-D6A4-48A0-BCA3-51FDF1504A46}" type="slidenum">
              <a:rPr lang="el-GR" smtClean="0"/>
              <a:t>11</a:t>
            </a:fld>
            <a:endParaRPr lang="el-GR"/>
          </a:p>
        </p:txBody>
      </p:sp>
    </p:spTree>
    <p:extLst>
      <p:ext uri="{BB962C8B-B14F-4D97-AF65-F5344CB8AC3E}">
        <p14:creationId xmlns:p14="http://schemas.microsoft.com/office/powerpoint/2010/main" val="193234702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Kişinin aile sürecine uyumunda yardımcı olmak</a:t>
            </a:r>
          </a:p>
          <a:p>
            <a:r>
              <a:rPr lang="tr-TR" sz="2800" dirty="0" smtClean="0">
                <a:latin typeface="Times New Roman" panose="02020603050405020304" pitchFamily="18" charset="0"/>
                <a:cs typeface="Times New Roman" panose="02020603050405020304" pitchFamily="18" charset="0"/>
              </a:rPr>
              <a:t>Aile sürecinde uyumu sağlamak</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110</a:t>
            </a:fld>
            <a:endParaRPr lang="el-GR"/>
          </a:p>
        </p:txBody>
      </p:sp>
    </p:spTree>
    <p:extLst>
      <p:ext uri="{BB962C8B-B14F-4D97-AF65-F5344CB8AC3E}">
        <p14:creationId xmlns:p14="http://schemas.microsoft.com/office/powerpoint/2010/main" val="8487613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700808"/>
            <a:ext cx="6347714" cy="4340555"/>
          </a:xfrm>
        </p:spPr>
        <p:txBody>
          <a:bodyPr>
            <a:normAutofit lnSpcReduction="10000"/>
          </a:bodyPr>
          <a:lstStyle/>
          <a:p>
            <a:r>
              <a:rPr lang="tr-TR" sz="2800" dirty="0" smtClean="0">
                <a:latin typeface="Times New Roman" panose="02020603050405020304" pitchFamily="18" charset="0"/>
                <a:cs typeface="Times New Roman" panose="02020603050405020304" pitchFamily="18" charset="0"/>
              </a:rPr>
              <a:t>Aileye bireyin hastalığı hakkında bilgi verilecek</a:t>
            </a:r>
          </a:p>
          <a:p>
            <a:r>
              <a:rPr lang="tr-TR" sz="2800" dirty="0" smtClean="0">
                <a:latin typeface="Times New Roman" panose="02020603050405020304" pitchFamily="18" charset="0"/>
                <a:cs typeface="Times New Roman" panose="02020603050405020304" pitchFamily="18" charset="0"/>
              </a:rPr>
              <a:t>Ailenin bireye destek olması sağlanacak</a:t>
            </a:r>
          </a:p>
          <a:p>
            <a:r>
              <a:rPr lang="tr-TR" sz="2800" dirty="0" smtClean="0">
                <a:latin typeface="Times New Roman" panose="02020603050405020304" pitchFamily="18" charset="0"/>
                <a:cs typeface="Times New Roman" panose="02020603050405020304" pitchFamily="18" charset="0"/>
              </a:rPr>
              <a:t>Ailede başka benzeri hastalıkları var mı araştırılacak</a:t>
            </a:r>
          </a:p>
          <a:p>
            <a:r>
              <a:rPr lang="tr-TR" sz="2800" dirty="0" smtClean="0">
                <a:latin typeface="Times New Roman" panose="02020603050405020304" pitchFamily="18" charset="0"/>
                <a:cs typeface="Times New Roman" panose="02020603050405020304" pitchFamily="18" charset="0"/>
              </a:rPr>
              <a:t>Ailenin tedavide etkin şekilde rol alması sağlanacak</a:t>
            </a:r>
          </a:p>
          <a:p>
            <a:r>
              <a:rPr lang="tr-TR" sz="2800" dirty="0" smtClean="0">
                <a:latin typeface="Times New Roman" panose="02020603050405020304" pitchFamily="18" charset="0"/>
                <a:cs typeface="Times New Roman" panose="02020603050405020304" pitchFamily="18" charset="0"/>
              </a:rPr>
              <a:t>Bireyinde aile içi süreçlerde olabildiği kadar rol alması sağlanacak</a:t>
            </a: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111</a:t>
            </a:fld>
            <a:endParaRPr lang="el-GR"/>
          </a:p>
        </p:txBody>
      </p:sp>
    </p:spTree>
    <p:extLst>
      <p:ext uri="{BB962C8B-B14F-4D97-AF65-F5344CB8AC3E}">
        <p14:creationId xmlns:p14="http://schemas.microsoft.com/office/powerpoint/2010/main" val="16517151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TANI-10 Bilgi eksikliği:</a:t>
            </a:r>
            <a:br>
              <a:rPr lang="tr-TR" dirty="0" smtClean="0">
                <a:latin typeface="Times New Roman" panose="02020603050405020304" pitchFamily="18" charset="0"/>
                <a:cs typeface="Times New Roman" panose="02020603050405020304" pitchFamily="18" charset="0"/>
              </a:rPr>
            </a:b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Hastanın tanı, tedavi ve ilaçlarıyla kendisinin ve ailesinin yeterli bilgiye sahip olmaması</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Hastanın servisin işleyişi hakkında bilgi sahibi olmaması</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112</a:t>
            </a:fld>
            <a:endParaRPr lang="el-GR"/>
          </a:p>
        </p:txBody>
      </p:sp>
    </p:spTree>
    <p:extLst>
      <p:ext uri="{BB962C8B-B14F-4D97-AF65-F5344CB8AC3E}">
        <p14:creationId xmlns:p14="http://schemas.microsoft.com/office/powerpoint/2010/main" val="26248237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Ailenin ve hastanın tanı, tedavi ve ilaçlarla bilgilendirilmesine yardımcı olmak</a:t>
            </a:r>
          </a:p>
          <a:p>
            <a:r>
              <a:rPr lang="tr-TR" sz="2800" dirty="0" smtClean="0">
                <a:latin typeface="Times New Roman" panose="02020603050405020304" pitchFamily="18" charset="0"/>
                <a:cs typeface="Times New Roman" panose="02020603050405020304" pitchFamily="18" charset="0"/>
              </a:rPr>
              <a:t>Hastanın servise oryante olmasını sağlamak</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113</a:t>
            </a:fld>
            <a:endParaRPr lang="el-GR"/>
          </a:p>
        </p:txBody>
      </p:sp>
    </p:spTree>
    <p:extLst>
      <p:ext uri="{BB962C8B-B14F-4D97-AF65-F5344CB8AC3E}">
        <p14:creationId xmlns:p14="http://schemas.microsoft.com/office/powerpoint/2010/main" val="4072416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8" y="1556792"/>
            <a:ext cx="7634809" cy="4484571"/>
          </a:xfrm>
        </p:spPr>
        <p:txBody>
          <a:bodyPr>
            <a:normAutofit/>
          </a:bodyPr>
          <a:lstStyle/>
          <a:p>
            <a:r>
              <a:rPr lang="tr-TR" sz="2800" dirty="0" smtClean="0">
                <a:latin typeface="Times New Roman" panose="02020603050405020304" pitchFamily="18" charset="0"/>
                <a:cs typeface="Times New Roman" panose="02020603050405020304" pitchFamily="18" charset="0"/>
              </a:rPr>
              <a:t>Ailenin hastalık hakkındaki bilgi düzeyi belirlenecek</a:t>
            </a:r>
          </a:p>
          <a:p>
            <a:r>
              <a:rPr lang="tr-TR" sz="2800" dirty="0" smtClean="0">
                <a:latin typeface="Times New Roman" panose="02020603050405020304" pitchFamily="18" charset="0"/>
                <a:cs typeface="Times New Roman" panose="02020603050405020304" pitchFamily="18" charset="0"/>
              </a:rPr>
              <a:t>Aileye hastalık süreci hakkında bilgi verilecek</a:t>
            </a:r>
          </a:p>
          <a:p>
            <a:r>
              <a:rPr lang="tr-TR" sz="2800" dirty="0" smtClean="0">
                <a:latin typeface="Times New Roman" panose="02020603050405020304" pitchFamily="18" charset="0"/>
                <a:cs typeface="Times New Roman" panose="02020603050405020304" pitchFamily="18" charset="0"/>
              </a:rPr>
              <a:t>Ailenin doğru bilgiye ulaşması sağlanacak</a:t>
            </a:r>
          </a:p>
          <a:p>
            <a:r>
              <a:rPr lang="tr-TR" sz="2800" dirty="0" smtClean="0">
                <a:latin typeface="Times New Roman" panose="02020603050405020304" pitchFamily="18" charset="0"/>
                <a:cs typeface="Times New Roman" panose="02020603050405020304" pitchFamily="18" charset="0"/>
              </a:rPr>
              <a:t>Hastanın tedavi planı hastaya açıklanacak</a:t>
            </a:r>
          </a:p>
          <a:p>
            <a:r>
              <a:rPr lang="tr-TR" sz="2800" dirty="0" smtClean="0">
                <a:latin typeface="Times New Roman" panose="02020603050405020304" pitchFamily="18" charset="0"/>
                <a:cs typeface="Times New Roman" panose="02020603050405020304" pitchFamily="18" charset="0"/>
              </a:rPr>
              <a:t>Servisin yemek, sigara, uyku, ilaç, ziyaret, telefon saatleri konusunda hasta bilgilendirilecek</a:t>
            </a:r>
          </a:p>
          <a:p>
            <a:endParaRPr lang="tr-TR" sz="2800" dirty="0" smtClean="0">
              <a:latin typeface="Times New Roman" panose="02020603050405020304" pitchFamily="18" charset="0"/>
              <a:cs typeface="Times New Roman" panose="02020603050405020304" pitchFamily="18" charset="0"/>
            </a:endParaRP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114</a:t>
            </a:fld>
            <a:endParaRPr lang="el-GR"/>
          </a:p>
        </p:txBody>
      </p:sp>
    </p:spTree>
    <p:extLst>
      <p:ext uri="{BB962C8B-B14F-4D97-AF65-F5344CB8AC3E}">
        <p14:creationId xmlns:p14="http://schemas.microsoft.com/office/powerpoint/2010/main" val="11695012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tr-TR" b="1" dirty="0" smtClean="0">
                <a:latin typeface="Times New Roman" panose="02020603050405020304" pitchFamily="18" charset="0"/>
                <a:cs typeface="Times New Roman" panose="02020603050405020304" pitchFamily="18" charset="0"/>
              </a:rPr>
              <a:t>TANI-11 Kendine yada başkalarına yönelik şiddet olasılığı:</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Akatizi</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Kendine zarar verici davranişlar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Çevredekileri tehdit edici sözler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Çabuk kızma, alınganlık ve husursuzluk</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115</a:t>
            </a:fld>
            <a:endParaRPr lang="el-GR"/>
          </a:p>
        </p:txBody>
      </p:sp>
    </p:spTree>
    <p:extLst>
      <p:ext uri="{BB962C8B-B14F-4D97-AF65-F5344CB8AC3E}">
        <p14:creationId xmlns:p14="http://schemas.microsoft.com/office/powerpoint/2010/main" val="37285769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Hastanın kendine ve başkalarına zarar vermeyecek duruma gelmesi sağlanacak.</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116</a:t>
            </a:fld>
            <a:endParaRPr lang="el-GR"/>
          </a:p>
        </p:txBody>
      </p:sp>
    </p:spTree>
    <p:extLst>
      <p:ext uri="{BB962C8B-B14F-4D97-AF65-F5344CB8AC3E}">
        <p14:creationId xmlns:p14="http://schemas.microsoft.com/office/powerpoint/2010/main" val="18118912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772816"/>
            <a:ext cx="6347714" cy="4268547"/>
          </a:xfrm>
        </p:spPr>
        <p:txBody>
          <a:bodyPr>
            <a:normAutofit/>
          </a:bodyPr>
          <a:lstStyle/>
          <a:p>
            <a:r>
              <a:rPr lang="tr-TR" sz="2800" dirty="0" smtClean="0">
                <a:latin typeface="Times New Roman" panose="02020603050405020304" pitchFamily="18" charset="0"/>
                <a:cs typeface="Times New Roman" panose="02020603050405020304" pitchFamily="18" charset="0"/>
              </a:rPr>
              <a:t>Hasta boş bir odaya alınır, çevredeki uyaranlar uzaklaştırılır.</a:t>
            </a:r>
          </a:p>
          <a:p>
            <a:r>
              <a:rPr lang="tr-TR" sz="2800" dirty="0" smtClean="0">
                <a:latin typeface="Times New Roman" panose="02020603050405020304" pitchFamily="18" charset="0"/>
                <a:cs typeface="Times New Roman" panose="02020603050405020304" pitchFamily="18" charset="0"/>
              </a:rPr>
              <a:t>Hastanın davranışı sık aralıklarla gözlemlenir.</a:t>
            </a:r>
          </a:p>
          <a:p>
            <a:r>
              <a:rPr lang="tr-TR" sz="2800" dirty="0" smtClean="0">
                <a:latin typeface="Times New Roman" panose="02020603050405020304" pitchFamily="18" charset="0"/>
                <a:cs typeface="Times New Roman" panose="02020603050405020304" pitchFamily="18" charset="0"/>
              </a:rPr>
              <a:t>Hastayla herhangi bir konuyu tartışmaktan kaçınılır</a:t>
            </a:r>
          </a:p>
          <a:p>
            <a:r>
              <a:rPr lang="tr-TR" sz="2800" dirty="0" smtClean="0">
                <a:latin typeface="Times New Roman" panose="02020603050405020304" pitchFamily="18" charset="0"/>
                <a:cs typeface="Times New Roman" panose="02020603050405020304" pitchFamily="18" charset="0"/>
              </a:rPr>
              <a:t>Hastayla ilişkide sakin tavırlar sürdürülür</a:t>
            </a: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117</a:t>
            </a:fld>
            <a:endParaRPr lang="el-GR"/>
          </a:p>
        </p:txBody>
      </p:sp>
    </p:spTree>
    <p:extLst>
      <p:ext uri="{BB962C8B-B14F-4D97-AF65-F5344CB8AC3E}">
        <p14:creationId xmlns:p14="http://schemas.microsoft.com/office/powerpoint/2010/main" val="4357608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TANI-12 İntihar etme riski:</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Daha önce intihar girişimi olması, kendisni öldüreceğinden açıkca bahsetmesi.</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118</a:t>
            </a:fld>
            <a:endParaRPr lang="el-GR"/>
          </a:p>
        </p:txBody>
      </p:sp>
    </p:spTree>
    <p:extLst>
      <p:ext uri="{BB962C8B-B14F-4D97-AF65-F5344CB8AC3E}">
        <p14:creationId xmlns:p14="http://schemas.microsoft.com/office/powerpoint/2010/main" val="10119889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Bireyin intihar fikrini ortadan kaldırılmasına yardımcı olmak</a:t>
            </a:r>
          </a:p>
          <a:p>
            <a:r>
              <a:rPr lang="tr-TR" sz="2800" dirty="0" smtClean="0">
                <a:latin typeface="Times New Roman" panose="02020603050405020304" pitchFamily="18" charset="0"/>
                <a:cs typeface="Times New Roman" panose="02020603050405020304" pitchFamily="18" charset="0"/>
              </a:rPr>
              <a:t>Bireyin özyıkım yapmasını engellemek</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119</a:t>
            </a:fld>
            <a:endParaRPr lang="el-GR"/>
          </a:p>
        </p:txBody>
      </p:sp>
    </p:spTree>
    <p:extLst>
      <p:ext uri="{BB962C8B-B14F-4D97-AF65-F5344CB8AC3E}">
        <p14:creationId xmlns:p14="http://schemas.microsoft.com/office/powerpoint/2010/main" val="2979969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4000" b="1" dirty="0">
                <a:latin typeface="Times New Roman" panose="02020603050405020304" pitchFamily="18" charset="0"/>
                <a:cs typeface="Times New Roman" panose="02020603050405020304" pitchFamily="18" charset="0"/>
              </a:rPr>
              <a:t>4-Beyin </a:t>
            </a:r>
            <a:r>
              <a:rPr lang="en-US" sz="4000" b="1" dirty="0" err="1">
                <a:latin typeface="Times New Roman" panose="02020603050405020304" pitchFamily="18" charset="0"/>
                <a:cs typeface="Times New Roman" panose="02020603050405020304" pitchFamily="18" charset="0"/>
              </a:rPr>
              <a:t>Görüntüleme</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Bulguları</a:t>
            </a:r>
            <a:r>
              <a:rPr lang="en-US" dirty="0"/>
              <a:t/>
            </a:r>
            <a:br>
              <a:rPr lang="en-US" dirty="0"/>
            </a:br>
            <a:endParaRPr lang="el-GR" dirty="0"/>
          </a:p>
        </p:txBody>
      </p:sp>
      <p:sp>
        <p:nvSpPr>
          <p:cNvPr id="3" name="Θέση περιεχομένου 2"/>
          <p:cNvSpPr>
            <a:spLocks noGrp="1"/>
          </p:cNvSpPr>
          <p:nvPr>
            <p:ph idx="1"/>
          </p:nvPr>
        </p:nvSpPr>
        <p:spPr/>
        <p:txBody>
          <a:bodyPr>
            <a:normAutofit/>
          </a:bodyPr>
          <a:lstStyle/>
          <a:p>
            <a:r>
              <a:rPr lang="en-US" sz="2800" dirty="0" err="1">
                <a:latin typeface="Times New Roman" panose="02020603050405020304" pitchFamily="18" charset="0"/>
                <a:cs typeface="Times New Roman" panose="02020603050405020304" pitchFamily="18" charset="0"/>
              </a:rPr>
              <a:t>Manyetik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Rezonans</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yani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MR</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 beyin devrelerinin görüntülemeyi sağlayan biliş ve duyguyla bağlantılı beyin bölgelerindeki anormal bilgi işleme sürecini ortaya çıkarmaktadır</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24" y="4365104"/>
            <a:ext cx="4248472" cy="2348880"/>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12</a:t>
            </a:fld>
            <a:endParaRPr lang="el-GR"/>
          </a:p>
        </p:txBody>
      </p:sp>
    </p:spTree>
    <p:extLst>
      <p:ext uri="{BB962C8B-B14F-4D97-AF65-F5344CB8AC3E}">
        <p14:creationId xmlns:p14="http://schemas.microsoft.com/office/powerpoint/2010/main" val="260975027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lnSpcReduction="10000"/>
          </a:bodyPr>
          <a:lstStyle/>
          <a:p>
            <a:r>
              <a:rPr lang="tr-TR" sz="2800" dirty="0" smtClean="0">
                <a:latin typeface="Times New Roman" panose="02020603050405020304" pitchFamily="18" charset="0"/>
                <a:cs typeface="Times New Roman" panose="02020603050405020304" pitchFamily="18" charset="0"/>
              </a:rPr>
              <a:t>Bireyin davranişları gözlemlenecek, sıkı gözlem altında tutulacak</a:t>
            </a:r>
          </a:p>
          <a:p>
            <a:r>
              <a:rPr lang="tr-TR" sz="2800" dirty="0" smtClean="0">
                <a:latin typeface="Times New Roman" panose="02020603050405020304" pitchFamily="18" charset="0"/>
                <a:cs typeface="Times New Roman" panose="02020603050405020304" pitchFamily="18" charset="0"/>
              </a:rPr>
              <a:t>Bireyin ilaçlarını düzenli alması sağlanacak</a:t>
            </a:r>
          </a:p>
          <a:p>
            <a:r>
              <a:rPr lang="tr-TR" sz="2800" dirty="0" smtClean="0">
                <a:latin typeface="Times New Roman" panose="02020603050405020304" pitchFamily="18" charset="0"/>
                <a:cs typeface="Times New Roman" panose="02020603050405020304" pitchFamily="18" charset="0"/>
              </a:rPr>
              <a:t>Bireyin duygu ve düşüncelerını ifade etmesi sağlanacak</a:t>
            </a:r>
          </a:p>
          <a:p>
            <a:r>
              <a:rPr lang="tr-TR" sz="2800" dirty="0" smtClean="0">
                <a:latin typeface="Times New Roman" panose="02020603050405020304" pitchFamily="18" charset="0"/>
                <a:cs typeface="Times New Roman" panose="02020603050405020304" pitchFamily="18" charset="0"/>
              </a:rPr>
              <a:t>Bireyin olası sorunlarını çözümüne yardımcı olacak.</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120</a:t>
            </a:fld>
            <a:endParaRPr lang="el-GR"/>
          </a:p>
        </p:txBody>
      </p:sp>
    </p:spTree>
    <p:extLst>
      <p:ext uri="{BB962C8B-B14F-4D97-AF65-F5344CB8AC3E}">
        <p14:creationId xmlns:p14="http://schemas.microsoft.com/office/powerpoint/2010/main" val="29653506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KAYNAKLAR:</a:t>
            </a:r>
            <a:endParaRPr lang="el-GR" dirty="0"/>
          </a:p>
        </p:txBody>
      </p:sp>
      <p:sp>
        <p:nvSpPr>
          <p:cNvPr id="3" name="Θέση περιεχομένου 2"/>
          <p:cNvSpPr>
            <a:spLocks noGrp="1"/>
          </p:cNvSpPr>
          <p:nvPr>
            <p:ph idx="1"/>
          </p:nvPr>
        </p:nvSpPr>
        <p:spPr>
          <a:xfrm>
            <a:off x="609599" y="1556792"/>
            <a:ext cx="6347714" cy="4484571"/>
          </a:xfrm>
        </p:spPr>
        <p:txBody>
          <a:bodyPr>
            <a:normAutofit/>
          </a:bodyPr>
          <a:lstStyle/>
          <a:p>
            <a:r>
              <a:rPr lang="tr-TR" sz="2000" dirty="0" smtClean="0">
                <a:latin typeface="Times New Roman" panose="02020603050405020304" pitchFamily="18" charset="0"/>
                <a:cs typeface="Times New Roman" panose="02020603050405020304" pitchFamily="18" charset="0"/>
              </a:rPr>
              <a:t>RUH SAĞLIĞI VE HASTALIKLARI HEMŞİRELİĞİ BAKIM SANATI EDİTÖRLER PROF</a:t>
            </a:r>
            <a:r>
              <a:rPr lang="en-US" sz="2000" dirty="0" smtClean="0">
                <a:latin typeface="Times New Roman" panose="02020603050405020304" pitchFamily="18" charset="0"/>
                <a:cs typeface="Times New Roman" panose="02020603050405020304" pitchFamily="18" charset="0"/>
              </a:rPr>
              <a:t>.</a:t>
            </a:r>
            <a:r>
              <a:rPr lang="tr-TR" sz="2000" dirty="0" smtClean="0">
                <a:latin typeface="Times New Roman" panose="02020603050405020304" pitchFamily="18" charset="0"/>
                <a:cs typeface="Times New Roman" panose="02020603050405020304" pitchFamily="18" charset="0"/>
              </a:rPr>
              <a:t>DR</a:t>
            </a:r>
            <a:r>
              <a:rPr lang="en-US" sz="2000" dirty="0" smtClean="0">
                <a:latin typeface="Times New Roman" panose="02020603050405020304" pitchFamily="18" charset="0"/>
                <a:cs typeface="Times New Roman" panose="02020603050405020304" pitchFamily="18" charset="0"/>
              </a:rPr>
              <a:t>.</a:t>
            </a:r>
            <a:r>
              <a:rPr lang="tr-TR" sz="2000" dirty="0" smtClean="0">
                <a:latin typeface="Times New Roman" panose="02020603050405020304" pitchFamily="18" charset="0"/>
                <a:cs typeface="Times New Roman" panose="02020603050405020304" pitchFamily="18" charset="0"/>
              </a:rPr>
              <a:t>OLCAY ÇAM</a:t>
            </a:r>
            <a:r>
              <a:rPr lang="en-US" sz="2000"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DOÇ</a:t>
            </a:r>
            <a:r>
              <a:rPr lang="en-US" sz="2000" dirty="0" smtClean="0">
                <a:latin typeface="Times New Roman" panose="02020603050405020304" pitchFamily="18" charset="0"/>
                <a:cs typeface="Times New Roman" panose="02020603050405020304" pitchFamily="18" charset="0"/>
              </a:rPr>
              <a:t>.</a:t>
            </a:r>
            <a:r>
              <a:rPr lang="tr-TR" sz="2000" dirty="0" smtClean="0">
                <a:latin typeface="Times New Roman" panose="02020603050405020304" pitchFamily="18" charset="0"/>
                <a:cs typeface="Times New Roman" panose="02020603050405020304" pitchFamily="18" charset="0"/>
              </a:rPr>
              <a:t>DR</a:t>
            </a:r>
            <a:r>
              <a:rPr lang="en-US" sz="2000" dirty="0" smtClean="0">
                <a:latin typeface="Times New Roman" panose="02020603050405020304" pitchFamily="18" charset="0"/>
                <a:cs typeface="Times New Roman" panose="02020603050405020304" pitchFamily="18" charset="0"/>
              </a:rPr>
              <a:t>.</a:t>
            </a:r>
            <a:r>
              <a:rPr lang="tr-TR" sz="2000" dirty="0" smtClean="0">
                <a:latin typeface="Times New Roman" panose="02020603050405020304" pitchFamily="18" charset="0"/>
                <a:cs typeface="Times New Roman" panose="02020603050405020304" pitchFamily="18" charset="0"/>
              </a:rPr>
              <a:t>ESRA ENGİN</a:t>
            </a:r>
            <a:r>
              <a:rPr lang="en-US" sz="2000"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İstanbul tıp kitabevi</a:t>
            </a:r>
          </a:p>
          <a:p>
            <a:r>
              <a:rPr lang="tr-TR" sz="2000" dirty="0" smtClean="0">
                <a:latin typeface="Times New Roman" panose="02020603050405020304" pitchFamily="18" charset="0"/>
                <a:cs typeface="Times New Roman" panose="02020603050405020304" pitchFamily="18" charset="0"/>
              </a:rPr>
              <a:t>DSM-5 TANI ÖLÇÜTLERİ BAŞVURU EL KİTABI ÇEVİREN PROF DR ERTUĞRUL KÖROĞLU AMERİKAN PSİKİYATRİ BİRLİĞİ HEKİMLER YAYIN BİRLİĞİ</a:t>
            </a:r>
          </a:p>
          <a:p>
            <a:r>
              <a:rPr lang="tr-TR" sz="2000" dirty="0" smtClean="0">
                <a:latin typeface="Times New Roman" panose="02020603050405020304" pitchFamily="18" charset="0"/>
                <a:cs typeface="Times New Roman" panose="02020603050405020304" pitchFamily="18" charset="0"/>
              </a:rPr>
              <a:t>RUH SAĞLIĞI VE BOZUKLUKLARI PROF.DR.M.ORHAN ÖZTÜRK HACETTEPE ÜNİVERSİTESİ TIP FAKÜLTESİ PSİKİYATRİ ANA BİLİM DALI EMEKLİ ÖĞRETİM ÜYESİ ANKARA 1997 HEKİMLER YAYIN BİRLİĞİ</a:t>
            </a:r>
          </a:p>
          <a:p>
            <a:endParaRPr lang="tr-TR" sz="2000" dirty="0" smtClean="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121</a:t>
            </a:fld>
            <a:endParaRPr lang="el-GR"/>
          </a:p>
        </p:txBody>
      </p:sp>
    </p:spTree>
    <p:extLst>
      <p:ext uri="{BB962C8B-B14F-4D97-AF65-F5344CB8AC3E}">
        <p14:creationId xmlns:p14="http://schemas.microsoft.com/office/powerpoint/2010/main" val="415434899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HAZIRLAYANLAR:</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700808"/>
            <a:ext cx="6347714" cy="4340555"/>
          </a:xfrm>
        </p:spPr>
        <p:txBody>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B121100115 SECHER DOURCHAN </a:t>
            </a:r>
            <a:r>
              <a:rPr lang="en-US" sz="2400" dirty="0" smtClean="0">
                <a:latin typeface="Times New Roman" panose="02020603050405020304" pitchFamily="18" charset="0"/>
                <a:cs typeface="Times New Roman" panose="02020603050405020304" pitchFamily="18" charset="0"/>
              </a:rPr>
              <a:t>OGLOU</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B121100117 </a:t>
            </a:r>
            <a:r>
              <a:rPr lang="en-US" sz="2400" dirty="0">
                <a:latin typeface="Times New Roman" panose="02020603050405020304" pitchFamily="18" charset="0"/>
                <a:cs typeface="Times New Roman" panose="02020603050405020304" pitchFamily="18" charset="0"/>
              </a:rPr>
              <a:t>MERVE ÖZÇİÇEK</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B121100029 EBRAR ALTUĞ</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B121100116 NESRİN ÇAYLI</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B121100019 </a:t>
            </a:r>
            <a:r>
              <a:rPr lang="en-US" sz="2400" dirty="0">
                <a:latin typeface="Times New Roman" panose="02020603050405020304" pitchFamily="18" charset="0"/>
                <a:cs typeface="Times New Roman" panose="02020603050405020304" pitchFamily="18" charset="0"/>
              </a:rPr>
              <a:t>EMİNE ALTINEL</a:t>
            </a: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122</a:t>
            </a:fld>
            <a:endParaRPr lang="el-GR"/>
          </a:p>
        </p:txBody>
      </p:sp>
    </p:spTree>
    <p:extLst>
      <p:ext uri="{BB962C8B-B14F-4D97-AF65-F5344CB8AC3E}">
        <p14:creationId xmlns:p14="http://schemas.microsoft.com/office/powerpoint/2010/main" val="4345475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DİNLEDİĞİNİZ İÇİN TEŞEKKÜR EDERİZ </a:t>
            </a:r>
            <a:r>
              <a:rPr lang="tr-TR" b="1" dirty="0" smtClean="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204864"/>
            <a:ext cx="7560840" cy="4176464"/>
          </a:xfrm>
        </p:spPr>
      </p:pic>
      <p:sp>
        <p:nvSpPr>
          <p:cNvPr id="4" name="Θέση αριθμού διαφάνειας 3"/>
          <p:cNvSpPr>
            <a:spLocks noGrp="1"/>
          </p:cNvSpPr>
          <p:nvPr>
            <p:ph type="sldNum" sz="quarter" idx="12"/>
          </p:nvPr>
        </p:nvSpPr>
        <p:spPr/>
        <p:txBody>
          <a:bodyPr/>
          <a:lstStyle/>
          <a:p>
            <a:fld id="{1C2B28AC-D6A4-48A0-BCA3-51FDF1504A46}" type="slidenum">
              <a:rPr lang="el-GR" smtClean="0"/>
              <a:t>123</a:t>
            </a:fld>
            <a:endParaRPr lang="el-GR"/>
          </a:p>
        </p:txBody>
      </p:sp>
    </p:spTree>
    <p:extLst>
      <p:ext uri="{BB962C8B-B14F-4D97-AF65-F5344CB8AC3E}">
        <p14:creationId xmlns:p14="http://schemas.microsoft.com/office/powerpoint/2010/main" val="174848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609599" y="332656"/>
            <a:ext cx="6347714" cy="5708707"/>
          </a:xfrm>
        </p:spPr>
        <p:txBody>
          <a:bodyPr>
            <a:normAutofit/>
          </a:bodyPr>
          <a:lstStyle/>
          <a:p>
            <a:r>
              <a:rPr lang="en-US" sz="2800" dirty="0">
                <a:latin typeface="Times New Roman" panose="02020603050405020304" pitchFamily="18" charset="0"/>
                <a:cs typeface="Times New Roman" panose="02020603050405020304" pitchFamily="18" charset="0"/>
              </a:rPr>
              <a:t>MRG </a:t>
            </a:r>
            <a:r>
              <a:rPr lang="en-US" sz="2800" dirty="0" err="1">
                <a:latin typeface="Times New Roman" panose="02020603050405020304" pitchFamily="18" charset="0"/>
                <a:cs typeface="Times New Roman" panose="02020603050405020304" pitchFamily="18" charset="0"/>
              </a:rPr>
              <a:t>incelemesi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için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cihazda</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a:t>
            </a:r>
            <a:r>
              <a:rPr lang="tr-TR" sz="2800" dirty="0" smtClean="0">
                <a:latin typeface="Times New Roman" panose="02020603050405020304" pitchFamily="18" charset="0"/>
                <a:cs typeface="Times New Roman" panose="02020603050405020304" pitchFamily="18" charset="0"/>
              </a:rPr>
              <a:t>5</a:t>
            </a:r>
            <a:r>
              <a:rPr lang="en-US" sz="2800" dirty="0" smtClean="0">
                <a:latin typeface="Times New Roman" panose="02020603050405020304" pitchFamily="18" charset="0"/>
                <a:cs typeface="Times New Roman" panose="02020603050405020304" pitchFamily="18" charset="0"/>
              </a:rPr>
              <a:t>-20 </a:t>
            </a:r>
            <a:r>
              <a:rPr lang="en-US" sz="2800" dirty="0" err="1">
                <a:latin typeface="Times New Roman" panose="02020603050405020304" pitchFamily="18" charset="0"/>
                <a:cs typeface="Times New Roman" panose="02020603050405020304" pitchFamily="18" charset="0"/>
              </a:rPr>
              <a:t>dakika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kadar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durmak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gerekebilir</a:t>
            </a:r>
            <a:r>
              <a:rPr lang="en-US" sz="2800" dirty="0">
                <a:latin typeface="Times New Roman" panose="02020603050405020304" pitchFamily="18" charset="0"/>
                <a:cs typeface="Times New Roman" panose="02020603050405020304" pitchFamily="18" charset="0"/>
              </a:rPr>
              <a:t>.</a:t>
            </a:r>
            <a:endParaRPr lang="el-GR" sz="2800" dirty="0">
              <a:latin typeface="Times New Roman" panose="02020603050405020304" pitchFamily="18" charset="0"/>
              <a:cs typeface="Times New Roman" panose="02020603050405020304" pitchFamily="18" charset="0"/>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44824"/>
            <a:ext cx="7315200" cy="3890756"/>
          </a:xfrm>
          <a:prstGeom prst="rect">
            <a:avLst/>
          </a:prstGeom>
        </p:spPr>
      </p:pic>
      <p:sp>
        <p:nvSpPr>
          <p:cNvPr id="2" name="Θέση αριθμού διαφάνειας 1"/>
          <p:cNvSpPr>
            <a:spLocks noGrp="1"/>
          </p:cNvSpPr>
          <p:nvPr>
            <p:ph type="sldNum" sz="quarter" idx="12"/>
          </p:nvPr>
        </p:nvSpPr>
        <p:spPr/>
        <p:txBody>
          <a:bodyPr/>
          <a:lstStyle/>
          <a:p>
            <a:fld id="{1C2B28AC-D6A4-48A0-BCA3-51FDF1504A46}" type="slidenum">
              <a:rPr lang="el-GR" smtClean="0"/>
              <a:t>13</a:t>
            </a:fld>
            <a:endParaRPr lang="el-GR"/>
          </a:p>
        </p:txBody>
      </p:sp>
    </p:spTree>
    <p:extLst>
      <p:ext uri="{BB962C8B-B14F-4D97-AF65-F5344CB8AC3E}">
        <p14:creationId xmlns:p14="http://schemas.microsoft.com/office/powerpoint/2010/main" val="1186665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5-Nörogelişimsel </a:t>
            </a:r>
            <a:r>
              <a:rPr lang="en-US" sz="4000" b="1" dirty="0" err="1">
                <a:latin typeface="Times New Roman" panose="02020603050405020304" pitchFamily="18" charset="0"/>
                <a:cs typeface="Times New Roman" panose="02020603050405020304" pitchFamily="18" charset="0"/>
              </a:rPr>
              <a:t>Varsayım</a:t>
            </a:r>
            <a:r>
              <a:rPr lang="en-US" dirty="0"/>
              <a:t/>
            </a:r>
            <a:br>
              <a:rPr lang="en-US" dirty="0"/>
            </a:br>
            <a:endParaRPr lang="el-GR" dirty="0"/>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Nöronal gelişimin erken dönemlerinde beyin maturasyonunu etkileyen bazı patolojik süreçleriyle beyin </a:t>
            </a:r>
            <a:r>
              <a:rPr lang="en-US" sz="2800" dirty="0" smtClean="0">
                <a:latin typeface="Times New Roman" panose="02020603050405020304" pitchFamily="18" charset="0"/>
                <a:cs typeface="Times New Roman" panose="02020603050405020304" pitchFamily="18" charset="0"/>
              </a:rPr>
              <a:t>ha</a:t>
            </a:r>
            <a:r>
              <a:rPr lang="tr-TR" sz="2800" dirty="0" smtClean="0">
                <a:latin typeface="Times New Roman" panose="02020603050405020304" pitchFamily="18" charset="0"/>
                <a:cs typeface="Times New Roman" panose="02020603050405020304" pitchFamily="18" charset="0"/>
              </a:rPr>
              <a:t>sarı </a:t>
            </a:r>
            <a:r>
              <a:rPr lang="tr-TR" sz="2800" dirty="0" smtClean="0">
                <a:latin typeface="Times New Roman" panose="02020603050405020304" pitchFamily="18" charset="0"/>
                <a:cs typeface="Times New Roman" panose="02020603050405020304" pitchFamily="18" charset="0"/>
              </a:rPr>
              <a:t>oluşmaktadır ve şizofreni beynin gelişimi sırasında oluşmaya başlayan bir bozukluk olabileceği düşünülmektedir</a:t>
            </a:r>
            <a:r>
              <a:rPr lang="en-US" sz="2800" dirty="0" smtClean="0">
                <a:latin typeface="Times New Roman" panose="02020603050405020304" pitchFamily="18" charset="0"/>
                <a:cs typeface="Times New Roman" panose="02020603050405020304" pitchFamily="18" charset="0"/>
              </a:rPr>
              <a:t>.</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14</a:t>
            </a:fld>
            <a:endParaRPr lang="el-GR"/>
          </a:p>
        </p:txBody>
      </p:sp>
    </p:spTree>
    <p:extLst>
      <p:ext uri="{BB962C8B-B14F-4D97-AF65-F5344CB8AC3E}">
        <p14:creationId xmlns:p14="http://schemas.microsoft.com/office/powerpoint/2010/main" val="2431918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6-Nörodejeneratif </a:t>
            </a:r>
            <a:r>
              <a:rPr lang="en-US" sz="4000" b="1" dirty="0" err="1">
                <a:latin typeface="Times New Roman" panose="02020603050405020304" pitchFamily="18" charset="0"/>
                <a:cs typeface="Times New Roman" panose="02020603050405020304" pitchFamily="18" charset="0"/>
              </a:rPr>
              <a:t>Varsayım</a:t>
            </a:r>
            <a:r>
              <a:rPr lang="en-US" dirty="0"/>
              <a:t/>
            </a:r>
            <a:br>
              <a:rPr lang="en-US" dirty="0"/>
            </a:br>
            <a:endParaRPr lang="el-GR" dirty="0"/>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Hastalık başladıktan sonra beynin belli bölgelerinde dejenerasyon olmakta, bu da klinik olarak kötüleşmeye eşlik etmektedir</a:t>
            </a:r>
            <a:r>
              <a:rPr lang="en-US" sz="2800" dirty="0" smtClean="0">
                <a:latin typeface="Times New Roman" panose="02020603050405020304" pitchFamily="18" charset="0"/>
                <a:cs typeface="Times New Roman" panose="02020603050405020304" pitchFamily="18" charset="0"/>
              </a:rPr>
              <a:t>.</a:t>
            </a:r>
            <a:endParaRPr lang="el-GR" sz="28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365104"/>
            <a:ext cx="4896544" cy="2276872"/>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15</a:t>
            </a:fld>
            <a:endParaRPr lang="el-GR"/>
          </a:p>
        </p:txBody>
      </p:sp>
    </p:spTree>
    <p:extLst>
      <p:ext uri="{BB962C8B-B14F-4D97-AF65-F5344CB8AC3E}">
        <p14:creationId xmlns:p14="http://schemas.microsoft.com/office/powerpoint/2010/main" val="572510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tr-TR" sz="3200" b="1" dirty="0" smtClean="0">
                <a:latin typeface="Times New Roman" panose="02020603050405020304" pitchFamily="18" charset="0"/>
                <a:cs typeface="Times New Roman" panose="02020603050405020304" pitchFamily="18" charset="0"/>
              </a:rPr>
              <a:t>RİSK ETKENLERİ 1</a:t>
            </a:r>
            <a:endParaRPr lang="el-GR" sz="3200"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966095" y="1597008"/>
            <a:ext cx="6347714" cy="4968552"/>
          </a:xfrm>
        </p:spPr>
        <p:txBody>
          <a:bodyPr>
            <a:normAutofit/>
          </a:bodyPr>
          <a:lstStyle/>
          <a:p>
            <a:r>
              <a:rPr lang="tr-TR" sz="2800" dirty="0" smtClean="0">
                <a:latin typeface="Times New Roman" panose="02020603050405020304" pitchFamily="18" charset="0"/>
                <a:cs typeface="Times New Roman" panose="02020603050405020304" pitchFamily="18" charset="0"/>
              </a:rPr>
              <a:t>Genetik etkenler</a:t>
            </a:r>
          </a:p>
          <a:p>
            <a:r>
              <a:rPr lang="tr-TR" sz="2800" dirty="0" smtClean="0">
                <a:latin typeface="Times New Roman" panose="02020603050405020304" pitchFamily="18" charset="0"/>
                <a:cs typeface="Times New Roman" panose="02020603050405020304" pitchFamily="18" charset="0"/>
              </a:rPr>
              <a:t>Yaş</a:t>
            </a:r>
          </a:p>
          <a:p>
            <a:r>
              <a:rPr lang="tr-TR" sz="2800" dirty="0" smtClean="0">
                <a:latin typeface="Times New Roman" panose="02020603050405020304" pitchFamily="18" charset="0"/>
                <a:cs typeface="Times New Roman" panose="02020603050405020304" pitchFamily="18" charset="0"/>
              </a:rPr>
              <a:t>Cinsiyet</a:t>
            </a:r>
          </a:p>
          <a:p>
            <a:r>
              <a:rPr lang="tr-TR" sz="2800" dirty="0" smtClean="0">
                <a:latin typeface="Times New Roman" panose="02020603050405020304" pitchFamily="18" charset="0"/>
                <a:cs typeface="Times New Roman" panose="02020603050405020304" pitchFamily="18" charset="0"/>
              </a:rPr>
              <a:t>Medeni durum</a:t>
            </a:r>
          </a:p>
          <a:p>
            <a:pPr marL="0" indent="0">
              <a:buNone/>
            </a:pPr>
            <a:endParaRPr lang="tr-TR" sz="2800" dirty="0" smtClean="0">
              <a:latin typeface="Times New Roman" panose="02020603050405020304" pitchFamily="18" charset="0"/>
              <a:cs typeface="Times New Roman" panose="02020603050405020304" pitchFamily="18" charset="0"/>
            </a:endParaRPr>
          </a:p>
          <a:p>
            <a:endParaRPr lang="tr-TR" sz="2800" dirty="0" smtClean="0">
              <a:latin typeface="Times New Roman" panose="02020603050405020304" pitchFamily="18" charset="0"/>
              <a:cs typeface="Times New Roman" panose="02020603050405020304" pitchFamily="18"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2708920"/>
            <a:ext cx="3874368" cy="3346688"/>
          </a:xfrm>
          <a:prstGeom prst="rect">
            <a:avLst/>
          </a:prstGeom>
        </p:spPr>
      </p:pic>
      <p:sp>
        <p:nvSpPr>
          <p:cNvPr id="4" name="Θέση αριθμού διαφάνειας 3"/>
          <p:cNvSpPr>
            <a:spLocks noGrp="1"/>
          </p:cNvSpPr>
          <p:nvPr>
            <p:ph type="sldNum" sz="quarter" idx="12"/>
          </p:nvPr>
        </p:nvSpPr>
        <p:spPr/>
        <p:txBody>
          <a:bodyPr/>
          <a:lstStyle/>
          <a:p>
            <a:fld id="{1C2B28AC-D6A4-48A0-BCA3-51FDF1504A46}" type="slidenum">
              <a:rPr lang="el-GR" smtClean="0"/>
              <a:t>16</a:t>
            </a:fld>
            <a:endParaRPr lang="el-GR"/>
          </a:p>
        </p:txBody>
      </p:sp>
    </p:spTree>
    <p:extLst>
      <p:ext uri="{BB962C8B-B14F-4D97-AF65-F5344CB8AC3E}">
        <p14:creationId xmlns:p14="http://schemas.microsoft.com/office/powerpoint/2010/main" val="250635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RİSK ETKENLERİ </a:t>
            </a:r>
            <a:r>
              <a:rPr lang="tr-TR" b="1" dirty="0" smtClean="0">
                <a:latin typeface="Times New Roman" panose="02020603050405020304" pitchFamily="18" charset="0"/>
                <a:cs typeface="Times New Roman" panose="02020603050405020304" pitchFamily="18" charset="0"/>
              </a:rPr>
              <a:t>2</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lstStyle/>
          <a:p>
            <a:r>
              <a:rPr lang="en-US" sz="2800" dirty="0" err="1">
                <a:latin typeface="Times New Roman" panose="02020603050405020304" pitchFamily="18" charset="0"/>
                <a:cs typeface="Times New Roman" panose="02020603050405020304" pitchFamily="18" charset="0"/>
              </a:rPr>
              <a:t>Doğum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mevsimi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Gebelik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doğum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komplikasyonlar</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Enfeksiyonlar</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Göçmenlik</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Stres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verici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yaşam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olayları</a:t>
            </a:r>
            <a:endParaRPr lang="en-US" sz="2800" dirty="0">
              <a:latin typeface="Times New Roman" panose="02020603050405020304" pitchFamily="18" charset="0"/>
              <a:cs typeface="Times New Roman" panose="02020603050405020304" pitchFamily="18" charset="0"/>
            </a:endParaRP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429000"/>
            <a:ext cx="3358128" cy="3142104"/>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17</a:t>
            </a:fld>
            <a:endParaRPr lang="el-GR"/>
          </a:p>
        </p:txBody>
      </p:sp>
    </p:spTree>
    <p:extLst>
      <p:ext uri="{BB962C8B-B14F-4D97-AF65-F5344CB8AC3E}">
        <p14:creationId xmlns:p14="http://schemas.microsoft.com/office/powerpoint/2010/main" val="2151688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476672"/>
            <a:ext cx="6347713" cy="1392808"/>
          </a:xfrm>
        </p:spPr>
        <p:txBody>
          <a:bodyPr>
            <a:normAutofit fontScale="90000"/>
          </a:bodyPr>
          <a:lstStyle/>
          <a:p>
            <a:r>
              <a:rPr lang="tr-TR" sz="4000" b="1" dirty="0" smtClean="0">
                <a:latin typeface="Times New Roman" panose="02020603050405020304" pitchFamily="18" charset="0"/>
                <a:cs typeface="Times New Roman" panose="02020603050405020304" pitchFamily="18" charset="0"/>
              </a:rPr>
              <a:t>KLİNİK BELİRTİ VE BULGULAR</a:t>
            </a:r>
            <a:r>
              <a:rPr lang="tr-TR" dirty="0" smtClean="0"/>
              <a:t/>
            </a:r>
            <a:br>
              <a:rPr lang="tr-TR" dirty="0" smtClean="0"/>
            </a:br>
            <a:r>
              <a:rPr lang="en-US" dirty="0"/>
              <a:t/>
            </a:r>
            <a:br>
              <a:rPr lang="en-US" dirty="0"/>
            </a:br>
            <a:endParaRPr lang="el-GR" dirty="0"/>
          </a:p>
        </p:txBody>
      </p:sp>
      <p:sp>
        <p:nvSpPr>
          <p:cNvPr id="3" name="Θέση περιεχομένου 2"/>
          <p:cNvSpPr>
            <a:spLocks noGrp="1"/>
          </p:cNvSpPr>
          <p:nvPr>
            <p:ph idx="1"/>
          </p:nvPr>
        </p:nvSpPr>
        <p:spPr>
          <a:xfrm>
            <a:off x="609599" y="1844824"/>
            <a:ext cx="6347714" cy="4196539"/>
          </a:xfrm>
        </p:spPr>
        <p:txBody>
          <a:bodyPr>
            <a:normAutofit lnSpcReduction="10000"/>
          </a:bodyPr>
          <a:lstStyle/>
          <a:p>
            <a:pPr marL="0" indent="0">
              <a:buNone/>
            </a:pPr>
            <a:r>
              <a:rPr lang="tr-TR" sz="2800" dirty="0" smtClean="0">
                <a:latin typeface="Times New Roman" panose="02020603050405020304" pitchFamily="18" charset="0"/>
                <a:cs typeface="Times New Roman" panose="02020603050405020304" pitchFamily="18" charset="0"/>
              </a:rPr>
              <a:t>Şizofreni için tanı koydurucu tek bir belirti yoktur</a:t>
            </a:r>
            <a:r>
              <a:rPr lang="en-US" sz="2800" dirty="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800" dirty="0" smtClean="0">
                <a:latin typeface="Times New Roman" panose="02020603050405020304" pitchFamily="18" charset="0"/>
                <a:cs typeface="Times New Roman" panose="02020603050405020304" pitchFamily="18" charset="0"/>
              </a:rPr>
              <a:t>Kişinin</a:t>
            </a:r>
            <a:r>
              <a:rPr lang="en-US" sz="2800"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algılaması</a:t>
            </a:r>
            <a:r>
              <a:rPr lang="en-US" sz="2800"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tr-TR" sz="2800" dirty="0" smtClean="0">
                <a:latin typeface="Times New Roman" panose="02020603050405020304" pitchFamily="18" charset="0"/>
                <a:cs typeface="Times New Roman" panose="02020603050405020304" pitchFamily="18" charset="0"/>
              </a:rPr>
              <a:t>düşüncesini,</a:t>
            </a: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800" dirty="0" smtClean="0">
                <a:latin typeface="Times New Roman" panose="02020603050405020304" pitchFamily="18" charset="0"/>
                <a:cs typeface="Times New Roman" panose="02020603050405020304" pitchFamily="18" charset="0"/>
              </a:rPr>
              <a:t>duygularını,</a:t>
            </a: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800" dirty="0" smtClean="0">
                <a:latin typeface="Times New Roman" panose="02020603050405020304" pitchFamily="18" charset="0"/>
                <a:cs typeface="Times New Roman" panose="02020603050405020304" pitchFamily="18" charset="0"/>
              </a:rPr>
              <a:t>hareketlerini,</a:t>
            </a: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800" dirty="0" smtClean="0">
                <a:latin typeface="Times New Roman" panose="02020603050405020304" pitchFamily="18" charset="0"/>
                <a:cs typeface="Times New Roman" panose="02020603050405020304" pitchFamily="18" charset="0"/>
              </a:rPr>
              <a:t>dikkatini,</a:t>
            </a: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800" dirty="0" smtClean="0">
                <a:latin typeface="Times New Roman" panose="02020603050405020304" pitchFamily="18" charset="0"/>
                <a:cs typeface="Times New Roman" panose="02020603050405020304" pitchFamily="18" charset="0"/>
              </a:rPr>
              <a:t>yargılamasını etkileyen bir hastalıktır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pPr marL="0" indent="0">
              <a:buNone/>
            </a:pPr>
            <a:endParaRPr lang="tr-TR" sz="2800" dirty="0" smtClean="0">
              <a:latin typeface="Times New Roman" panose="02020603050405020304" pitchFamily="18" charset="0"/>
              <a:cs typeface="Times New Roman" panose="02020603050405020304" pitchFamily="18" charset="0"/>
            </a:endParaRPr>
          </a:p>
          <a:p>
            <a:pPr marL="0" indent="0">
              <a:buNone/>
            </a:pPr>
            <a:endParaRPr lang="tr-TR" sz="2800" b="1" dirty="0" smtClean="0">
              <a:latin typeface="Times New Roman" panose="02020603050405020304" pitchFamily="18" charset="0"/>
              <a:cs typeface="Times New Roman" panose="02020603050405020304" pitchFamily="18" charset="0"/>
            </a:endParaRPr>
          </a:p>
          <a:p>
            <a:pPr marL="0" indent="0">
              <a:buNone/>
            </a:pPr>
            <a:endParaRPr lang="tr-TR" sz="2800" b="1" dirty="0" smtClean="0">
              <a:latin typeface="Times New Roman" panose="02020603050405020304" pitchFamily="18" charset="0"/>
              <a:cs typeface="Times New Roman" panose="02020603050405020304" pitchFamily="18" charset="0"/>
            </a:endParaRPr>
          </a:p>
          <a:p>
            <a:endParaRPr lang="el-GR" sz="2800" b="1"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809320" y="3523320"/>
            <a:ext cx="4293096" cy="2376264"/>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18</a:t>
            </a:fld>
            <a:endParaRPr lang="el-GR"/>
          </a:p>
        </p:txBody>
      </p:sp>
    </p:spTree>
    <p:extLst>
      <p:ext uri="{BB962C8B-B14F-4D97-AF65-F5344CB8AC3E}">
        <p14:creationId xmlns:p14="http://schemas.microsoft.com/office/powerpoint/2010/main" val="3181187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599" y="1412776"/>
            <a:ext cx="6347714" cy="4628587"/>
          </a:xfrm>
        </p:spPr>
        <p:txBody>
          <a:bodyPr>
            <a:normAutofit/>
          </a:bodyPr>
          <a:lstStyle/>
          <a:p>
            <a:r>
              <a:rPr lang="tr-TR" sz="2800" dirty="0" smtClean="0">
                <a:latin typeface="Times New Roman" panose="02020603050405020304" pitchFamily="18" charset="0"/>
                <a:cs typeface="Times New Roman" panose="02020603050405020304" pitchFamily="18" charset="0"/>
              </a:rPr>
              <a:t>Öğrenme</a:t>
            </a:r>
          </a:p>
          <a:p>
            <a:r>
              <a:rPr lang="tr-TR" sz="2800" dirty="0" smtClean="0">
                <a:latin typeface="Times New Roman" panose="02020603050405020304" pitchFamily="18" charset="0"/>
                <a:cs typeface="Times New Roman" panose="02020603050405020304" pitchFamily="18" charset="0"/>
              </a:rPr>
              <a:t> kendine bakım </a:t>
            </a:r>
          </a:p>
          <a:p>
            <a:r>
              <a:rPr lang="tr-TR" sz="2800" dirty="0" smtClean="0">
                <a:latin typeface="Times New Roman" panose="02020603050405020304" pitchFamily="18" charset="0"/>
                <a:cs typeface="Times New Roman" panose="02020603050405020304" pitchFamily="18" charset="0"/>
              </a:rPr>
              <a:t>çalişma </a:t>
            </a:r>
          </a:p>
          <a:p>
            <a:r>
              <a:rPr lang="tr-TR" sz="2800" dirty="0" smtClean="0">
                <a:latin typeface="Times New Roman" panose="02020603050405020304" pitchFamily="18" charset="0"/>
                <a:cs typeface="Times New Roman" panose="02020603050405020304" pitchFamily="18" charset="0"/>
              </a:rPr>
              <a:t>insan ilişkileri</a:t>
            </a:r>
          </a:p>
          <a:p>
            <a:r>
              <a:rPr lang="tr-TR" sz="2800" dirty="0" smtClean="0">
                <a:latin typeface="Times New Roman" panose="02020603050405020304" pitchFamily="18" charset="0"/>
                <a:cs typeface="Times New Roman" panose="02020603050405020304" pitchFamily="18" charset="0"/>
              </a:rPr>
              <a:t> yaşam becerileri </a:t>
            </a:r>
          </a:p>
          <a:p>
            <a:pPr marL="0" indent="0">
              <a:buNone/>
            </a:pPr>
            <a:r>
              <a:rPr lang="tr-TR" sz="2800" dirty="0" smtClean="0">
                <a:latin typeface="Times New Roman" panose="02020603050405020304" pitchFamily="18" charset="0"/>
                <a:cs typeface="Times New Roman" panose="02020603050405020304" pitchFamily="18" charset="0"/>
              </a:rPr>
              <a:t>  gibi bir çok  işlev alanında yetersizliklere neden olarak iş ve toplumsal yaşamda sorunlara neden olabilir</a:t>
            </a:r>
            <a:endParaRPr lang="el-GR" sz="2800" dirty="0">
              <a:latin typeface="Times New Roman" panose="02020603050405020304" pitchFamily="18" charset="0"/>
              <a:cs typeface="Times New Roman" panose="02020603050405020304" pitchFamily="18" charset="0"/>
            </a:endParaRPr>
          </a:p>
        </p:txBody>
      </p:sp>
      <p:sp>
        <p:nvSpPr>
          <p:cNvPr id="2" name="Θέση αριθμού διαφάνειας 1"/>
          <p:cNvSpPr>
            <a:spLocks noGrp="1"/>
          </p:cNvSpPr>
          <p:nvPr>
            <p:ph type="sldNum" sz="quarter" idx="12"/>
          </p:nvPr>
        </p:nvSpPr>
        <p:spPr/>
        <p:txBody>
          <a:bodyPr/>
          <a:lstStyle/>
          <a:p>
            <a:fld id="{1C2B28AC-D6A4-48A0-BCA3-51FDF1504A46}" type="slidenum">
              <a:rPr lang="el-GR" smtClean="0"/>
              <a:t>19</a:t>
            </a:fld>
            <a:endParaRPr lang="el-GR"/>
          </a:p>
        </p:txBody>
      </p:sp>
    </p:spTree>
    <p:extLst>
      <p:ext uri="{BB962C8B-B14F-4D97-AF65-F5344CB8AC3E}">
        <p14:creationId xmlns:p14="http://schemas.microsoft.com/office/powerpoint/2010/main" val="1847670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260648"/>
            <a:ext cx="6347713" cy="1008112"/>
          </a:xfrm>
        </p:spPr>
        <p:txBody>
          <a:bodyPr>
            <a:normAutofit fontScale="90000"/>
          </a:bodyPr>
          <a:lstStyle/>
          <a:p>
            <a:r>
              <a:rPr lang="tr-TR" dirty="0" smtClean="0">
                <a:latin typeface="Times New Roman" panose="02020603050405020304" pitchFamily="18" charset="0"/>
                <a:cs typeface="Times New Roman" panose="02020603050405020304" pitchFamily="18" charset="0"/>
              </a:rPr>
              <a:t>İÇERİK</a:t>
            </a:r>
            <a:br>
              <a:rPr lang="tr-TR" dirty="0" smtClean="0">
                <a:latin typeface="Times New Roman" panose="02020603050405020304" pitchFamily="18" charset="0"/>
                <a:cs typeface="Times New Roman" panose="02020603050405020304" pitchFamily="18" charset="0"/>
              </a:rPr>
            </a:b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052736"/>
            <a:ext cx="6347714" cy="5328592"/>
          </a:xfrm>
        </p:spPr>
        <p:txBody>
          <a:bodyPr>
            <a:normAutofit fontScale="92500" lnSpcReduction="10000"/>
          </a:bodyPr>
          <a:lstStyle/>
          <a:p>
            <a:r>
              <a:rPr lang="tr-TR" sz="3000" dirty="0" smtClean="0">
                <a:latin typeface="Times New Roman" panose="02020603050405020304" pitchFamily="18" charset="0"/>
                <a:cs typeface="Times New Roman" panose="02020603050405020304" pitchFamily="18" charset="0"/>
              </a:rPr>
              <a:t>Şizofreni Tanımı</a:t>
            </a:r>
          </a:p>
          <a:p>
            <a:r>
              <a:rPr lang="tr-TR" sz="3000" dirty="0" smtClean="0">
                <a:latin typeface="Times New Roman" panose="02020603050405020304" pitchFamily="18" charset="0"/>
                <a:cs typeface="Times New Roman" panose="02020603050405020304" pitchFamily="18" charset="0"/>
              </a:rPr>
              <a:t>DSM-</a:t>
            </a:r>
            <a:r>
              <a:rPr lang="en-US" sz="3000" dirty="0" smtClean="0">
                <a:latin typeface="Times New Roman" panose="02020603050405020304" pitchFamily="18" charset="0"/>
                <a:cs typeface="Times New Roman" panose="02020603050405020304" pitchFamily="18" charset="0"/>
              </a:rPr>
              <a:t>V </a:t>
            </a:r>
            <a:r>
              <a:rPr lang="tr-TR" sz="3000" dirty="0" smtClean="0">
                <a:latin typeface="Times New Roman" panose="02020603050405020304" pitchFamily="18" charset="0"/>
                <a:cs typeface="Times New Roman" panose="02020603050405020304" pitchFamily="18" charset="0"/>
              </a:rPr>
              <a:t>Göre Tanılama</a:t>
            </a:r>
          </a:p>
          <a:p>
            <a:r>
              <a:rPr lang="tr-TR" sz="3000" dirty="0" smtClean="0">
                <a:latin typeface="Times New Roman" panose="02020603050405020304" pitchFamily="18" charset="0"/>
                <a:cs typeface="Times New Roman" panose="02020603050405020304" pitchFamily="18" charset="0"/>
              </a:rPr>
              <a:t>Epidemiyoloji</a:t>
            </a:r>
          </a:p>
          <a:p>
            <a:r>
              <a:rPr lang="tr-TR" sz="3000" dirty="0" smtClean="0">
                <a:latin typeface="Times New Roman" panose="02020603050405020304" pitchFamily="18" charset="0"/>
                <a:cs typeface="Times New Roman" panose="02020603050405020304" pitchFamily="18" charset="0"/>
              </a:rPr>
              <a:t>Etiyoloji</a:t>
            </a:r>
          </a:p>
          <a:p>
            <a:r>
              <a:rPr lang="tr-TR" sz="3000" dirty="0" smtClean="0">
                <a:latin typeface="Times New Roman" panose="02020603050405020304" pitchFamily="18" charset="0"/>
                <a:cs typeface="Times New Roman" panose="02020603050405020304" pitchFamily="18" charset="0"/>
              </a:rPr>
              <a:t>Klinik Belirti ve Bulgular</a:t>
            </a:r>
          </a:p>
          <a:p>
            <a:r>
              <a:rPr lang="tr-TR" sz="3000" dirty="0" smtClean="0">
                <a:latin typeface="Times New Roman" panose="02020603050405020304" pitchFamily="18" charset="0"/>
                <a:cs typeface="Times New Roman" panose="02020603050405020304" pitchFamily="18" charset="0"/>
              </a:rPr>
              <a:t>Pozitif-Negatif Belirtiler</a:t>
            </a:r>
          </a:p>
          <a:p>
            <a:r>
              <a:rPr lang="tr-TR" sz="3000" dirty="0" smtClean="0">
                <a:latin typeface="Times New Roman" panose="02020603050405020304" pitchFamily="18" charset="0"/>
                <a:cs typeface="Times New Roman" panose="02020603050405020304" pitchFamily="18" charset="0"/>
              </a:rPr>
              <a:t>Gidiş ve Sonlanım</a:t>
            </a:r>
          </a:p>
          <a:p>
            <a:r>
              <a:rPr lang="tr-TR" sz="3000" dirty="0" smtClean="0">
                <a:latin typeface="Times New Roman" panose="02020603050405020304" pitchFamily="18" charset="0"/>
                <a:cs typeface="Times New Roman" panose="02020603050405020304" pitchFamily="18" charset="0"/>
              </a:rPr>
              <a:t>Tedavi</a:t>
            </a:r>
          </a:p>
          <a:p>
            <a:r>
              <a:rPr lang="tr-TR" sz="3000" dirty="0" smtClean="0">
                <a:latin typeface="Times New Roman" panose="02020603050405020304" pitchFamily="18" charset="0"/>
                <a:cs typeface="Times New Roman" panose="02020603050405020304" pitchFamily="18" charset="0"/>
              </a:rPr>
              <a:t>Hemşirelik Bakımı</a:t>
            </a:r>
            <a:endParaRPr lang="en-US" sz="3000" dirty="0" smtClean="0">
              <a:latin typeface="Times New Roman" panose="02020603050405020304" pitchFamily="18" charset="0"/>
              <a:cs typeface="Times New Roman" panose="02020603050405020304" pitchFamily="18" charset="0"/>
            </a:endParaRPr>
          </a:p>
          <a:p>
            <a:r>
              <a:rPr lang="en-US" sz="3000" dirty="0" err="1" smtClean="0">
                <a:latin typeface="Times New Roman" panose="02020603050405020304" pitchFamily="18" charset="0"/>
                <a:cs typeface="Times New Roman" panose="02020603050405020304" pitchFamily="18" charset="0"/>
              </a:rPr>
              <a:t>Vaka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Sunumu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ve</a:t>
            </a:r>
            <a:r>
              <a:rPr lang="en-US" sz="3000" dirty="0" smtClean="0">
                <a:latin typeface="Times New Roman" panose="02020603050405020304" pitchFamily="18" charset="0"/>
                <a:cs typeface="Times New Roman" panose="02020603050405020304" pitchFamily="18" charset="0"/>
              </a:rPr>
              <a:t> Hem</a:t>
            </a:r>
            <a:r>
              <a:rPr lang="tr-TR" sz="3000" dirty="0" smtClean="0">
                <a:latin typeface="Times New Roman" panose="02020603050405020304" pitchFamily="18" charset="0"/>
                <a:cs typeface="Times New Roman" panose="02020603050405020304" pitchFamily="18" charset="0"/>
              </a:rPr>
              <a:t>şirelik Bakımı</a:t>
            </a:r>
          </a:p>
          <a:p>
            <a:endParaRPr lang="tr-TR" sz="3000" dirty="0" smtClean="0">
              <a:latin typeface="Times New Roman" panose="02020603050405020304" pitchFamily="18" charset="0"/>
              <a:cs typeface="Times New Roman" panose="02020603050405020304" pitchFamily="18" charset="0"/>
            </a:endParaRPr>
          </a:p>
          <a:p>
            <a:endParaRPr lang="el-GR" sz="2800" dirty="0">
              <a:latin typeface="Times New Roman" panose="02020603050405020304" pitchFamily="18" charset="0"/>
              <a:cs typeface="Times New Roman" panose="02020603050405020304" pitchFamily="18" charset="0"/>
            </a:endParaRPr>
          </a:p>
        </p:txBody>
      </p:sp>
      <p:sp>
        <p:nvSpPr>
          <p:cNvPr id="5" name="Θέση αριθμού διαφάνειας 4"/>
          <p:cNvSpPr>
            <a:spLocks noGrp="1"/>
          </p:cNvSpPr>
          <p:nvPr>
            <p:ph type="sldNum" sz="quarter" idx="12"/>
          </p:nvPr>
        </p:nvSpPr>
        <p:spPr/>
        <p:txBody>
          <a:bodyPr/>
          <a:lstStyle/>
          <a:p>
            <a:fld id="{1C2B28AC-D6A4-48A0-BCA3-51FDF1504A46}" type="slidenum">
              <a:rPr lang="el-GR" smtClean="0"/>
              <a:t>2</a:t>
            </a:fld>
            <a:endParaRPr lang="el-GR"/>
          </a:p>
        </p:txBody>
      </p:sp>
    </p:spTree>
    <p:extLst>
      <p:ext uri="{BB962C8B-B14F-4D97-AF65-F5344CB8AC3E}">
        <p14:creationId xmlns:p14="http://schemas.microsoft.com/office/powerpoint/2010/main" val="4218589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Genel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görünüm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dişa-vuran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davraniş</a:t>
            </a:r>
            <a:r>
              <a:rPr lang="en-US" b="1" dirty="0">
                <a:latin typeface="Times New Roman" panose="02020603050405020304" pitchFamily="18" charset="0"/>
                <a:cs typeface="Times New Roman" panose="02020603050405020304" pitchFamily="18" charset="0"/>
              </a:rPr>
              <a:t>:</a:t>
            </a:r>
          </a:p>
        </p:txBody>
      </p:sp>
      <p:sp>
        <p:nvSpPr>
          <p:cNvPr id="3" name="Θέση περιεχομένου 2"/>
          <p:cNvSpPr>
            <a:spLocks noGrp="1"/>
          </p:cNvSpPr>
          <p:nvPr>
            <p:ph idx="1"/>
          </p:nvPr>
        </p:nvSpPr>
        <p:spPr>
          <a:xfrm>
            <a:off x="683568" y="2276872"/>
            <a:ext cx="6347714" cy="4268547"/>
          </a:xfrm>
        </p:spPr>
        <p:txBody>
          <a:bodyPr>
            <a:normAutofit fontScale="92500" lnSpcReduction="10000"/>
          </a:bodyPr>
          <a:lstStyle/>
          <a:p>
            <a:r>
              <a:rPr lang="tr-TR" sz="2800" dirty="0" smtClean="0">
                <a:latin typeface="Times New Roman" panose="02020603050405020304" pitchFamily="18" charset="0"/>
                <a:cs typeface="Times New Roman" panose="02020603050405020304" pitchFamily="18" charset="0"/>
              </a:rPr>
              <a:t>Şizofreni çok heterojen görünümlü  bir bozukluk olduğundan tipik bir genel görünüm tanımlanamaz</a:t>
            </a:r>
          </a:p>
          <a:p>
            <a:r>
              <a:rPr lang="tr-TR" sz="2800" dirty="0" smtClean="0">
                <a:latin typeface="Times New Roman" panose="02020603050405020304" pitchFamily="18" charset="0"/>
                <a:cs typeface="Times New Roman" panose="02020603050405020304" pitchFamily="18" charset="0"/>
              </a:rPr>
              <a:t>Hastaların </a:t>
            </a:r>
            <a:r>
              <a:rPr lang="tr-TR" sz="2800" dirty="0">
                <a:latin typeface="Times New Roman" panose="02020603050405020304" pitchFamily="18" charset="0"/>
                <a:cs typeface="Times New Roman" panose="02020603050405020304" pitchFamily="18" charset="0"/>
              </a:rPr>
              <a:t>çoğunda b</a:t>
            </a:r>
            <a:r>
              <a:rPr lang="tr-TR" sz="2800" dirty="0" smtClean="0">
                <a:latin typeface="Times New Roman" panose="02020603050405020304" pitchFamily="18" charset="0"/>
                <a:cs typeface="Times New Roman" panose="02020603050405020304" pitchFamily="18" charset="0"/>
              </a:rPr>
              <a:t>elirgin </a:t>
            </a:r>
          </a:p>
          <a:p>
            <a:pPr>
              <a:buFont typeface="Wingdings" panose="05000000000000000000" pitchFamily="2" charset="2"/>
              <a:buChar char="ü"/>
            </a:pPr>
            <a:r>
              <a:rPr lang="tr-TR" sz="2800" dirty="0">
                <a:latin typeface="Times New Roman" panose="02020603050405020304" pitchFamily="18" charset="0"/>
                <a:cs typeface="Times New Roman" panose="02020603050405020304" pitchFamily="18" charset="0"/>
              </a:rPr>
              <a:t>V</a:t>
            </a:r>
            <a:r>
              <a:rPr lang="tr-TR" sz="2800" dirty="0" smtClean="0">
                <a:latin typeface="Times New Roman" panose="02020603050405020304" pitchFamily="18" charset="0"/>
                <a:cs typeface="Times New Roman" panose="02020603050405020304" pitchFamily="18" charset="0"/>
              </a:rPr>
              <a:t>urdumduymazlık</a:t>
            </a:r>
          </a:p>
          <a:p>
            <a:pPr>
              <a:buFont typeface="Wingdings" panose="05000000000000000000" pitchFamily="2" charset="2"/>
              <a:buChar char="ü"/>
            </a:pPr>
            <a:r>
              <a:rPr lang="tr-TR" sz="2800" dirty="0" smtClean="0">
                <a:latin typeface="Times New Roman" panose="02020603050405020304" pitchFamily="18" charset="0"/>
                <a:cs typeface="Times New Roman" panose="02020603050405020304" pitchFamily="18" charset="0"/>
              </a:rPr>
              <a:t>İlgisizlik</a:t>
            </a:r>
          </a:p>
          <a:p>
            <a:pPr>
              <a:buFont typeface="Wingdings" panose="05000000000000000000" pitchFamily="2" charset="2"/>
              <a:buChar char="ü"/>
            </a:pPr>
            <a:r>
              <a:rPr lang="tr-TR" sz="2800" dirty="0" smtClean="0">
                <a:latin typeface="Times New Roman" panose="02020603050405020304" pitchFamily="18" charset="0"/>
                <a:cs typeface="Times New Roman" panose="02020603050405020304" pitchFamily="18" charset="0"/>
              </a:rPr>
              <a:t>Donukluk</a:t>
            </a:r>
          </a:p>
          <a:p>
            <a:pPr>
              <a:buFont typeface="Wingdings" panose="05000000000000000000" pitchFamily="2" charset="2"/>
              <a:buChar char="ü"/>
            </a:pPr>
            <a:r>
              <a:rPr lang="tr-TR" sz="2800" dirty="0" smtClean="0">
                <a:latin typeface="Times New Roman" panose="02020603050405020304" pitchFamily="18" charset="0"/>
                <a:cs typeface="Times New Roman" panose="02020603050405020304" pitchFamily="18" charset="0"/>
              </a:rPr>
              <a:t>Çekingen</a:t>
            </a:r>
          </a:p>
          <a:p>
            <a:pPr marL="0" indent="0">
              <a:buNone/>
            </a:pPr>
            <a:r>
              <a:rPr lang="tr-TR" sz="2800" dirty="0" smtClean="0">
                <a:latin typeface="Times New Roman" panose="02020603050405020304" pitchFamily="18" charset="0"/>
                <a:cs typeface="Times New Roman" panose="02020603050405020304" pitchFamily="18" charset="0"/>
              </a:rPr>
              <a:t>                      görünüm vardır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l-GR" sz="28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620688"/>
            <a:ext cx="1478280" cy="5544616"/>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20</a:t>
            </a:fld>
            <a:endParaRPr lang="el-GR"/>
          </a:p>
        </p:txBody>
      </p:sp>
    </p:spTree>
    <p:extLst>
      <p:ext uri="{BB962C8B-B14F-4D97-AF65-F5344CB8AC3E}">
        <p14:creationId xmlns:p14="http://schemas.microsoft.com/office/powerpoint/2010/main" val="1960239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Konuşma ve ilişki kurma</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628800"/>
            <a:ext cx="4538465" cy="4968552"/>
          </a:xfrm>
        </p:spPr>
        <p:txBody>
          <a:bodyPr>
            <a:normAutofit/>
          </a:bodyPr>
          <a:lstStyle/>
          <a:p>
            <a:r>
              <a:rPr lang="tr-TR" sz="2800" dirty="0" smtClean="0">
                <a:latin typeface="Times New Roman" panose="02020603050405020304" pitchFamily="18" charset="0"/>
                <a:cs typeface="Times New Roman" panose="02020603050405020304" pitchFamily="18" charset="0"/>
              </a:rPr>
              <a:t>Şizofrenik durumun türüne,ağırlığına ve dönemine göre ço</a:t>
            </a:r>
            <a:r>
              <a:rPr lang="en-US" sz="2800" dirty="0" smtClean="0">
                <a:latin typeface="Times New Roman" panose="02020603050405020304" pitchFamily="18" charset="0"/>
                <a:cs typeface="Times New Roman" panose="02020603050405020304" pitchFamily="18" charset="0"/>
              </a:rPr>
              <a:t>k</a:t>
            </a:r>
            <a:r>
              <a:rPr lang="tr-TR" sz="2800" dirty="0" smtClean="0">
                <a:latin typeface="Times New Roman" panose="02020603050405020304" pitchFamily="18" charset="0"/>
                <a:cs typeface="Times New Roman" panose="02020603050405020304" pitchFamily="18" charset="0"/>
              </a:rPr>
              <a:t> değişiklikler gösterir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Ses tonu genellikle tek düzedir ve duygularını belli etmez</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Hasta nöroleptik alıyorsa ilaç yan etkisine bağlı konuşma güçlükleri olabilir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340768"/>
            <a:ext cx="3756660" cy="5184576"/>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21</a:t>
            </a:fld>
            <a:endParaRPr lang="el-GR"/>
          </a:p>
        </p:txBody>
      </p:sp>
    </p:spTree>
    <p:extLst>
      <p:ext uri="{BB962C8B-B14F-4D97-AF65-F5344CB8AC3E}">
        <p14:creationId xmlns:p14="http://schemas.microsoft.com/office/powerpoint/2010/main" val="2409731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err="1">
                <a:latin typeface="Times New Roman" panose="02020603050405020304" pitchFamily="18" charset="0"/>
                <a:cs typeface="Times New Roman" panose="02020603050405020304" pitchFamily="18" charset="0"/>
              </a:rPr>
              <a:t>Konuşma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ilişki</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kurma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devam</a:t>
            </a:r>
            <a:r>
              <a:rPr lang="en-US" b="1" dirty="0" smtClean="0">
                <a:latin typeface="Times New Roman" panose="02020603050405020304" pitchFamily="18" charset="0"/>
                <a:cs typeface="Times New Roman" panose="02020603050405020304" pitchFamily="18" charset="0"/>
              </a:rPr>
              <a:t>:</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ü"/>
            </a:pPr>
            <a:r>
              <a:rPr lang="tr-TR" sz="2800" dirty="0" smtClean="0">
                <a:latin typeface="Times New Roman" panose="02020603050405020304" pitchFamily="18" charset="0"/>
                <a:cs typeface="Times New Roman" panose="02020603050405020304" pitchFamily="18" charset="0"/>
              </a:rPr>
              <a:t>Konuşmada düzensizlik, dağınıklık, hızlanma,  yavaşlama, fakirleşme, kalıplaşmış yinelemeler(stereotipi), konuşma yankılaması(ekolali), çocuksuluk,  çok konuşma, hiç konuşmama(mutizm) gibi</a:t>
            </a:r>
          </a:p>
          <a:p>
            <a:pPr>
              <a:buFont typeface="Wingdings" panose="05000000000000000000" pitchFamily="2" charset="2"/>
              <a:buChar char="ü"/>
            </a:pPr>
            <a:r>
              <a:rPr lang="es-ES" sz="2800" dirty="0" err="1" smtClean="0">
                <a:latin typeface="Times New Roman" panose="02020603050405020304" pitchFamily="18" charset="0"/>
                <a:cs typeface="Times New Roman" panose="02020603050405020304" pitchFamily="18" charset="0"/>
              </a:rPr>
              <a:t>Sorulara</a:t>
            </a:r>
            <a:r>
              <a:rPr lang="es-ES" sz="2800" dirty="0" smtClean="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yandan</a:t>
            </a:r>
            <a:r>
              <a:rPr lang="es-ES" sz="2800" dirty="0">
                <a:latin typeface="Times New Roman" panose="02020603050405020304" pitchFamily="18" charset="0"/>
                <a:cs typeface="Times New Roman" panose="02020603050405020304" pitchFamily="18" charset="0"/>
              </a:rPr>
              <a:t> ve </a:t>
            </a:r>
            <a:r>
              <a:rPr lang="es-ES" sz="2800" dirty="0" err="1">
                <a:latin typeface="Times New Roman" panose="02020603050405020304" pitchFamily="18" charset="0"/>
                <a:cs typeface="Times New Roman" panose="02020603050405020304" pitchFamily="18" charset="0"/>
              </a:rPr>
              <a:t>uygunsuz</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yanıtlar</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verebilir</a:t>
            </a:r>
            <a:r>
              <a:rPr lang="es-ES" sz="2800" dirty="0">
                <a:latin typeface="Times New Roman" panose="02020603050405020304" pitchFamily="18" charset="0"/>
                <a:cs typeface="Times New Roman" panose="02020603050405020304" pitchFamily="18" charset="0"/>
              </a:rPr>
              <a:t>.</a:t>
            </a:r>
          </a:p>
          <a:p>
            <a:pPr marL="0" indent="0">
              <a:buNone/>
            </a:pPr>
            <a:endParaRPr lang="tr-TR" sz="3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22</a:t>
            </a:fld>
            <a:endParaRPr lang="el-GR"/>
          </a:p>
        </p:txBody>
      </p:sp>
    </p:spTree>
    <p:extLst>
      <p:ext uri="{BB962C8B-B14F-4D97-AF65-F5344CB8AC3E}">
        <p14:creationId xmlns:p14="http://schemas.microsoft.com/office/powerpoint/2010/main" val="109303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tr-TR" sz="4000" b="1" dirty="0" smtClean="0">
                <a:latin typeface="Times New Roman" panose="02020603050405020304" pitchFamily="18" charset="0"/>
                <a:cs typeface="Times New Roman" panose="02020603050405020304" pitchFamily="18" charset="0"/>
              </a:rPr>
              <a:t>Duygulanım</a:t>
            </a:r>
            <a:br>
              <a:rPr lang="tr-TR" sz="4000" b="1" dirty="0" smtClean="0">
                <a:latin typeface="Times New Roman" panose="02020603050405020304" pitchFamily="18" charset="0"/>
                <a:cs typeface="Times New Roman" panose="02020603050405020304" pitchFamily="18" charset="0"/>
              </a:rPr>
            </a:br>
            <a:endParaRPr lang="el-GR" sz="4000"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11560" y="1700808"/>
            <a:ext cx="6347714" cy="4824536"/>
          </a:xfrm>
        </p:spPr>
        <p:txBody>
          <a:bodyPr>
            <a:normAutofit lnSpcReduction="10000"/>
          </a:bodyPr>
          <a:lstStyle/>
          <a:p>
            <a:r>
              <a:rPr lang="tr-TR" sz="2800" dirty="0" smtClean="0">
                <a:latin typeface="Times New Roman" panose="02020603050405020304" pitchFamily="18" charset="0"/>
                <a:cs typeface="Times New Roman" panose="02020603050405020304" pitchFamily="18" charset="0"/>
              </a:rPr>
              <a:t>Şizofrenide duygu azalmasından ve küntlüğünden bahsedilir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Olaylara duygulanım tepkisi az ya da yoktur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Ancak bu belirtiler hastaların duygusuz olduklarını,acı çekmediklerini, sıkıntılarının olmadığını göstermez</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Kimi vakalarda acayip, yersiz anlamsız gibi görünen gülmeler,</a:t>
            </a:r>
            <a:r>
              <a:rPr lang="en-US" sz="2800"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ağlamalar,</a:t>
            </a:r>
            <a:r>
              <a:rPr lang="en-US" sz="2800"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taşkınlıklar ve duygulanımda uygunsuzluk görülür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23</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88640"/>
            <a:ext cx="4389472" cy="1584176"/>
          </a:xfrm>
          <a:prstGeom prst="rect">
            <a:avLst/>
          </a:prstGeom>
        </p:spPr>
      </p:pic>
    </p:spTree>
    <p:extLst>
      <p:ext uri="{BB962C8B-B14F-4D97-AF65-F5344CB8AC3E}">
        <p14:creationId xmlns:p14="http://schemas.microsoft.com/office/powerpoint/2010/main" val="2525389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tr-TR" sz="4000" b="1" dirty="0" smtClean="0">
                <a:latin typeface="Times New Roman" panose="02020603050405020304" pitchFamily="18" charset="0"/>
                <a:cs typeface="Times New Roman" panose="02020603050405020304" pitchFamily="18" charset="0"/>
              </a:rPr>
              <a:t>Bilişsel Yetiler</a:t>
            </a:r>
            <a:endParaRPr lang="el-GR" sz="4000"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628800"/>
            <a:ext cx="6347714" cy="4824536"/>
          </a:xfrm>
        </p:spPr>
        <p:txBody>
          <a:bodyPr>
            <a:normAutofit/>
          </a:bodyPr>
          <a:lstStyle/>
          <a:p>
            <a:r>
              <a:rPr lang="en-US" sz="2800" b="1" dirty="0" smtClean="0">
                <a:latin typeface="Times New Roman" panose="02020603050405020304" pitchFamily="18" charset="0"/>
                <a:cs typeface="Times New Roman" panose="02020603050405020304" pitchFamily="18" charset="0"/>
              </a:rPr>
              <a:t>B</a:t>
            </a:r>
            <a:r>
              <a:rPr lang="tr-TR" sz="2800" b="1" dirty="0" smtClean="0">
                <a:latin typeface="Times New Roman" panose="02020603050405020304" pitchFamily="18" charset="0"/>
                <a:cs typeface="Times New Roman" panose="02020603050405020304" pitchFamily="18" charset="0"/>
              </a:rPr>
              <a:t>ilinç, bellek ve yönelim</a:t>
            </a:r>
          </a:p>
          <a:p>
            <a:pPr marL="0" indent="0">
              <a:buNone/>
            </a:pPr>
            <a:r>
              <a:rPr lang="tr-TR" sz="2800" dirty="0" smtClean="0">
                <a:latin typeface="Times New Roman" panose="02020603050405020304" pitchFamily="18" charset="0"/>
                <a:cs typeface="Times New Roman" panose="02020603050405020304" pitchFamily="18" charset="0"/>
              </a:rPr>
              <a:t>Genellikle bilinç açık ve yönelim yerindedir, bellek bozukluğu belirtileri olabilir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Algılama</a:t>
            </a:r>
          </a:p>
          <a:p>
            <a:pPr marL="0" indent="0">
              <a:buNone/>
            </a:pPr>
            <a:r>
              <a:rPr lang="tr-TR" sz="2800" dirty="0" smtClean="0">
                <a:latin typeface="Times New Roman" panose="02020603050405020304" pitchFamily="18" charset="0"/>
                <a:cs typeface="Times New Roman" panose="02020603050405020304" pitchFamily="18" charset="0"/>
              </a:rPr>
              <a:t>Şizofrenide önemli algı bozuklukları olur</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Dikkat çabuk dağılır</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Çevredekilere ilgi azalır ve bu nedenle algılama da azalmiş olur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endParaRPr lang="tr-TR" sz="2800" dirty="0" smtClean="0">
              <a:latin typeface="Times New Roman" panose="02020603050405020304" pitchFamily="18" charset="0"/>
              <a:cs typeface="Times New Roman" panose="02020603050405020304" pitchFamily="18" charset="0"/>
            </a:endParaRP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24</a:t>
            </a:fld>
            <a:endParaRPr lang="el-GR"/>
          </a:p>
        </p:txBody>
      </p:sp>
    </p:spTree>
    <p:extLst>
      <p:ext uri="{BB962C8B-B14F-4D97-AF65-F5344CB8AC3E}">
        <p14:creationId xmlns:p14="http://schemas.microsoft.com/office/powerpoint/2010/main" val="3709780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4000" b="1" dirty="0" err="1">
                <a:latin typeface="Times New Roman" panose="02020603050405020304" pitchFamily="18" charset="0"/>
                <a:cs typeface="Times New Roman" panose="02020603050405020304" pitchFamily="18" charset="0"/>
              </a:rPr>
              <a:t>Bilişsel</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Yetiler</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devam</a:t>
            </a:r>
            <a:endParaRPr lang="el-GR" sz="4000"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Varsanılar (halüsinasyon) ve yanılsamalar(illüzyon) şizofrenide sık görülmektedir</a:t>
            </a:r>
            <a:r>
              <a:rPr lang="en-US" sz="2800" dirty="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İşitme, görme, dokunma, koku varsanıları gibi</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Şizofrenide en çok işitme varsanıları olur bunlar genellikle olumsuz sözler, küfürler, yön verici komutlar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endParaRPr lang="tr-TR" sz="2800" dirty="0" smtClean="0">
              <a:latin typeface="Times New Roman" panose="02020603050405020304" pitchFamily="18" charset="0"/>
              <a:cs typeface="Times New Roman" panose="02020603050405020304" pitchFamily="18" charset="0"/>
            </a:endParaRPr>
          </a:p>
          <a:p>
            <a:pPr marL="0" indent="0">
              <a:buNone/>
            </a:pP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25</a:t>
            </a:fld>
            <a:endParaRPr lang="el-GR"/>
          </a:p>
        </p:txBody>
      </p:sp>
    </p:spTree>
    <p:extLst>
      <p:ext uri="{BB962C8B-B14F-4D97-AF65-F5344CB8AC3E}">
        <p14:creationId xmlns:p14="http://schemas.microsoft.com/office/powerpoint/2010/main" val="4052571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Gerçeği Değerlendirme Yetisi</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2132855"/>
            <a:ext cx="4538465" cy="3816425"/>
          </a:xfrm>
        </p:spPr>
        <p:txBody>
          <a:bodyPr>
            <a:normAutofit/>
          </a:bodyPr>
          <a:lstStyle/>
          <a:p>
            <a:r>
              <a:rPr lang="tr-TR" sz="2800" dirty="0" smtClean="0">
                <a:latin typeface="Times New Roman" panose="02020603050405020304" pitchFamily="18" charset="0"/>
                <a:cs typeface="Times New Roman" panose="02020603050405020304" pitchFamily="18" charset="0"/>
              </a:rPr>
              <a:t>Bireyin kendi zihninde olup bitenlerle gerçek dünyada olup biteni ayırt edebilme yetisidir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Örneğin aşırı alınganlık ve eşcinsellik korkuları</a:t>
            </a:r>
            <a:r>
              <a:rPr lang="en-US" sz="2800" dirty="0" smtClean="0">
                <a:latin typeface="Times New Roman" panose="02020603050405020304" pitchFamily="18" charset="0"/>
                <a:cs typeface="Times New Roman" panose="02020603050405020304" pitchFamily="18" charset="0"/>
              </a:rPr>
              <a:t>.</a:t>
            </a:r>
            <a:endParaRPr lang="el-GR" sz="28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340768"/>
            <a:ext cx="3240360" cy="5066868"/>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26</a:t>
            </a:fld>
            <a:endParaRPr lang="el-GR"/>
          </a:p>
        </p:txBody>
      </p:sp>
    </p:spTree>
    <p:extLst>
      <p:ext uri="{BB962C8B-B14F-4D97-AF65-F5344CB8AC3E}">
        <p14:creationId xmlns:p14="http://schemas.microsoft.com/office/powerpoint/2010/main" val="4222925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Düşünce</a:t>
            </a:r>
            <a:br>
              <a:rPr lang="tr-TR" b="1" dirty="0" smtClean="0">
                <a:latin typeface="Times New Roman" panose="02020603050405020304" pitchFamily="18" charset="0"/>
                <a:cs typeface="Times New Roman" panose="02020603050405020304" pitchFamily="18" charset="0"/>
              </a:rPr>
            </a:b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b="1" dirty="0" smtClean="0">
                <a:latin typeface="Times New Roman" panose="02020603050405020304" pitchFamily="18" charset="0"/>
                <a:cs typeface="Times New Roman" panose="02020603050405020304" pitchFamily="18" charset="0"/>
              </a:rPr>
              <a:t>Düşüncenin biçimi ve akımında bozukluk</a:t>
            </a:r>
            <a:r>
              <a:rPr lang="en-US" sz="2800" b="1" dirty="0" smtClean="0">
                <a:latin typeface="Times New Roman" panose="02020603050405020304" pitchFamily="18" charset="0"/>
                <a:cs typeface="Times New Roman" panose="02020603050405020304" pitchFamily="18" charset="0"/>
              </a:rPr>
              <a:t>:</a:t>
            </a:r>
            <a:endParaRPr lang="tr-TR" sz="2800" b="1" dirty="0" smtClean="0">
              <a:latin typeface="Times New Roman" panose="02020603050405020304" pitchFamily="18" charset="0"/>
              <a:cs typeface="Times New Roman" panose="02020603050405020304" pitchFamily="18" charset="0"/>
            </a:endParaRPr>
          </a:p>
          <a:p>
            <a:pPr marL="0" indent="0">
              <a:buNone/>
            </a:pPr>
            <a:r>
              <a:rPr lang="tr-TR" sz="2800" dirty="0" smtClean="0">
                <a:latin typeface="Times New Roman" panose="02020603050405020304" pitchFamily="18" charset="0"/>
                <a:cs typeface="Times New Roman" panose="02020603050405020304" pitchFamily="18" charset="0"/>
              </a:rPr>
              <a:t>Düşünceyi oluşturan sözcükler, semboller arasındaki mantıksal zincir kopar, ya da bozulur.</a:t>
            </a:r>
          </a:p>
          <a:p>
            <a:pPr marL="0" indent="0">
              <a:buNone/>
            </a:pPr>
            <a:r>
              <a:rPr lang="tr-TR" sz="2800" dirty="0" smtClean="0">
                <a:latin typeface="Times New Roman" panose="02020603050405020304" pitchFamily="18" charset="0"/>
                <a:cs typeface="Times New Roman" panose="02020603050405020304" pitchFamily="18" charset="0"/>
              </a:rPr>
              <a:t>Düşüncede zaman zaman durmalar (blok), bir düşünceden ilgisi olmayan bir başkasına sapmalar</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88640"/>
            <a:ext cx="5184576" cy="1800200"/>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27</a:t>
            </a:fld>
            <a:endParaRPr lang="el-GR"/>
          </a:p>
        </p:txBody>
      </p:sp>
    </p:spTree>
    <p:extLst>
      <p:ext uri="{BB962C8B-B14F-4D97-AF65-F5344CB8AC3E}">
        <p14:creationId xmlns:p14="http://schemas.microsoft.com/office/powerpoint/2010/main" val="4213366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err="1" smtClean="0">
                <a:latin typeface="Times New Roman" panose="02020603050405020304" pitchFamily="18" charset="0"/>
                <a:cs typeface="Times New Roman" panose="02020603050405020304" pitchFamily="18" charset="0"/>
              </a:rPr>
              <a:t>Düşünce</a:t>
            </a:r>
            <a:r>
              <a:rPr lang="tr-TR" b="1" dirty="0" smtClean="0">
                <a:latin typeface="Times New Roman" panose="02020603050405020304" pitchFamily="18" charset="0"/>
                <a:cs typeface="Times New Roman" panose="02020603050405020304" pitchFamily="18" charset="0"/>
              </a:rPr>
              <a:t> Devam</a:t>
            </a:r>
            <a:r>
              <a:rPr lang="en-US" b="1" dirty="0" smtClean="0">
                <a:latin typeface="Times New Roman" panose="02020603050405020304" pitchFamily="18" charset="0"/>
                <a:cs typeface="Times New Roman" panose="02020603050405020304" pitchFamily="18" charset="0"/>
              </a:rPr>
              <a:t>:</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marL="0" indent="0">
              <a:buNone/>
            </a:pPr>
            <a:r>
              <a:rPr lang="tr-TR" sz="2800" dirty="0" smtClean="0">
                <a:latin typeface="Times New Roman" panose="02020603050405020304" pitchFamily="18" charset="0"/>
                <a:cs typeface="Times New Roman" panose="02020603050405020304" pitchFamily="18" charset="0"/>
              </a:rPr>
              <a:t>Hasta, düşüncede anlamdan çok sözcüklerin akımına, ahengine, kafiyesine kendisini kaptırır (klang çağrışım)</a:t>
            </a:r>
          </a:p>
          <a:p>
            <a:pPr marL="0" indent="0">
              <a:buNone/>
            </a:pPr>
            <a:r>
              <a:rPr lang="tr-TR" sz="2800" dirty="0" smtClean="0">
                <a:latin typeface="Times New Roman" panose="02020603050405020304" pitchFamily="18" charset="0"/>
                <a:cs typeface="Times New Roman" panose="02020603050405020304" pitchFamily="18" charset="0"/>
              </a:rPr>
              <a:t>Bazen birkaç sözcükten parçalar ya da birkaç kavram bir araya getirerek (yoğunlaştırma), yeni sözcükler, kavramlar türetebilir (sözcük uydurma-neolojizm)</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28</a:t>
            </a:fld>
            <a:endParaRPr lang="el-GR"/>
          </a:p>
        </p:txBody>
      </p:sp>
    </p:spTree>
    <p:extLst>
      <p:ext uri="{BB962C8B-B14F-4D97-AF65-F5344CB8AC3E}">
        <p14:creationId xmlns:p14="http://schemas.microsoft.com/office/powerpoint/2010/main" val="3254139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836712"/>
            <a:ext cx="6347714" cy="3960440"/>
          </a:xfrm>
        </p:spPr>
        <p:txBody>
          <a:bodyPr>
            <a:normAutofit/>
          </a:bodyPr>
          <a:lstStyle/>
          <a:p>
            <a:r>
              <a:rPr lang="en-US" sz="2800" b="1" dirty="0" err="1">
                <a:latin typeface="Times New Roman" panose="02020603050405020304" pitchFamily="18" charset="0"/>
                <a:cs typeface="Times New Roman" panose="02020603050405020304" pitchFamily="18" charset="0"/>
              </a:rPr>
              <a:t>Düşünce</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içeriği</a:t>
            </a:r>
            <a:r>
              <a:rPr lang="tr-TR" sz="2800" b="1" dirty="0" smtClean="0">
                <a:latin typeface="Times New Roman" panose="02020603050405020304" pitchFamily="18" charset="0"/>
                <a:cs typeface="Times New Roman" panose="02020603050405020304" pitchFamily="18" charset="0"/>
              </a:rPr>
              <a:t>nde bozukluk:</a:t>
            </a:r>
          </a:p>
          <a:p>
            <a:pPr marL="0" indent="0">
              <a:buNone/>
            </a:pPr>
            <a:r>
              <a:rPr lang="tr-TR" sz="2800" dirty="0" smtClean="0">
                <a:latin typeface="Times New Roman" panose="02020603050405020304" pitchFamily="18" charset="0"/>
                <a:cs typeface="Times New Roman" panose="02020603050405020304" pitchFamily="18" charset="0"/>
              </a:rPr>
              <a:t>Hastalarda hipokondriyak, mistik, çeşitli saplantılar (obsesyonlar), en önemli düşünce bozuklukları sanrılardır (hezeyan).</a:t>
            </a:r>
          </a:p>
          <a:p>
            <a:pPr marL="0" indent="0">
              <a:buNone/>
            </a:pPr>
            <a:r>
              <a:rPr lang="tr-TR" sz="2800" dirty="0" smtClean="0">
                <a:latin typeface="Times New Roman" panose="02020603050405020304" pitchFamily="18" charset="0"/>
                <a:cs typeface="Times New Roman" panose="02020603050405020304" pitchFamily="18" charset="0"/>
              </a:rPr>
              <a:t>Şizofrenide sanrılar genellikle düzensiz, dağınık, tutarsız ve acayiptir.</a:t>
            </a:r>
          </a:p>
          <a:p>
            <a:endParaRPr lang="el-GR" sz="2800" dirty="0">
              <a:latin typeface="Times New Roman" panose="02020603050405020304" pitchFamily="18" charset="0"/>
              <a:cs typeface="Times New Roman" panose="02020603050405020304" pitchFamily="18" charset="0"/>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149080"/>
            <a:ext cx="4713312" cy="2647960"/>
          </a:xfrm>
          <a:prstGeom prst="rect">
            <a:avLst/>
          </a:prstGeom>
        </p:spPr>
      </p:pic>
      <p:sp>
        <p:nvSpPr>
          <p:cNvPr id="4" name="Θέση αριθμού διαφάνειας 3"/>
          <p:cNvSpPr>
            <a:spLocks noGrp="1"/>
          </p:cNvSpPr>
          <p:nvPr>
            <p:ph type="sldNum" sz="quarter" idx="12"/>
          </p:nvPr>
        </p:nvSpPr>
        <p:spPr/>
        <p:txBody>
          <a:bodyPr/>
          <a:lstStyle/>
          <a:p>
            <a:fld id="{1C2B28AC-D6A4-48A0-BCA3-51FDF1504A46}" type="slidenum">
              <a:rPr lang="el-GR" smtClean="0"/>
              <a:t>29</a:t>
            </a:fld>
            <a:endParaRPr lang="el-GR"/>
          </a:p>
        </p:txBody>
      </p:sp>
    </p:spTree>
    <p:extLst>
      <p:ext uri="{BB962C8B-B14F-4D97-AF65-F5344CB8AC3E}">
        <p14:creationId xmlns:p14="http://schemas.microsoft.com/office/powerpoint/2010/main" val="312624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tr-TR" sz="4000" b="1" dirty="0" smtClean="0">
                <a:latin typeface="Times New Roman" panose="02020603050405020304" pitchFamily="18" charset="0"/>
                <a:cs typeface="Times New Roman" panose="02020603050405020304" pitchFamily="18" charset="0"/>
              </a:rPr>
              <a:t>ŞİZOFRENİ NEDİR</a:t>
            </a:r>
            <a:r>
              <a:rPr lang="en-US" sz="4000" b="1" dirty="0" smtClean="0">
                <a:latin typeface="Times New Roman" panose="02020603050405020304" pitchFamily="18" charset="0"/>
                <a:cs typeface="Times New Roman" panose="02020603050405020304" pitchFamily="18" charset="0"/>
              </a:rPr>
              <a:t>?</a:t>
            </a:r>
            <a:r>
              <a:rPr lang="tr-TR" sz="4000" b="1" dirty="0">
                <a:latin typeface="Times New Roman" panose="02020603050405020304" pitchFamily="18" charset="0"/>
                <a:cs typeface="Times New Roman" panose="02020603050405020304" pitchFamily="18" charset="0"/>
              </a:rPr>
              <a:t/>
            </a:r>
            <a:br>
              <a:rPr lang="tr-TR" sz="40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DSM-5 Göre </a:t>
            </a:r>
            <a:r>
              <a:rPr lang="tr-TR" sz="4000" b="1" dirty="0" smtClean="0">
                <a:latin typeface="Times New Roman" panose="02020603050405020304" pitchFamily="18" charset="0"/>
                <a:cs typeface="Times New Roman" panose="02020603050405020304" pitchFamily="18" charset="0"/>
              </a:rPr>
              <a:t>Tanılama</a:t>
            </a:r>
            <a:r>
              <a:rPr lang="en-US" sz="4000" b="1" dirty="0" smtClean="0">
                <a:latin typeface="Times New Roman" panose="02020603050405020304" pitchFamily="18" charset="0"/>
                <a:cs typeface="Times New Roman" panose="02020603050405020304" pitchFamily="18" charset="0"/>
              </a:rPr>
              <a:t>:</a:t>
            </a:r>
            <a:r>
              <a:rPr lang="tr-TR" sz="4000" b="1" dirty="0">
                <a:latin typeface="Times New Roman" panose="02020603050405020304" pitchFamily="18" charset="0"/>
                <a:cs typeface="Times New Roman" panose="02020603050405020304" pitchFamily="18" charset="0"/>
              </a:rPr>
              <a:t/>
            </a:r>
            <a:br>
              <a:rPr lang="tr-TR" sz="4000" b="1" dirty="0">
                <a:latin typeface="Times New Roman" panose="02020603050405020304" pitchFamily="18" charset="0"/>
                <a:cs typeface="Times New Roman" panose="02020603050405020304" pitchFamily="18" charset="0"/>
              </a:rPr>
            </a:br>
            <a:endParaRPr lang="el-GR" sz="4000"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2060848"/>
            <a:ext cx="4178425" cy="4464496"/>
          </a:xfrm>
        </p:spPr>
        <p:txBody>
          <a:bodyPr>
            <a:normAutofit/>
          </a:bodyPr>
          <a:lstStyle/>
          <a:p>
            <a:r>
              <a:rPr lang="tr-TR" sz="2800" dirty="0" smtClean="0">
                <a:latin typeface="Times New Roman" panose="02020603050405020304" pitchFamily="18" charset="0"/>
                <a:cs typeface="Times New Roman" panose="02020603050405020304" pitchFamily="18" charset="0"/>
              </a:rPr>
              <a:t>Şizofreni aşağıda belirtilen ikisinden her biri, bir aylık bir sürenin önemli bir kesiminde bulunur</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Bunlardan en az birinin (1),(2) ya da (3) olması gerekir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1-Sanrılar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2-Varsanılar</a:t>
            </a:r>
          </a:p>
          <a:p>
            <a:pPr marL="0" indent="0">
              <a:buNone/>
            </a:pPr>
            <a:endParaRPr lang="tr-TR"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tr-TR"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tr-TR" sz="2800" dirty="0" smtClean="0">
              <a:latin typeface="Times New Roman" panose="02020603050405020304" pitchFamily="18" charset="0"/>
              <a:cs typeface="Times New Roman" panose="02020603050405020304" pitchFamily="18" charset="0"/>
            </a:endParaRPr>
          </a:p>
        </p:txBody>
      </p:sp>
      <p:sp>
        <p:nvSpPr>
          <p:cNvPr id="5" name="Θέση αριθμού διαφάνειας 4"/>
          <p:cNvSpPr>
            <a:spLocks noGrp="1"/>
          </p:cNvSpPr>
          <p:nvPr>
            <p:ph type="sldNum" sz="quarter" idx="12"/>
          </p:nvPr>
        </p:nvSpPr>
        <p:spPr/>
        <p:txBody>
          <a:bodyPr/>
          <a:lstStyle/>
          <a:p>
            <a:fld id="{1C2B28AC-D6A4-48A0-BCA3-51FDF1504A46}" type="slidenum">
              <a:rPr lang="el-GR" smtClean="0"/>
              <a:t>3</a:t>
            </a:fld>
            <a:endParaRPr lang="el-G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744" y="2060848"/>
            <a:ext cx="4209256" cy="4464496"/>
          </a:xfrm>
          <a:prstGeom prst="rect">
            <a:avLst/>
          </a:prstGeom>
        </p:spPr>
      </p:pic>
    </p:spTree>
    <p:extLst>
      <p:ext uri="{BB962C8B-B14F-4D97-AF65-F5344CB8AC3E}">
        <p14:creationId xmlns:p14="http://schemas.microsoft.com/office/powerpoint/2010/main" val="3129368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tr-TR" sz="4000" b="1" dirty="0" smtClean="0">
                <a:latin typeface="Times New Roman" panose="02020603050405020304" pitchFamily="18" charset="0"/>
                <a:cs typeface="Times New Roman" panose="02020603050405020304" pitchFamily="18" charset="0"/>
              </a:rPr>
              <a:t>Hareket</a:t>
            </a:r>
            <a:br>
              <a:rPr lang="tr-TR" sz="4000" b="1" dirty="0" smtClean="0">
                <a:latin typeface="Times New Roman" panose="02020603050405020304" pitchFamily="18" charset="0"/>
                <a:cs typeface="Times New Roman" panose="02020603050405020304" pitchFamily="18" charset="0"/>
              </a:rPr>
            </a:br>
            <a:endParaRPr lang="el-GR" sz="4000"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en-US" sz="2800" dirty="0" err="1" smtClean="0">
                <a:latin typeface="Times New Roman" panose="02020603050405020304" pitchFamily="18" charset="0"/>
                <a:cs typeface="Times New Roman" panose="02020603050405020304" pitchFamily="18" charset="0"/>
              </a:rPr>
              <a:t>Genel</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davrani</a:t>
            </a:r>
            <a:r>
              <a:rPr lang="tr-TR" sz="2800" dirty="0" smtClean="0">
                <a:latin typeface="Times New Roman" panose="02020603050405020304" pitchFamily="18" charset="0"/>
                <a:cs typeface="Times New Roman" panose="02020603050405020304" pitchFamily="18" charset="0"/>
              </a:rPr>
              <a:t>ş ve harekette en sık ve önemli belirti ağır ilgisizlik, eylem azlığı (avolition) toplumdan çekilmedir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Garip yüz, göz hareketleri (manyerizm), kalıplaşmış yineleyici el, kol, beden hareketleri, koridor arşınlama,ikide bir kapıya gidip gelme</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endParaRPr lang="tr-TR" sz="2800" dirty="0" smtClean="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30</a:t>
            </a:fld>
            <a:endParaRPr lang="el-GR"/>
          </a:p>
        </p:txBody>
      </p:sp>
    </p:spTree>
    <p:extLst>
      <p:ext uri="{BB962C8B-B14F-4D97-AF65-F5344CB8AC3E}">
        <p14:creationId xmlns:p14="http://schemas.microsoft.com/office/powerpoint/2010/main" val="3655830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tr-TR" sz="4000" b="1" dirty="0" smtClean="0">
                <a:latin typeface="Times New Roman" panose="02020603050405020304" pitchFamily="18" charset="0"/>
                <a:cs typeface="Times New Roman" panose="02020603050405020304" pitchFamily="18" charset="0"/>
              </a:rPr>
              <a:t>Bedensel ve Fizyolojik Belirtiler</a:t>
            </a:r>
            <a:endParaRPr lang="el-GR" sz="4000"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2160590"/>
            <a:ext cx="4466457" cy="3880773"/>
          </a:xfrm>
        </p:spPr>
        <p:txBody>
          <a:bodyPr>
            <a:normAutofit/>
          </a:bodyPr>
          <a:lstStyle/>
          <a:p>
            <a:r>
              <a:rPr lang="tr-TR" sz="2800" dirty="0" smtClean="0">
                <a:latin typeface="Times New Roman" panose="02020603050405020304" pitchFamily="18" charset="0"/>
                <a:cs typeface="Times New Roman" panose="02020603050405020304" pitchFamily="18" charset="0"/>
              </a:rPr>
              <a:t>Aşırı yemek yeme kilo alma yemek yememe zayıflama.</a:t>
            </a:r>
          </a:p>
          <a:p>
            <a:r>
              <a:rPr lang="tr-TR" sz="2800" dirty="0" smtClean="0">
                <a:latin typeface="Times New Roman" panose="02020603050405020304" pitchFamily="18" charset="0"/>
                <a:cs typeface="Times New Roman" panose="02020603050405020304" pitchFamily="18" charset="0"/>
              </a:rPr>
              <a:t>Uyku- uyanıklık düzeyinde bozulma.</a:t>
            </a:r>
          </a:p>
          <a:p>
            <a:r>
              <a:rPr lang="tr-TR" sz="2800" dirty="0" smtClean="0">
                <a:latin typeface="Times New Roman" panose="02020603050405020304" pitchFamily="18" charset="0"/>
                <a:cs typeface="Times New Roman" panose="02020603050405020304" pitchFamily="18" charset="0"/>
              </a:rPr>
              <a:t>Cinsel isteksizlik ve güçsüzlük</a:t>
            </a:r>
            <a:endParaRPr lang="el-GR" sz="28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068728"/>
            <a:ext cx="3564828" cy="267264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340768"/>
            <a:ext cx="3652664" cy="2727960"/>
          </a:xfrm>
          <a:prstGeom prst="rect">
            <a:avLst/>
          </a:prstGeom>
        </p:spPr>
      </p:pic>
      <p:sp>
        <p:nvSpPr>
          <p:cNvPr id="6" name="Θέση αριθμού διαφάνειας 5"/>
          <p:cNvSpPr>
            <a:spLocks noGrp="1"/>
          </p:cNvSpPr>
          <p:nvPr>
            <p:ph type="sldNum" sz="quarter" idx="12"/>
          </p:nvPr>
        </p:nvSpPr>
        <p:spPr/>
        <p:txBody>
          <a:bodyPr/>
          <a:lstStyle/>
          <a:p>
            <a:fld id="{1C2B28AC-D6A4-48A0-BCA3-51FDF1504A46}" type="slidenum">
              <a:rPr lang="el-GR" smtClean="0"/>
              <a:t>31</a:t>
            </a:fld>
            <a:endParaRPr lang="el-GR"/>
          </a:p>
        </p:txBody>
      </p:sp>
    </p:spTree>
    <p:extLst>
      <p:ext uri="{BB962C8B-B14F-4D97-AF65-F5344CB8AC3E}">
        <p14:creationId xmlns:p14="http://schemas.microsoft.com/office/powerpoint/2010/main" val="876815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332656"/>
            <a:ext cx="6482948" cy="6192688"/>
          </a:xfrm>
        </p:spPr>
      </p:pic>
      <p:sp>
        <p:nvSpPr>
          <p:cNvPr id="2" name="Θέση αριθμού διαφάνειας 1"/>
          <p:cNvSpPr>
            <a:spLocks noGrp="1"/>
          </p:cNvSpPr>
          <p:nvPr>
            <p:ph type="sldNum" sz="quarter" idx="12"/>
          </p:nvPr>
        </p:nvSpPr>
        <p:spPr/>
        <p:txBody>
          <a:bodyPr/>
          <a:lstStyle/>
          <a:p>
            <a:fld id="{1C2B28AC-D6A4-48A0-BCA3-51FDF1504A46}" type="slidenum">
              <a:rPr lang="el-GR" smtClean="0"/>
              <a:t>32</a:t>
            </a:fld>
            <a:endParaRPr lang="el-GR"/>
          </a:p>
        </p:txBody>
      </p:sp>
    </p:spTree>
    <p:extLst>
      <p:ext uri="{BB962C8B-B14F-4D97-AF65-F5344CB8AC3E}">
        <p14:creationId xmlns:p14="http://schemas.microsoft.com/office/powerpoint/2010/main" val="80635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03848" y="260648"/>
            <a:ext cx="5472608" cy="1512168"/>
          </a:xfrm>
        </p:spPr>
        <p:txBody>
          <a:bodyPr/>
          <a:lstStyle/>
          <a:p>
            <a:r>
              <a:rPr lang="en-US" b="1" dirty="0" smtClean="0">
                <a:latin typeface="Times New Roman" panose="02020603050405020304" pitchFamily="18" charset="0"/>
                <a:cs typeface="Times New Roman" panose="02020603050405020304" pitchFamily="18" charset="0"/>
              </a:rPr>
              <a:t>POZ</a:t>
            </a:r>
            <a:r>
              <a:rPr lang="tr-TR" b="1" dirty="0" smtClean="0">
                <a:latin typeface="Times New Roman" panose="02020603050405020304" pitchFamily="18" charset="0"/>
                <a:cs typeface="Times New Roman" panose="02020603050405020304" pitchFamily="18" charset="0"/>
              </a:rPr>
              <a:t>İTİF BELİRTİLER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3347864" y="980728"/>
            <a:ext cx="5688632" cy="5877272"/>
          </a:xfrm>
        </p:spPr>
        <p:txBody>
          <a:bodyPr>
            <a:normAutofit lnSpcReduction="10000"/>
          </a:bodyPr>
          <a:lstStyle/>
          <a:p>
            <a:r>
              <a:rPr lang="tr-TR" sz="2800" dirty="0" smtClean="0">
                <a:latin typeface="Times New Roman" panose="02020603050405020304" pitchFamily="18" charset="0"/>
                <a:cs typeface="Times New Roman" panose="02020603050405020304" pitchFamily="18" charset="0"/>
              </a:rPr>
              <a:t>Konuşmada düzensizlik, stereotipler, aşırı konuşmadan hiç konuşmamaya varan değişiklikler</a:t>
            </a:r>
          </a:p>
          <a:p>
            <a:r>
              <a:rPr lang="tr-TR" sz="2800" dirty="0" smtClean="0">
                <a:latin typeface="Times New Roman" panose="02020603050405020304" pitchFamily="18" charset="0"/>
                <a:cs typeface="Times New Roman" panose="02020603050405020304" pitchFamily="18" charset="0"/>
              </a:rPr>
              <a:t>Duygulanımda uygunsuzluk, taşkınlık</a:t>
            </a:r>
          </a:p>
          <a:p>
            <a:r>
              <a:rPr lang="tr-TR" sz="2800" dirty="0" smtClean="0">
                <a:latin typeface="Times New Roman" panose="02020603050405020304" pitchFamily="18" charset="0"/>
                <a:cs typeface="Times New Roman" panose="02020603050405020304" pitchFamily="18" charset="0"/>
              </a:rPr>
              <a:t>Bilinç açık iken görme ve işitme varsanıları</a:t>
            </a:r>
          </a:p>
          <a:p>
            <a:r>
              <a:rPr lang="tr-TR" sz="2800" dirty="0" smtClean="0">
                <a:latin typeface="Times New Roman" panose="02020603050405020304" pitchFamily="18" charset="0"/>
                <a:cs typeface="Times New Roman" panose="02020603050405020304" pitchFamily="18" charset="0"/>
              </a:rPr>
              <a:t>Düşünce içeriğinde acayip, gerçeklikten çok uzak,tutarsız sanrılar</a:t>
            </a:r>
          </a:p>
          <a:p>
            <a:r>
              <a:rPr lang="tr-TR" sz="2800" dirty="0" smtClean="0">
                <a:latin typeface="Times New Roman" panose="02020603050405020304" pitchFamily="18" charset="0"/>
                <a:cs typeface="Times New Roman" panose="02020603050405020304" pitchFamily="18" charset="0"/>
              </a:rPr>
              <a:t>Hareketlerde acayip yinelemeler,donakalım durgunluğu ya da taşkınlığı</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2880320" cy="6336704"/>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33</a:t>
            </a:fld>
            <a:endParaRPr lang="el-GR"/>
          </a:p>
        </p:txBody>
      </p:sp>
    </p:spTree>
    <p:extLst>
      <p:ext uri="{BB962C8B-B14F-4D97-AF65-F5344CB8AC3E}">
        <p14:creationId xmlns:p14="http://schemas.microsoft.com/office/powerpoint/2010/main" val="2557984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88640"/>
            <a:ext cx="5652120" cy="963488"/>
          </a:xfrm>
        </p:spPr>
        <p:txBody>
          <a:bodyPr/>
          <a:lstStyle/>
          <a:p>
            <a:r>
              <a:rPr lang="tr-TR" dirty="0" smtClean="0">
                <a:latin typeface="Times New Roman" panose="02020603050405020304" pitchFamily="18" charset="0"/>
                <a:cs typeface="Times New Roman" panose="02020603050405020304" pitchFamily="18" charset="0"/>
              </a:rPr>
              <a:t>NEGATİF BELİRTİLER</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14496" y="1052737"/>
            <a:ext cx="6213688" cy="5040559"/>
          </a:xfrm>
        </p:spPr>
        <p:txBody>
          <a:bodyPr>
            <a:noAutofit/>
          </a:bodyPr>
          <a:lstStyle/>
          <a:p>
            <a:r>
              <a:rPr lang="tr-TR" sz="2800" dirty="0" smtClean="0">
                <a:latin typeface="Times New Roman" panose="02020603050405020304" pitchFamily="18" charset="0"/>
                <a:cs typeface="Times New Roman" panose="02020603050405020304" pitchFamily="18" charset="0"/>
              </a:rPr>
              <a:t>Aşırı içe kapanma,toplumdan çekilme</a:t>
            </a:r>
          </a:p>
          <a:p>
            <a:r>
              <a:rPr lang="tr-TR" sz="2800" dirty="0" smtClean="0">
                <a:latin typeface="Times New Roman" panose="02020603050405020304" pitchFamily="18" charset="0"/>
                <a:cs typeface="Times New Roman" panose="02020603050405020304" pitchFamily="18" charset="0"/>
              </a:rPr>
              <a:t>İlgi ve dikkat azalması</a:t>
            </a:r>
          </a:p>
          <a:p>
            <a:r>
              <a:rPr lang="tr-TR" sz="2800" dirty="0" smtClean="0">
                <a:latin typeface="Times New Roman" panose="02020603050405020304" pitchFamily="18" charset="0"/>
                <a:cs typeface="Times New Roman" panose="02020603050405020304" pitchFamily="18" charset="0"/>
              </a:rPr>
              <a:t>Duygulanımda azalma,küntleşme,vurdumduymazlık</a:t>
            </a:r>
          </a:p>
          <a:p>
            <a:r>
              <a:rPr lang="tr-TR" sz="2800" dirty="0" smtClean="0">
                <a:latin typeface="Times New Roman" panose="02020603050405020304" pitchFamily="18" charset="0"/>
                <a:cs typeface="Times New Roman" panose="02020603050405020304" pitchFamily="18" charset="0"/>
              </a:rPr>
              <a:t>Konuşmada, düşüncede fakirleşme</a:t>
            </a:r>
          </a:p>
          <a:p>
            <a:r>
              <a:rPr lang="tr-TR" sz="2800" dirty="0" smtClean="0">
                <a:latin typeface="Times New Roman" panose="02020603050405020304" pitchFamily="18" charset="0"/>
                <a:cs typeface="Times New Roman" panose="02020603050405020304" pitchFamily="18" charset="0"/>
              </a:rPr>
              <a:t>Kendine bakma ve sorumluluk almada azalma</a:t>
            </a:r>
          </a:p>
          <a:p>
            <a:r>
              <a:rPr lang="tr-TR" sz="2800" dirty="0" smtClean="0">
                <a:latin typeface="Times New Roman" panose="02020603050405020304" pitchFamily="18" charset="0"/>
                <a:cs typeface="Times New Roman" panose="02020603050405020304" pitchFamily="18" charset="0"/>
              </a:rPr>
              <a:t>Hareket ve eylemde azalma,yavaşlama</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0"/>
            <a:ext cx="2987824" cy="6858000"/>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34</a:t>
            </a:fld>
            <a:endParaRPr lang="el-GR"/>
          </a:p>
        </p:txBody>
      </p:sp>
    </p:spTree>
    <p:extLst>
      <p:ext uri="{BB962C8B-B14F-4D97-AF65-F5344CB8AC3E}">
        <p14:creationId xmlns:p14="http://schemas.microsoft.com/office/powerpoint/2010/main" val="3811564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332656"/>
            <a:ext cx="6347713" cy="792088"/>
          </a:xfrm>
        </p:spPr>
        <p:txBody>
          <a:bodyPr>
            <a:normAutofit fontScale="90000"/>
          </a:bodyPr>
          <a:lstStyle/>
          <a:p>
            <a:r>
              <a:rPr lang="tr-TR" b="1" dirty="0" smtClean="0">
                <a:latin typeface="Times New Roman" panose="02020603050405020304" pitchFamily="18" charset="0"/>
                <a:cs typeface="Times New Roman" panose="02020603050405020304" pitchFamily="18" charset="0"/>
              </a:rPr>
              <a:t>GİDİŞ VE SONLANIM</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700808"/>
            <a:ext cx="6347714" cy="4340555"/>
          </a:xfrm>
        </p:spPr>
        <p:txBody>
          <a:bodyPr>
            <a:normAutofit/>
          </a:bodyPr>
          <a:lstStyle/>
          <a:p>
            <a:pPr marL="0" indent="0">
              <a:buNone/>
            </a:pPr>
            <a:r>
              <a:rPr lang="tr-TR" sz="2800" dirty="0" smtClean="0">
                <a:latin typeface="Times New Roman" panose="02020603050405020304" pitchFamily="18" charset="0"/>
                <a:cs typeface="Times New Roman" panose="02020603050405020304" pitchFamily="18" charset="0"/>
              </a:rPr>
              <a:t>                               OLUMLU OLUMSUZ                 </a:t>
            </a:r>
          </a:p>
          <a:p>
            <a:r>
              <a:rPr lang="tr-TR" sz="2800" dirty="0" smtClean="0">
                <a:latin typeface="Times New Roman" panose="02020603050405020304" pitchFamily="18" charset="0"/>
                <a:cs typeface="Times New Roman" panose="02020603050405020304" pitchFamily="18" charset="0"/>
              </a:rPr>
              <a:t>Başlangıç yaşı        Geç          Erken</a:t>
            </a:r>
          </a:p>
          <a:p>
            <a:r>
              <a:rPr lang="tr-TR" sz="2800" dirty="0" smtClean="0">
                <a:latin typeface="Times New Roman" panose="02020603050405020304" pitchFamily="18" charset="0"/>
                <a:cs typeface="Times New Roman" panose="02020603050405020304" pitchFamily="18" charset="0"/>
              </a:rPr>
              <a:t>Cinsiyet                   Kadın      Erkek</a:t>
            </a:r>
          </a:p>
          <a:p>
            <a:r>
              <a:rPr lang="tr-TR" sz="2800" dirty="0" smtClean="0">
                <a:latin typeface="Times New Roman" panose="02020603050405020304" pitchFamily="18" charset="0"/>
                <a:cs typeface="Times New Roman" panose="02020603050405020304" pitchFamily="18" charset="0"/>
              </a:rPr>
              <a:t>Medeni durum          Evli         Bekar</a:t>
            </a:r>
          </a:p>
          <a:p>
            <a:r>
              <a:rPr lang="tr-TR" sz="2800" dirty="0" smtClean="0">
                <a:latin typeface="Times New Roman" panose="02020603050405020304" pitchFamily="18" charset="0"/>
                <a:cs typeface="Times New Roman" panose="02020603050405020304" pitchFamily="18" charset="0"/>
              </a:rPr>
              <a:t>Hastalık öncesi uyum     İyi       Kötü</a:t>
            </a:r>
          </a:p>
          <a:p>
            <a:r>
              <a:rPr lang="tr-TR" sz="2800" dirty="0" smtClean="0">
                <a:latin typeface="Times New Roman" panose="02020603050405020304" pitchFamily="18" charset="0"/>
                <a:cs typeface="Times New Roman" panose="02020603050405020304" pitchFamily="18" charset="0"/>
              </a:rPr>
              <a:t>Ailede şizofreni öyküsü     Var  Yok</a:t>
            </a:r>
          </a:p>
          <a:p>
            <a:r>
              <a:rPr lang="tr-TR" sz="2800" dirty="0" smtClean="0">
                <a:latin typeface="Times New Roman" panose="02020603050405020304" pitchFamily="18" charset="0"/>
                <a:cs typeface="Times New Roman" panose="02020603050405020304" pitchFamily="18" charset="0"/>
              </a:rPr>
              <a:t>Klinik belirtiler               Pozitif  Negatif</a:t>
            </a: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35</a:t>
            </a:fld>
            <a:endParaRPr lang="el-GR" dirty="0"/>
          </a:p>
        </p:txBody>
      </p:sp>
    </p:spTree>
    <p:extLst>
      <p:ext uri="{BB962C8B-B14F-4D97-AF65-F5344CB8AC3E}">
        <p14:creationId xmlns:p14="http://schemas.microsoft.com/office/powerpoint/2010/main" val="2778214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609600"/>
            <a:ext cx="6347713" cy="947192"/>
          </a:xfrm>
        </p:spPr>
        <p:txBody>
          <a:bodyPr/>
          <a:lstStyle/>
          <a:p>
            <a:r>
              <a:rPr lang="tr-TR" dirty="0" smtClean="0">
                <a:latin typeface="Times New Roman" panose="02020603050405020304" pitchFamily="18" charset="0"/>
                <a:cs typeface="Times New Roman" panose="02020603050405020304" pitchFamily="18" charset="0"/>
              </a:rPr>
              <a:t>TEDAVİ</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412776"/>
            <a:ext cx="6347714" cy="4968551"/>
          </a:xfrm>
        </p:spPr>
        <p:txBody>
          <a:bodyPr>
            <a:normAutofit/>
          </a:bodyPr>
          <a:lstStyle/>
          <a:p>
            <a:r>
              <a:rPr lang="tr-TR" sz="2800" dirty="0" smtClean="0">
                <a:latin typeface="Times New Roman" panose="02020603050405020304" pitchFamily="18" charset="0"/>
                <a:cs typeface="Times New Roman" panose="02020603050405020304" pitchFamily="18" charset="0"/>
              </a:rPr>
              <a:t>Farmakolojik tedaviler</a:t>
            </a:r>
          </a:p>
          <a:p>
            <a:pPr marL="514350" indent="-514350">
              <a:buFont typeface="+mj-lt"/>
              <a:buAutoNum type="arabicPeriod"/>
            </a:pPr>
            <a:r>
              <a:rPr lang="tr-TR" sz="2800" dirty="0" smtClean="0">
                <a:latin typeface="Times New Roman" panose="02020603050405020304" pitchFamily="18" charset="0"/>
                <a:cs typeface="Times New Roman" panose="02020603050405020304" pitchFamily="18" charset="0"/>
              </a:rPr>
              <a:t>Birinci </a:t>
            </a:r>
            <a:r>
              <a:rPr lang="tr-TR" sz="2800" dirty="0">
                <a:latin typeface="Times New Roman" panose="02020603050405020304" pitchFamily="18" charset="0"/>
                <a:cs typeface="Times New Roman" panose="02020603050405020304" pitchFamily="18" charset="0"/>
              </a:rPr>
              <a:t>kuşak antipsikotikler</a:t>
            </a:r>
          </a:p>
          <a:p>
            <a:pPr marL="514350" indent="-514350">
              <a:buFont typeface="+mj-lt"/>
              <a:buAutoNum type="arabicPeriod"/>
            </a:pPr>
            <a:r>
              <a:rPr lang="tr-TR" sz="2800" dirty="0" smtClean="0">
                <a:latin typeface="Times New Roman" panose="02020603050405020304" pitchFamily="18" charset="0"/>
                <a:cs typeface="Times New Roman" panose="02020603050405020304" pitchFamily="18" charset="0"/>
              </a:rPr>
              <a:t>İkinci kuşak antipsikotikler</a:t>
            </a:r>
          </a:p>
          <a:p>
            <a:pPr marL="514350" indent="-514350">
              <a:buFont typeface="+mj-lt"/>
              <a:buAutoNum type="arabicPeriod"/>
            </a:pPr>
            <a:r>
              <a:rPr lang="tr-TR" sz="2800" dirty="0" smtClean="0">
                <a:latin typeface="Times New Roman" panose="02020603050405020304" pitchFamily="18" charset="0"/>
                <a:cs typeface="Times New Roman" panose="02020603050405020304" pitchFamily="18" charset="0"/>
              </a:rPr>
              <a:t>Antikolinerjik ilaçlar</a:t>
            </a:r>
          </a:p>
          <a:p>
            <a:r>
              <a:rPr lang="tr-TR" sz="2800" dirty="0" smtClean="0">
                <a:latin typeface="Times New Roman" panose="02020603050405020304" pitchFamily="18" charset="0"/>
                <a:cs typeface="Times New Roman" panose="02020603050405020304" pitchFamily="18" charset="0"/>
              </a:rPr>
              <a:t>Elektro-Konvülsif Tedavi (EKT)</a:t>
            </a:r>
          </a:p>
          <a:p>
            <a:r>
              <a:rPr lang="tr-TR" sz="2800" dirty="0" smtClean="0">
                <a:latin typeface="Times New Roman" panose="02020603050405020304" pitchFamily="18" charset="0"/>
                <a:cs typeface="Times New Roman" panose="02020603050405020304" pitchFamily="18" charset="0"/>
              </a:rPr>
              <a:t>Psikoterapi</a:t>
            </a:r>
          </a:p>
          <a:p>
            <a:r>
              <a:rPr lang="tr-TR" sz="2800" dirty="0" smtClean="0">
                <a:latin typeface="Times New Roman" panose="02020603050405020304" pitchFamily="18" charset="0"/>
                <a:cs typeface="Times New Roman" panose="02020603050405020304" pitchFamily="18" charset="0"/>
              </a:rPr>
              <a:t>Aile terapisi</a:t>
            </a:r>
          </a:p>
          <a:p>
            <a:pPr marL="0" indent="0">
              <a:buNone/>
            </a:pPr>
            <a:endParaRPr lang="tr-TR" sz="2800" dirty="0" smtClean="0">
              <a:latin typeface="Times New Roman" panose="02020603050405020304" pitchFamily="18" charset="0"/>
              <a:cs typeface="Times New Roman" panose="02020603050405020304" pitchFamily="18" charset="0"/>
            </a:endParaRPr>
          </a:p>
          <a:p>
            <a:pPr marL="0" indent="0">
              <a:buNone/>
            </a:pPr>
            <a:endParaRPr lang="tr-TR" sz="28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endParaRPr lang="el-GR" sz="28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0"/>
            <a:ext cx="3419872" cy="6858000"/>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36</a:t>
            </a:fld>
            <a:endParaRPr lang="el-GR"/>
          </a:p>
        </p:txBody>
      </p:sp>
    </p:spTree>
    <p:extLst>
      <p:ext uri="{BB962C8B-B14F-4D97-AF65-F5344CB8AC3E}">
        <p14:creationId xmlns:p14="http://schemas.microsoft.com/office/powerpoint/2010/main" val="3055676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60648"/>
            <a:ext cx="6480720" cy="6264696"/>
          </a:xfrm>
        </p:spPr>
      </p:pic>
      <p:sp>
        <p:nvSpPr>
          <p:cNvPr id="2" name="Θέση αριθμού διαφάνειας 1"/>
          <p:cNvSpPr>
            <a:spLocks noGrp="1"/>
          </p:cNvSpPr>
          <p:nvPr>
            <p:ph type="sldNum" sz="quarter" idx="12"/>
          </p:nvPr>
        </p:nvSpPr>
        <p:spPr/>
        <p:txBody>
          <a:bodyPr/>
          <a:lstStyle/>
          <a:p>
            <a:fld id="{1C2B28AC-D6A4-48A0-BCA3-51FDF1504A46}" type="slidenum">
              <a:rPr lang="el-GR" smtClean="0"/>
              <a:t>37</a:t>
            </a:fld>
            <a:endParaRPr lang="el-GR"/>
          </a:p>
        </p:txBody>
      </p:sp>
    </p:spTree>
    <p:extLst>
      <p:ext uri="{BB962C8B-B14F-4D97-AF65-F5344CB8AC3E}">
        <p14:creationId xmlns:p14="http://schemas.microsoft.com/office/powerpoint/2010/main" val="356887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609600"/>
            <a:ext cx="6347713" cy="1019200"/>
          </a:xfrm>
        </p:spPr>
        <p:txBody>
          <a:bodyPr>
            <a:normAutofit fontScale="90000"/>
          </a:bodyPr>
          <a:lstStyle/>
          <a:p>
            <a:r>
              <a:rPr lang="en-US" dirty="0" err="1">
                <a:latin typeface="Times New Roman" panose="02020603050405020304" pitchFamily="18" charset="0"/>
                <a:cs typeface="Times New Roman" panose="02020603050405020304" pitchFamily="18" charset="0"/>
              </a:rPr>
              <a:t>Birinci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kuşak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antipsikotikler</a:t>
            </a:r>
            <a:r>
              <a:rPr lang="en-US" dirty="0"/>
              <a:t/>
            </a:r>
            <a:br>
              <a:rPr lang="en-US" dirty="0"/>
            </a:br>
            <a:endParaRPr lang="el-GR" dirty="0"/>
          </a:p>
        </p:txBody>
      </p:sp>
      <p:sp>
        <p:nvSpPr>
          <p:cNvPr id="3" name="Θέση περιεχομένου 2"/>
          <p:cNvSpPr>
            <a:spLocks noGrp="1"/>
          </p:cNvSpPr>
          <p:nvPr>
            <p:ph idx="1"/>
          </p:nvPr>
        </p:nvSpPr>
        <p:spPr>
          <a:xfrm>
            <a:off x="609599" y="1916833"/>
            <a:ext cx="6347714" cy="3744416"/>
          </a:xfrm>
        </p:spPr>
        <p:txBody>
          <a:bodyPr/>
          <a:lstStyle/>
          <a:p>
            <a:r>
              <a:rPr lang="tr-TR" sz="2800" dirty="0" smtClean="0">
                <a:latin typeface="Times New Roman" panose="02020603050405020304" pitchFamily="18" charset="0"/>
                <a:cs typeface="Times New Roman" panose="02020603050405020304" pitchFamily="18" charset="0"/>
              </a:rPr>
              <a:t>Klorpromazin (Largactil)</a:t>
            </a:r>
          </a:p>
          <a:p>
            <a:r>
              <a:rPr lang="tr-TR" sz="2800" dirty="0" smtClean="0">
                <a:latin typeface="Times New Roman" panose="02020603050405020304" pitchFamily="18" charset="0"/>
                <a:cs typeface="Times New Roman" panose="02020603050405020304" pitchFamily="18" charset="0"/>
              </a:rPr>
              <a:t>Mesoridazin (Lidanil)</a:t>
            </a:r>
          </a:p>
          <a:p>
            <a:r>
              <a:rPr lang="tr-TR" sz="2800" dirty="0" smtClean="0">
                <a:latin typeface="Times New Roman" panose="02020603050405020304" pitchFamily="18" charset="0"/>
                <a:cs typeface="Times New Roman" panose="02020603050405020304" pitchFamily="18" charset="0"/>
              </a:rPr>
              <a:t>Trifluoperazin(</a:t>
            </a:r>
            <a:r>
              <a:rPr lang="en-US" sz="2800" dirty="0" smtClean="0">
                <a:latin typeface="Times New Roman" panose="02020603050405020304" pitchFamily="18" charset="0"/>
                <a:cs typeface="Times New Roman" panose="02020603050405020304" pitchFamily="18" charset="0"/>
              </a:rPr>
              <a:t>S</a:t>
            </a:r>
            <a:r>
              <a:rPr lang="tr-TR" sz="2800" dirty="0" smtClean="0">
                <a:latin typeface="Times New Roman" panose="02020603050405020304" pitchFamily="18" charset="0"/>
                <a:cs typeface="Times New Roman" panose="02020603050405020304" pitchFamily="18" charset="0"/>
              </a:rPr>
              <a:t>tilizan</a:t>
            </a:r>
            <a:r>
              <a:rPr lang="tr-TR" sz="2800" dirty="0">
                <a:latin typeface="Times New Roman" panose="02020603050405020304" pitchFamily="18" charset="0"/>
                <a:cs typeface="Times New Roman" panose="02020603050405020304" pitchFamily="18" charset="0"/>
              </a:rPr>
              <a:t>), </a:t>
            </a:r>
          </a:p>
          <a:p>
            <a:r>
              <a:rPr lang="tr-TR" sz="2800" dirty="0" smtClean="0">
                <a:latin typeface="Times New Roman" panose="02020603050405020304" pitchFamily="18" charset="0"/>
                <a:cs typeface="Times New Roman" panose="02020603050405020304" pitchFamily="18" charset="0"/>
              </a:rPr>
              <a:t>Haloperidol(</a:t>
            </a:r>
            <a:r>
              <a:rPr lang="en-US" sz="2800" dirty="0" smtClean="0">
                <a:latin typeface="Times New Roman" panose="02020603050405020304" pitchFamily="18" charset="0"/>
                <a:cs typeface="Times New Roman" panose="02020603050405020304" pitchFamily="18" charset="0"/>
              </a:rPr>
              <a:t>N</a:t>
            </a:r>
            <a:r>
              <a:rPr lang="tr-TR" sz="2800" dirty="0" smtClean="0">
                <a:latin typeface="Times New Roman" panose="02020603050405020304" pitchFamily="18" charset="0"/>
                <a:cs typeface="Times New Roman" panose="02020603050405020304" pitchFamily="18" charset="0"/>
              </a:rPr>
              <a:t>örodol</a:t>
            </a:r>
            <a:r>
              <a:rPr lang="tr-TR" sz="2800" dirty="0">
                <a:latin typeface="Times New Roman" panose="02020603050405020304" pitchFamily="18" charset="0"/>
                <a:cs typeface="Times New Roman" panose="02020603050405020304" pitchFamily="18" charset="0"/>
              </a:rPr>
              <a:t>), </a:t>
            </a:r>
          </a:p>
          <a:p>
            <a:endParaRPr lang="tr-TR" sz="2800" dirty="0" smtClean="0">
              <a:latin typeface="Times New Roman" panose="02020603050405020304" pitchFamily="18" charset="0"/>
              <a:cs typeface="Times New Roman" panose="02020603050405020304" pitchFamily="18" charset="0"/>
            </a:endParaRPr>
          </a:p>
          <a:p>
            <a:endParaRPr lang="tr-TR" dirty="0" smtClean="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7072"/>
            <a:ext cx="9144000" cy="2784376"/>
          </a:xfrm>
          <a:prstGeom prst="rect">
            <a:avLst/>
          </a:prstGeom>
        </p:spPr>
      </p:pic>
      <p:sp>
        <p:nvSpPr>
          <p:cNvPr id="4" name="Θέση αριθμού διαφάνειας 3"/>
          <p:cNvSpPr>
            <a:spLocks noGrp="1"/>
          </p:cNvSpPr>
          <p:nvPr>
            <p:ph type="sldNum" sz="quarter" idx="12"/>
          </p:nvPr>
        </p:nvSpPr>
        <p:spPr/>
        <p:txBody>
          <a:bodyPr/>
          <a:lstStyle/>
          <a:p>
            <a:fld id="{1C2B28AC-D6A4-48A0-BCA3-51FDF1504A46}" type="slidenum">
              <a:rPr lang="el-GR" smtClean="0"/>
              <a:t>38</a:t>
            </a:fld>
            <a:endParaRPr lang="el-GR"/>
          </a:p>
        </p:txBody>
      </p:sp>
    </p:spTree>
    <p:extLst>
      <p:ext uri="{BB962C8B-B14F-4D97-AF65-F5344CB8AC3E}">
        <p14:creationId xmlns:p14="http://schemas.microsoft.com/office/powerpoint/2010/main" val="118278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İkinci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kuşak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antipsikotikler</a:t>
            </a:r>
            <a:r>
              <a:rPr lang="en-US" dirty="0"/>
              <a:t/>
            </a:r>
            <a:br>
              <a:rPr lang="en-US" dirty="0"/>
            </a:br>
            <a:endParaRPr lang="el-GR" dirty="0"/>
          </a:p>
        </p:txBody>
      </p:sp>
      <p:sp>
        <p:nvSpPr>
          <p:cNvPr id="3" name="Θέση περιεχομένου 2"/>
          <p:cNvSpPr>
            <a:spLocks noGrp="1"/>
          </p:cNvSpPr>
          <p:nvPr>
            <p:ph idx="1"/>
          </p:nvPr>
        </p:nvSpPr>
        <p:spPr>
          <a:xfrm>
            <a:off x="609599" y="1700808"/>
            <a:ext cx="6347714" cy="4340555"/>
          </a:xfrm>
        </p:spPr>
        <p:txBody>
          <a:bodyPr/>
          <a:lstStyle/>
          <a:p>
            <a:r>
              <a:rPr lang="en-US" sz="2800" dirty="0" err="1">
                <a:latin typeface="Times New Roman" panose="02020603050405020304" pitchFamily="18" charset="0"/>
                <a:cs typeface="Times New Roman" panose="02020603050405020304" pitchFamily="18" charset="0"/>
              </a:rPr>
              <a:t>Klozapin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leponex</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Olanzapin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zyprexa</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Risperidon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risperdal</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Ketiapin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seroquel</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Ziprasidon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zeldox</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Aripiprazol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abilify</a:t>
            </a:r>
            <a:r>
              <a:rPr lang="en-US" sz="2800" dirty="0">
                <a:latin typeface="Times New Roman" panose="02020603050405020304" pitchFamily="18" charset="0"/>
                <a:cs typeface="Times New Roman" panose="02020603050405020304" pitchFamily="18" charset="0"/>
              </a:rPr>
              <a:t>),</a:t>
            </a:r>
          </a:p>
          <a:p>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132856"/>
            <a:ext cx="4176464" cy="2762612"/>
          </a:xfrm>
          <a:prstGeom prst="rect">
            <a:avLst/>
          </a:prstGeom>
        </p:spPr>
      </p:pic>
      <p:sp>
        <p:nvSpPr>
          <p:cNvPr id="4" name="Θέση αριθμού διαφάνειας 3"/>
          <p:cNvSpPr>
            <a:spLocks noGrp="1"/>
          </p:cNvSpPr>
          <p:nvPr>
            <p:ph type="sldNum" sz="quarter" idx="12"/>
          </p:nvPr>
        </p:nvSpPr>
        <p:spPr/>
        <p:txBody>
          <a:bodyPr/>
          <a:lstStyle/>
          <a:p>
            <a:fld id="{1C2B28AC-D6A4-48A0-BCA3-51FDF1504A46}" type="slidenum">
              <a:rPr lang="el-GR" smtClean="0"/>
              <a:t>39</a:t>
            </a:fld>
            <a:endParaRPr lang="el-GR"/>
          </a:p>
        </p:txBody>
      </p:sp>
    </p:spTree>
    <p:extLst>
      <p:ext uri="{BB962C8B-B14F-4D97-AF65-F5344CB8AC3E}">
        <p14:creationId xmlns:p14="http://schemas.microsoft.com/office/powerpoint/2010/main" val="4171610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599" y="332655"/>
            <a:ext cx="6347714" cy="4176465"/>
          </a:xfrm>
        </p:spPr>
        <p:txBody>
          <a:bodyPr/>
          <a:lstStyle/>
          <a:p>
            <a:r>
              <a:rPr lang="en-US" sz="2800" dirty="0">
                <a:latin typeface="Times New Roman" panose="02020603050405020304" pitchFamily="18" charset="0"/>
                <a:cs typeface="Times New Roman" panose="02020603050405020304" pitchFamily="18" charset="0"/>
              </a:rPr>
              <a:t>3-Darmadağın </a:t>
            </a:r>
            <a:r>
              <a:rPr lang="en-US" sz="2800" dirty="0" err="1">
                <a:latin typeface="Times New Roman" panose="02020603050405020304" pitchFamily="18" charset="0"/>
                <a:cs typeface="Times New Roman" panose="02020603050405020304" pitchFamily="18" charset="0"/>
              </a:rPr>
              <a:t>konuşma</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İleri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derecede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dağınık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davranış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katatoni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davranışı</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5-Silik ( </a:t>
            </a:r>
            <a:r>
              <a:rPr lang="en-US" sz="2800" dirty="0" err="1">
                <a:latin typeface="Times New Roman" panose="02020603050405020304" pitchFamily="18" charset="0"/>
                <a:cs typeface="Times New Roman" panose="02020603050405020304" pitchFamily="18" charset="0"/>
              </a:rPr>
              <a:t>negatif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belirtiler</a:t>
            </a:r>
            <a:r>
              <a:rPr lang="en-US" sz="2800" dirty="0">
                <a:latin typeface="Times New Roman" panose="02020603050405020304" pitchFamily="18" charset="0"/>
                <a:cs typeface="Times New Roman" panose="02020603050405020304" pitchFamily="18" charset="0"/>
              </a:rPr>
              <a:t> </a:t>
            </a:r>
          </a:p>
          <a:p>
            <a:endParaRPr lang="el-GR"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587734"/>
            <a:ext cx="4938092" cy="3968834"/>
          </a:xfrm>
          <a:prstGeom prst="rect">
            <a:avLst/>
          </a:prstGeom>
        </p:spPr>
      </p:pic>
      <p:sp>
        <p:nvSpPr>
          <p:cNvPr id="4" name="Θέση αριθμού διαφάνειας 3"/>
          <p:cNvSpPr>
            <a:spLocks noGrp="1"/>
          </p:cNvSpPr>
          <p:nvPr>
            <p:ph type="sldNum" sz="quarter" idx="12"/>
          </p:nvPr>
        </p:nvSpPr>
        <p:spPr/>
        <p:txBody>
          <a:bodyPr/>
          <a:lstStyle/>
          <a:p>
            <a:fld id="{1C2B28AC-D6A4-48A0-BCA3-51FDF1504A46}" type="slidenum">
              <a:rPr lang="el-GR" smtClean="0"/>
              <a:t>4</a:t>
            </a:fld>
            <a:endParaRPr lang="el-GR"/>
          </a:p>
        </p:txBody>
      </p:sp>
    </p:spTree>
    <p:extLst>
      <p:ext uri="{BB962C8B-B14F-4D97-AF65-F5344CB8AC3E}">
        <p14:creationId xmlns:p14="http://schemas.microsoft.com/office/powerpoint/2010/main" val="3600419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Antikolinerjik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ilaçlar</a:t>
            </a:r>
            <a:r>
              <a:rPr lang="en-US" dirty="0"/>
              <a:t/>
            </a:r>
            <a:br>
              <a:rPr lang="en-US" dirty="0"/>
            </a:br>
            <a:endParaRPr lang="el-GR" dirty="0"/>
          </a:p>
        </p:txBody>
      </p:sp>
      <p:sp>
        <p:nvSpPr>
          <p:cNvPr id="3" name="Θέση περιεχομένου 2"/>
          <p:cNvSpPr>
            <a:spLocks noGrp="1"/>
          </p:cNvSpPr>
          <p:nvPr>
            <p:ph idx="1"/>
          </p:nvPr>
        </p:nvSpPr>
        <p:spPr>
          <a:xfrm>
            <a:off x="609599" y="1988840"/>
            <a:ext cx="6347714" cy="4032448"/>
          </a:xfrm>
        </p:spPr>
        <p:txBody>
          <a:bodyPr>
            <a:normAutofit/>
          </a:bodyPr>
          <a:lstStyle/>
          <a:p>
            <a:r>
              <a:rPr lang="tr-TR" sz="2800" dirty="0" smtClean="0">
                <a:latin typeface="Times New Roman" panose="02020603050405020304" pitchFamily="18" charset="0"/>
                <a:cs typeface="Times New Roman" panose="02020603050405020304" pitchFamily="18" charset="0"/>
              </a:rPr>
              <a:t>Akineton</a:t>
            </a:r>
          </a:p>
          <a:p>
            <a:endParaRPr lang="tr-TR" sz="2800" dirty="0">
              <a:latin typeface="Times New Roman" panose="02020603050405020304" pitchFamily="18" charset="0"/>
              <a:cs typeface="Times New Roman" panose="02020603050405020304" pitchFamily="18" charset="0"/>
            </a:endParaRPr>
          </a:p>
          <a:p>
            <a:pPr marL="0" indent="0">
              <a:buNone/>
            </a:pPr>
            <a:r>
              <a:rPr lang="tr-TR" sz="2800" dirty="0" smtClean="0">
                <a:latin typeface="Times New Roman" panose="02020603050405020304" pitchFamily="18" charset="0"/>
                <a:cs typeface="Times New Roman" panose="02020603050405020304" pitchFamily="18" charset="0"/>
              </a:rPr>
              <a:t>Birinci ve ikinci kuşak antipsikt</a:t>
            </a:r>
            <a:r>
              <a:rPr lang="tr-TR" sz="2800" dirty="0">
                <a:latin typeface="Times New Roman" panose="02020603050405020304" pitchFamily="18" charset="0"/>
                <a:cs typeface="Times New Roman" panose="02020603050405020304" pitchFamily="18" charset="0"/>
              </a:rPr>
              <a:t>i</a:t>
            </a:r>
            <a:r>
              <a:rPr lang="tr-TR" sz="2800" dirty="0" smtClean="0">
                <a:latin typeface="Times New Roman" panose="02020603050405020304" pitchFamily="18" charset="0"/>
                <a:cs typeface="Times New Roman" panose="02020603050405020304" pitchFamily="18" charset="0"/>
              </a:rPr>
              <a:t>klerin </a:t>
            </a:r>
          </a:p>
          <a:p>
            <a:r>
              <a:rPr lang="tr-TR" sz="2800" dirty="0" smtClean="0">
                <a:latin typeface="Times New Roman" panose="02020603050405020304" pitchFamily="18" charset="0"/>
                <a:cs typeface="Times New Roman" panose="02020603050405020304" pitchFamily="18" charset="0"/>
              </a:rPr>
              <a:t>Akatizi</a:t>
            </a:r>
          </a:p>
          <a:p>
            <a:r>
              <a:rPr lang="tr-TR" sz="2800" dirty="0" smtClean="0">
                <a:latin typeface="Times New Roman" panose="02020603050405020304" pitchFamily="18" charset="0"/>
                <a:cs typeface="Times New Roman" panose="02020603050405020304" pitchFamily="18" charset="0"/>
              </a:rPr>
              <a:t>Tremor</a:t>
            </a:r>
          </a:p>
          <a:p>
            <a:r>
              <a:rPr lang="tr-TR" sz="2800" dirty="0" smtClean="0">
                <a:latin typeface="Times New Roman" panose="02020603050405020304" pitchFamily="18" charset="0"/>
                <a:cs typeface="Times New Roman" panose="02020603050405020304" pitchFamily="18" charset="0"/>
              </a:rPr>
              <a:t>Akut distoni </a:t>
            </a:r>
          </a:p>
          <a:p>
            <a:pPr marL="0" indent="0">
              <a:buNone/>
            </a:pPr>
            <a:r>
              <a:rPr lang="tr-TR" sz="2800" dirty="0" smtClean="0">
                <a:latin typeface="Times New Roman" panose="02020603050405020304" pitchFamily="18" charset="0"/>
                <a:cs typeface="Times New Roman" panose="02020603050405020304" pitchFamily="18" charset="0"/>
              </a:rPr>
              <a:t> gibi yan etkilerini gidermek için kullanılır.</a:t>
            </a:r>
          </a:p>
          <a:p>
            <a:pPr marL="0" indent="0">
              <a:buNone/>
            </a:pPr>
            <a:endParaRPr lang="el-GR" sz="28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568" y="-19784"/>
            <a:ext cx="3888432" cy="2088232"/>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40</a:t>
            </a:fld>
            <a:endParaRPr lang="el-GR"/>
          </a:p>
        </p:txBody>
      </p:sp>
    </p:spTree>
    <p:extLst>
      <p:ext uri="{BB962C8B-B14F-4D97-AF65-F5344CB8AC3E}">
        <p14:creationId xmlns:p14="http://schemas.microsoft.com/office/powerpoint/2010/main" val="4291400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476672"/>
            <a:ext cx="6347713" cy="1152128"/>
          </a:xfrm>
        </p:spPr>
        <p:txBody>
          <a:bodyPr>
            <a:normAutofit fontScale="90000"/>
          </a:bodyPr>
          <a:lstStyle/>
          <a:p>
            <a:pPr algn="ctr"/>
            <a:r>
              <a:rPr lang="en-US" dirty="0" err="1">
                <a:latin typeface="Times New Roman" panose="02020603050405020304" pitchFamily="18" charset="0"/>
                <a:cs typeface="Times New Roman" panose="02020603050405020304" pitchFamily="18" charset="0"/>
              </a:rPr>
              <a:t>Elektro-Konvülsif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Tedavi</a:t>
            </a:r>
            <a:r>
              <a:rPr lang="en-US" dirty="0">
                <a:latin typeface="Times New Roman" panose="02020603050405020304" pitchFamily="18" charset="0"/>
                <a:cs typeface="Times New Roman" panose="02020603050405020304" pitchFamily="18" charset="0"/>
              </a:rPr>
              <a:t> (EKT)</a:t>
            </a:r>
            <a:r>
              <a:rPr lang="en-US" dirty="0"/>
              <a:t/>
            </a:r>
            <a:br>
              <a:rPr lang="en-US" dirty="0"/>
            </a:br>
            <a:endParaRPr lang="el-GR" dirty="0"/>
          </a:p>
        </p:txBody>
      </p:sp>
      <p:sp>
        <p:nvSpPr>
          <p:cNvPr id="3" name="Θέση περιεχομένου 2"/>
          <p:cNvSpPr>
            <a:spLocks noGrp="1"/>
          </p:cNvSpPr>
          <p:nvPr>
            <p:ph idx="1"/>
          </p:nvPr>
        </p:nvSpPr>
        <p:spPr>
          <a:xfrm>
            <a:off x="323528" y="1772816"/>
            <a:ext cx="4754489" cy="4896544"/>
          </a:xfrm>
        </p:spPr>
        <p:txBody>
          <a:bodyPr>
            <a:normAutofit/>
          </a:bodyPr>
          <a:lstStyle/>
          <a:p>
            <a:pPr marL="0" indent="0">
              <a:buNone/>
            </a:pPr>
            <a:r>
              <a:rPr lang="en-US" sz="2800" dirty="0" err="1">
                <a:latin typeface="Times New Roman" panose="02020603050405020304" pitchFamily="18" charset="0"/>
                <a:cs typeface="Times New Roman" panose="02020603050405020304" pitchFamily="18" charset="0"/>
              </a:rPr>
              <a:t>Elektrokonvülslf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Tedavi</a:t>
            </a:r>
            <a:r>
              <a:rPr lang="en-US" sz="2800" dirty="0">
                <a:latin typeface="Times New Roman" panose="02020603050405020304" pitchFamily="18" charset="0"/>
                <a:cs typeface="Times New Roman" panose="02020603050405020304" pitchFamily="18" charset="0"/>
              </a:rPr>
              <a:t> (EKT) belli </a:t>
            </a:r>
            <a:r>
              <a:rPr lang="en-US" sz="2800" dirty="0" err="1">
                <a:latin typeface="Times New Roman" panose="02020603050405020304" pitchFamily="18" charset="0"/>
                <a:cs typeface="Times New Roman" panose="02020603050405020304" pitchFamily="18" charset="0"/>
              </a:rPr>
              <a:t>psikiyatrik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rahatsızlıklar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İçin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güvenli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etkili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tıbbi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tedavidir</a:t>
            </a:r>
            <a:r>
              <a:rPr lang="en-US" sz="2800" dirty="0">
                <a:latin typeface="Times New Roman" panose="02020603050405020304" pitchFamily="18" charset="0"/>
                <a:cs typeface="Times New Roman" panose="02020603050405020304" pitchFamily="18" charset="0"/>
              </a:rPr>
              <a:t>. EKT </a:t>
            </a:r>
            <a:r>
              <a:rPr lang="en-US" sz="2800" dirty="0" err="1">
                <a:latin typeface="Times New Roman" panose="02020603050405020304" pitchFamily="18" charset="0"/>
                <a:cs typeface="Times New Roman" panose="02020603050405020304" pitchFamily="18" charset="0"/>
              </a:rPr>
              <a:t>tedavisine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aynı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zamanda</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beyine</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elektrik</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uyarımı</a:t>
            </a:r>
            <a:r>
              <a:rPr lang="en-US" sz="2800"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gönderilir </a:t>
            </a:r>
            <a:r>
              <a:rPr lang="en-US" sz="2800" dirty="0" smtClean="0">
                <a:latin typeface="Times New Roman" panose="02020603050405020304" pitchFamily="18" charset="0"/>
                <a:cs typeface="Times New Roman" panose="02020603050405020304" pitchFamily="18" charset="0"/>
              </a:rPr>
              <a:t>EKT </a:t>
            </a:r>
            <a:r>
              <a:rPr lang="en-US" sz="2800" dirty="0">
                <a:latin typeface="Times New Roman" panose="02020603050405020304" pitchFamily="18" charset="0"/>
                <a:cs typeface="Times New Roman" panose="02020603050405020304" pitchFamily="18" charset="0"/>
              </a:rPr>
              <a:t>1938'den </a:t>
            </a:r>
            <a:r>
              <a:rPr lang="en-US" sz="2800" dirty="0" err="1">
                <a:latin typeface="Times New Roman" panose="02020603050405020304" pitchFamily="18" charset="0"/>
                <a:cs typeface="Times New Roman" panose="02020603050405020304" pitchFamily="18" charset="0"/>
              </a:rPr>
              <a:t>beri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çok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psikiyatrik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bozukluğun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tedavisi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için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kullanılmaktadır</a:t>
            </a:r>
            <a:r>
              <a:rPr lang="en-US" sz="2800" dirty="0" smtClean="0">
                <a:latin typeface="Times New Roman" panose="02020603050405020304" pitchFamily="18" charset="0"/>
                <a:cs typeface="Times New Roman" panose="02020603050405020304" pitchFamily="18" charset="0"/>
              </a:rPr>
              <a:t>. </a:t>
            </a:r>
            <a:endParaRPr lang="el-GR" sz="28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268760"/>
            <a:ext cx="3744416" cy="5472608"/>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41</a:t>
            </a:fld>
            <a:endParaRPr lang="el-GR"/>
          </a:p>
        </p:txBody>
      </p:sp>
    </p:spTree>
    <p:extLst>
      <p:ext uri="{BB962C8B-B14F-4D97-AF65-F5344CB8AC3E}">
        <p14:creationId xmlns:p14="http://schemas.microsoft.com/office/powerpoint/2010/main" val="4089773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EKT </a:t>
            </a:r>
            <a:r>
              <a:rPr lang="en-US" dirty="0" err="1">
                <a:latin typeface="Times New Roman" panose="02020603050405020304" pitchFamily="18" charset="0"/>
                <a:cs typeface="Times New Roman" panose="02020603050405020304" pitchFamily="18" charset="0"/>
              </a:rPr>
              <a:t>uygulanacak</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hastan</a:t>
            </a:r>
            <a:r>
              <a:rPr lang="tr-TR" dirty="0" smtClean="0">
                <a:latin typeface="Times New Roman" panose="02020603050405020304" pitchFamily="18" charset="0"/>
                <a:cs typeface="Times New Roman" panose="02020603050405020304" pitchFamily="18" charset="0"/>
              </a:rPr>
              <a:t>ın</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988840"/>
            <a:ext cx="6347714" cy="4392488"/>
          </a:xfrm>
        </p:spPr>
        <p:txBody>
          <a:bodyPr>
            <a:normAutofit lnSpcReduction="10000"/>
          </a:bodyPr>
          <a:lstStyle/>
          <a:p>
            <a:pPr algn="ctr"/>
            <a:r>
              <a:rPr lang="tr-TR" sz="2800" dirty="0" smtClean="0">
                <a:latin typeface="Times New Roman" panose="02020603050405020304" pitchFamily="18" charset="0"/>
                <a:cs typeface="Times New Roman" panose="02020603050405020304" pitchFamily="18" charset="0"/>
              </a:rPr>
              <a:t>Önce </a:t>
            </a:r>
            <a:r>
              <a:rPr lang="tr-TR" sz="2800" dirty="0">
                <a:latin typeface="Times New Roman" panose="02020603050405020304" pitchFamily="18" charset="0"/>
                <a:cs typeface="Times New Roman" panose="02020603050405020304" pitchFamily="18" charset="0"/>
              </a:rPr>
              <a:t>gerekli birtakım kan tahlilleri </a:t>
            </a:r>
            <a:r>
              <a:rPr lang="tr-TR" sz="2800" dirty="0" smtClean="0">
                <a:latin typeface="Times New Roman" panose="02020603050405020304" pitchFamily="18" charset="0"/>
                <a:cs typeface="Times New Roman" panose="02020603050405020304" pitchFamily="18" charset="0"/>
              </a:rPr>
              <a:t>yapılır</a:t>
            </a:r>
            <a:r>
              <a:rPr lang="en-US" sz="2800" dirty="0" smtClean="0">
                <a:latin typeface="Times New Roman" panose="02020603050405020304" pitchFamily="18" charset="0"/>
                <a:cs typeface="Times New Roman" panose="02020603050405020304" pitchFamily="18" charset="0"/>
              </a:rPr>
              <a:t>.</a:t>
            </a:r>
          </a:p>
          <a:p>
            <a:pPr algn="ct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K</a:t>
            </a:r>
            <a:r>
              <a:rPr lang="en-US" sz="2800" dirty="0" smtClean="0">
                <a:latin typeface="Times New Roman" panose="02020603050405020304" pitchFamily="18" charset="0"/>
                <a:cs typeface="Times New Roman" panose="02020603050405020304" pitchFamily="18" charset="0"/>
              </a:rPr>
              <a:t>alp </a:t>
            </a:r>
            <a:r>
              <a:rPr lang="en-US" sz="2800" dirty="0" err="1">
                <a:latin typeface="Times New Roman" panose="02020603050405020304" pitchFamily="18" charset="0"/>
                <a:cs typeface="Times New Roman" panose="02020603050405020304" pitchFamily="18" charset="0"/>
              </a:rPr>
              <a:t>grafisi</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ctr">
              <a:buFont typeface="Wingdings" panose="05000000000000000000" pitchFamily="2" charset="2"/>
              <a:buChar char="v"/>
            </a:pPr>
            <a:r>
              <a:rPr lang="en-US" sz="2800" dirty="0" err="1" smtClean="0">
                <a:latin typeface="Times New Roman" panose="02020603050405020304" pitchFamily="18" charset="0"/>
                <a:cs typeface="Times New Roman" panose="02020603050405020304" pitchFamily="18" charset="0"/>
              </a:rPr>
              <a:t>beyin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elektrosu</a:t>
            </a:r>
            <a:r>
              <a:rPr lang="en-US" sz="2800" dirty="0">
                <a:latin typeface="Times New Roman" panose="02020603050405020304" pitchFamily="18" charset="0"/>
                <a:cs typeface="Times New Roman" panose="02020603050405020304" pitchFamily="18" charset="0"/>
              </a:rPr>
              <a:t> </a:t>
            </a:r>
          </a:p>
          <a:p>
            <a:pPr algn="ct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MR </a:t>
            </a:r>
            <a:r>
              <a:rPr lang="en-US" sz="2800" dirty="0" err="1">
                <a:latin typeface="Times New Roman" panose="02020603050405020304" pitchFamily="18" charset="0"/>
                <a:cs typeface="Times New Roman" panose="02020603050405020304" pitchFamily="18" charset="0"/>
              </a:rPr>
              <a:t>çekilir</a:t>
            </a:r>
            <a:r>
              <a:rPr lang="en-US" sz="2800" dirty="0" smtClean="0">
                <a:latin typeface="Times New Roman" panose="02020603050405020304" pitchFamily="18" charset="0"/>
                <a:cs typeface="Times New Roman" panose="02020603050405020304" pitchFamily="18" charset="0"/>
              </a:rPr>
              <a:t>.</a:t>
            </a:r>
          </a:p>
          <a:p>
            <a:pPr algn="ct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Anestezi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almasında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EKT </a:t>
            </a:r>
            <a:r>
              <a:rPr lang="en-US" sz="2800" dirty="0" err="1">
                <a:latin typeface="Times New Roman" panose="02020603050405020304" pitchFamily="18" charset="0"/>
                <a:cs typeface="Times New Roman" panose="02020603050405020304" pitchFamily="18" charset="0"/>
              </a:rPr>
              <a:t>uygulanmasında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sakınca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olup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olmadığı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Dahiliye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Anestezi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Nöroloji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uzmanları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tarafından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değerlendirilir</a:t>
            </a:r>
            <a:r>
              <a:rPr lang="tr-T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42</a:t>
            </a:fld>
            <a:endParaRPr lang="el-GR"/>
          </a:p>
        </p:txBody>
      </p:sp>
    </p:spTree>
    <p:extLst>
      <p:ext uri="{BB962C8B-B14F-4D97-AF65-F5344CB8AC3E}">
        <p14:creationId xmlns:p14="http://schemas.microsoft.com/office/powerpoint/2010/main" val="1430883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16632"/>
            <a:ext cx="7200800" cy="6408712"/>
          </a:xfrm>
        </p:spPr>
      </p:pic>
      <p:sp>
        <p:nvSpPr>
          <p:cNvPr id="2" name="Θέση αριθμού διαφάνειας 1"/>
          <p:cNvSpPr>
            <a:spLocks noGrp="1"/>
          </p:cNvSpPr>
          <p:nvPr>
            <p:ph type="sldNum" sz="quarter" idx="12"/>
          </p:nvPr>
        </p:nvSpPr>
        <p:spPr/>
        <p:txBody>
          <a:bodyPr/>
          <a:lstStyle/>
          <a:p>
            <a:fld id="{1C2B28AC-D6A4-48A0-BCA3-51FDF1504A46}" type="slidenum">
              <a:rPr lang="el-GR" smtClean="0"/>
              <a:t>43</a:t>
            </a:fld>
            <a:endParaRPr lang="el-GR"/>
          </a:p>
        </p:txBody>
      </p:sp>
    </p:spTree>
    <p:extLst>
      <p:ext uri="{BB962C8B-B14F-4D97-AF65-F5344CB8AC3E}">
        <p14:creationId xmlns:p14="http://schemas.microsoft.com/office/powerpoint/2010/main" val="2741253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764704"/>
            <a:ext cx="6347713" cy="1440160"/>
          </a:xfrm>
        </p:spPr>
        <p:txBody>
          <a:bodyPr>
            <a:normAutofit/>
          </a:bodyPr>
          <a:lstStyle/>
          <a:p>
            <a:r>
              <a:rPr lang="en-US" sz="4400" b="1" dirty="0">
                <a:latin typeface="Times New Roman" panose="02020603050405020304" pitchFamily="18" charset="0"/>
                <a:cs typeface="Times New Roman" panose="02020603050405020304" pitchFamily="18" charset="0"/>
              </a:rPr>
              <a:t>EKT </a:t>
            </a:r>
            <a:r>
              <a:rPr lang="en-US" sz="4400" b="1" dirty="0" err="1">
                <a:latin typeface="Times New Roman" panose="02020603050405020304" pitchFamily="18" charset="0"/>
                <a:cs typeface="Times New Roman" panose="02020603050405020304" pitchFamily="18" charset="0"/>
              </a:rPr>
              <a:t>nasıl</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uygulanır</a:t>
            </a:r>
            <a:r>
              <a:rPr lang="en-US" sz="4400" b="1" dirty="0">
                <a:latin typeface="Times New Roman" panose="02020603050405020304" pitchFamily="18" charset="0"/>
                <a:cs typeface="Times New Roman" panose="02020603050405020304" pitchFamily="18" charset="0"/>
              </a:rPr>
              <a:t>?</a:t>
            </a:r>
            <a:r>
              <a:rPr lang="en-US" dirty="0"/>
              <a:t/>
            </a:r>
            <a:br>
              <a:rPr lang="en-US" dirty="0"/>
            </a:br>
            <a:endParaRPr lang="el-GR" dirty="0"/>
          </a:p>
        </p:txBody>
      </p:sp>
      <p:sp>
        <p:nvSpPr>
          <p:cNvPr id="3" name="Θέση περιεχομένου 2"/>
          <p:cNvSpPr>
            <a:spLocks noGrp="1"/>
          </p:cNvSpPr>
          <p:nvPr>
            <p:ph idx="1"/>
          </p:nvPr>
        </p:nvSpPr>
        <p:spPr>
          <a:xfrm>
            <a:off x="467544" y="2132856"/>
            <a:ext cx="6347714" cy="5348667"/>
          </a:xfrm>
        </p:spPr>
        <p:txBody>
          <a:bodyPr>
            <a:noAutofit/>
          </a:bodyPr>
          <a:lstStyle/>
          <a:p>
            <a:pPr marL="0" indent="0">
              <a:buNone/>
            </a:pPr>
            <a:r>
              <a:rPr lang="en-US" sz="2800" dirty="0" err="1" smtClean="0">
                <a:latin typeface="Times New Roman" panose="02020603050405020304" pitchFamily="18" charset="0"/>
                <a:cs typeface="Times New Roman" panose="02020603050405020304" pitchFamily="18" charset="0"/>
              </a:rPr>
              <a:t>Bir</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anestezi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uzmanı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psikiyatristin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hazır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bulunduğu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müdahale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imkanı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veren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tedavi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odasında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sedyede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hastada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öncelikle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gevşemesi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uyku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sağlayan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anestezi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ilaçları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verilir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a:t>
            </a:r>
            <a:endParaRPr lang="el-GR" sz="24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44</a:t>
            </a:fld>
            <a:endParaRPr lang="el-GR"/>
          </a:p>
        </p:txBody>
      </p:sp>
    </p:spTree>
    <p:extLst>
      <p:ext uri="{BB962C8B-B14F-4D97-AF65-F5344CB8AC3E}">
        <p14:creationId xmlns:p14="http://schemas.microsoft.com/office/powerpoint/2010/main" val="329585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599" y="1196752"/>
            <a:ext cx="6347714" cy="4968552"/>
          </a:xfrm>
        </p:spPr>
        <p:txBody>
          <a:bodyPr>
            <a:normAutofit/>
          </a:bodyPr>
          <a:lstStyle/>
          <a:p>
            <a:r>
              <a:rPr lang="en-US" sz="2800" dirty="0" err="1">
                <a:latin typeface="Times New Roman" panose="02020603050405020304" pitchFamily="18" charset="0"/>
                <a:cs typeface="Times New Roman" panose="02020603050405020304" pitchFamily="18" charset="0"/>
              </a:rPr>
              <a:t>Daha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sonra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hastanın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alnına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yerleştirilen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elektrottan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birkaç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saniye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süre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elektrik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akımı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verilir</a:t>
            </a:r>
            <a:r>
              <a:rPr lang="en-US" sz="2800" dirty="0">
                <a:latin typeface="Times New Roman" panose="02020603050405020304" pitchFamily="18" charset="0"/>
                <a:cs typeface="Times New Roman" panose="02020603050405020304" pitchFamily="18" charset="0"/>
              </a:rPr>
              <a:t>. Bu </a:t>
            </a:r>
            <a:r>
              <a:rPr lang="en-US" sz="2800" dirty="0" err="1">
                <a:latin typeface="Times New Roman" panose="02020603050405020304" pitchFamily="18" charset="0"/>
                <a:cs typeface="Times New Roman" panose="02020603050405020304" pitchFamily="18" charset="0"/>
              </a:rPr>
              <a:t>akım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beyinde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ritmik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elektrik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aktivitesi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oluşur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beyin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kimyasalları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salınır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İşlem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yaklaşık</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dakika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sürer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işlemin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bitmesi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sonrasında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tedavi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ekibi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yaklaşık</a:t>
            </a:r>
            <a:r>
              <a:rPr lang="en-US" sz="2800" dirty="0">
                <a:latin typeface="Times New Roman" panose="02020603050405020304" pitchFamily="18" charset="0"/>
                <a:cs typeface="Times New Roman" panose="02020603050405020304" pitchFamily="18" charset="0"/>
              </a:rPr>
              <a:t> 15-20 </a:t>
            </a:r>
            <a:r>
              <a:rPr lang="en-US" sz="2800" dirty="0" err="1">
                <a:latin typeface="Times New Roman" panose="02020603050405020304" pitchFamily="18" charset="0"/>
                <a:cs typeface="Times New Roman" panose="02020603050405020304" pitchFamily="18" charset="0"/>
              </a:rPr>
              <a:t>dakika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süreyle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hastanın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tamamen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uyanması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sırasında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yanında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bulunurlar</a:t>
            </a:r>
            <a:r>
              <a:rPr lang="en-US" sz="2800" dirty="0">
                <a:latin typeface="Times New Roman" panose="02020603050405020304" pitchFamily="18" charset="0"/>
                <a:cs typeface="Times New Roman" panose="02020603050405020304" pitchFamily="18" charset="0"/>
              </a:rPr>
              <a:t>.</a:t>
            </a: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45</a:t>
            </a:fld>
            <a:endParaRPr lang="el-GR"/>
          </a:p>
        </p:txBody>
      </p:sp>
    </p:spTree>
    <p:extLst>
      <p:ext uri="{BB962C8B-B14F-4D97-AF65-F5344CB8AC3E}">
        <p14:creationId xmlns:p14="http://schemas.microsoft.com/office/powerpoint/2010/main" val="4021243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692696"/>
            <a:ext cx="6347713" cy="1872208"/>
          </a:xfrm>
        </p:spPr>
        <p:txBody>
          <a:bodyPr>
            <a:normAutofit/>
          </a:bodyPr>
          <a:lstStyle/>
          <a:p>
            <a:r>
              <a:rPr lang="en-US" sz="4000" b="1" dirty="0" err="1">
                <a:latin typeface="Times New Roman" panose="02020603050405020304" pitchFamily="18" charset="0"/>
                <a:cs typeface="Times New Roman" panose="02020603050405020304" pitchFamily="18" charset="0"/>
              </a:rPr>
              <a:t>Hangi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hastalıklarda</a:t>
            </a:r>
            <a:r>
              <a:rPr lang="en-US" sz="4000" b="1" dirty="0">
                <a:latin typeface="Times New Roman" panose="02020603050405020304" pitchFamily="18" charset="0"/>
                <a:cs typeface="Times New Roman" panose="02020603050405020304" pitchFamily="18" charset="0"/>
              </a:rPr>
              <a:t> EKT </a:t>
            </a:r>
            <a:r>
              <a:rPr lang="en-US" sz="4000" b="1" dirty="0" err="1">
                <a:latin typeface="Times New Roman" panose="02020603050405020304" pitchFamily="18" charset="0"/>
                <a:cs typeface="Times New Roman" panose="02020603050405020304" pitchFamily="18" charset="0"/>
              </a:rPr>
              <a:t>uygulanabilir</a:t>
            </a:r>
            <a:r>
              <a:rPr lang="en-US" sz="4000" b="1" dirty="0">
                <a:latin typeface="Times New Roman" panose="02020603050405020304" pitchFamily="18" charset="0"/>
                <a:cs typeface="Times New Roman" panose="02020603050405020304" pitchFamily="18" charset="0"/>
              </a:rPr>
              <a:t>?</a:t>
            </a:r>
            <a:r>
              <a:rPr lang="en-US" dirty="0"/>
              <a:t/>
            </a:r>
            <a:br>
              <a:rPr lang="en-US" dirty="0"/>
            </a:br>
            <a:endParaRPr lang="el-GR" dirty="0"/>
          </a:p>
        </p:txBody>
      </p:sp>
      <p:sp>
        <p:nvSpPr>
          <p:cNvPr id="3" name="Θέση περιεχομένου 2"/>
          <p:cNvSpPr>
            <a:spLocks noGrp="1"/>
          </p:cNvSpPr>
          <p:nvPr>
            <p:ph idx="1"/>
          </p:nvPr>
        </p:nvSpPr>
        <p:spPr/>
        <p:txBody>
          <a:bodyPr/>
          <a:lstStyle/>
          <a:p>
            <a:pPr marL="0" indent="0">
              <a:buNone/>
            </a:pPr>
            <a:endParaRPr lang="en-US" dirty="0"/>
          </a:p>
          <a:p>
            <a:r>
              <a:rPr lang="en-US" sz="2800" dirty="0" err="1">
                <a:latin typeface="Times New Roman" panose="02020603050405020304" pitchFamily="18" charset="0"/>
                <a:cs typeface="Times New Roman" panose="02020603050405020304" pitchFamily="18" charset="0"/>
              </a:rPr>
              <a:t>EKT’nin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sık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uygulandığı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hastalık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durumu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ağır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depresyon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tablolarıdır</a:t>
            </a:r>
            <a:r>
              <a:rPr lang="en-US" sz="2800" dirty="0">
                <a:latin typeface="Times New Roman" panose="02020603050405020304" pitchFamily="18" charset="0"/>
                <a:cs typeface="Times New Roman" panose="02020603050405020304" pitchFamily="18" charset="0"/>
              </a:rPr>
              <a:t>. Bu </a:t>
            </a:r>
            <a:r>
              <a:rPr lang="en-US" sz="2800" dirty="0" err="1">
                <a:latin typeface="Times New Roman" panose="02020603050405020304" pitchFamily="18" charset="0"/>
                <a:cs typeface="Times New Roman" panose="02020603050405020304" pitchFamily="18" charset="0"/>
              </a:rPr>
              <a:t>hastalıkta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yoğun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üzüntü,dikkat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kaybı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iştah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uykuda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bozulmalar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yaşar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intihar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fikirleri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olabilir</a:t>
            </a:r>
            <a:r>
              <a:rPr lang="en-US" sz="2800" dirty="0">
                <a:latin typeface="Times New Roman" panose="02020603050405020304" pitchFamily="18" charset="0"/>
                <a:cs typeface="Times New Roman" panose="02020603050405020304" pitchFamily="18" charset="0"/>
              </a:rPr>
              <a:t>. Mani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şizofrenide</a:t>
            </a:r>
            <a:r>
              <a:rPr lang="en-US" sz="2800" dirty="0">
                <a:latin typeface="Times New Roman" panose="02020603050405020304" pitchFamily="18" charset="0"/>
                <a:cs typeface="Times New Roman" panose="02020603050405020304" pitchFamily="18" charset="0"/>
              </a:rPr>
              <a:t> de EKT </a:t>
            </a:r>
            <a:r>
              <a:rPr lang="en-US" sz="2800" dirty="0" err="1">
                <a:latin typeface="Times New Roman" panose="02020603050405020304" pitchFamily="18" charset="0"/>
                <a:cs typeface="Times New Roman" panose="02020603050405020304" pitchFamily="18" charset="0"/>
              </a:rPr>
              <a:t>uygulanabilir</a:t>
            </a:r>
            <a:r>
              <a:rPr lang="en-US" sz="2800" dirty="0">
                <a:latin typeface="Times New Roman" panose="02020603050405020304" pitchFamily="18" charset="0"/>
                <a:cs typeface="Times New Roman" panose="02020603050405020304" pitchFamily="18" charset="0"/>
              </a:rPr>
              <a:t>.</a:t>
            </a: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46</a:t>
            </a:fld>
            <a:endParaRPr lang="el-GR"/>
          </a:p>
        </p:txBody>
      </p:sp>
    </p:spTree>
    <p:extLst>
      <p:ext uri="{BB962C8B-B14F-4D97-AF65-F5344CB8AC3E}">
        <p14:creationId xmlns:p14="http://schemas.microsoft.com/office/powerpoint/2010/main" val="1581900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599" y="548681"/>
            <a:ext cx="6347714" cy="3240360"/>
          </a:xfrm>
        </p:spPr>
        <p:txBody>
          <a:bodyPr/>
          <a:lstStyle/>
          <a:p>
            <a:r>
              <a:rPr lang="en-US" sz="2800" dirty="0" err="1" smtClean="0">
                <a:latin typeface="Times New Roman" panose="02020603050405020304" pitchFamily="18" charset="0"/>
                <a:cs typeface="Times New Roman" panose="02020603050405020304" pitchFamily="18" charset="0"/>
              </a:rPr>
              <a:t>Afektif</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belirtileri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ön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planda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katatonik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tablo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gösteren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şizofreni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hastalarında</a:t>
            </a:r>
            <a:r>
              <a:rPr lang="en-US" sz="2800" dirty="0">
                <a:latin typeface="Times New Roman" panose="02020603050405020304" pitchFamily="18" charset="0"/>
                <a:cs typeface="Times New Roman" panose="02020603050405020304" pitchFamily="18" charset="0"/>
              </a:rPr>
              <a:t> da EKT </a:t>
            </a:r>
            <a:r>
              <a:rPr lang="en-US" sz="2800" dirty="0" err="1">
                <a:latin typeface="Times New Roman" panose="02020603050405020304" pitchFamily="18" charset="0"/>
                <a:cs typeface="Times New Roman" panose="02020603050405020304" pitchFamily="18" charset="0"/>
              </a:rPr>
              <a:t>kullanılmaktadır</a:t>
            </a:r>
            <a:endParaRPr lang="en-US" sz="2800" dirty="0">
              <a:latin typeface="Times New Roman" panose="02020603050405020304" pitchFamily="18" charset="0"/>
              <a:cs typeface="Times New Roman" panose="02020603050405020304" pitchFamily="18" charset="0"/>
            </a:endParaRP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204864"/>
            <a:ext cx="8352928" cy="4320480"/>
          </a:xfrm>
          <a:prstGeom prst="rect">
            <a:avLst/>
          </a:prstGeom>
        </p:spPr>
      </p:pic>
      <p:sp>
        <p:nvSpPr>
          <p:cNvPr id="2" name="Θέση αριθμού διαφάνειας 1"/>
          <p:cNvSpPr>
            <a:spLocks noGrp="1"/>
          </p:cNvSpPr>
          <p:nvPr>
            <p:ph type="sldNum" sz="quarter" idx="12"/>
          </p:nvPr>
        </p:nvSpPr>
        <p:spPr/>
        <p:txBody>
          <a:bodyPr/>
          <a:lstStyle/>
          <a:p>
            <a:fld id="{1C2B28AC-D6A4-48A0-BCA3-51FDF1504A46}" type="slidenum">
              <a:rPr lang="el-GR" smtClean="0"/>
              <a:t>47</a:t>
            </a:fld>
            <a:endParaRPr lang="el-GR"/>
          </a:p>
        </p:txBody>
      </p:sp>
    </p:spTree>
    <p:extLst>
      <p:ext uri="{BB962C8B-B14F-4D97-AF65-F5344CB8AC3E}">
        <p14:creationId xmlns:p14="http://schemas.microsoft.com/office/powerpoint/2010/main" val="29849366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609600"/>
            <a:ext cx="6347713" cy="1091208"/>
          </a:xfrm>
        </p:spPr>
        <p:txBody>
          <a:bodyPr>
            <a:normAutofit fontScale="90000"/>
          </a:bodyPr>
          <a:lstStyle/>
          <a:p>
            <a:r>
              <a:rPr lang="en-US" sz="4000" b="1" dirty="0" err="1" smtClean="0">
                <a:latin typeface="Times New Roman" panose="02020603050405020304" pitchFamily="18" charset="0"/>
                <a:cs typeface="Times New Roman" panose="02020603050405020304" pitchFamily="18" charset="0"/>
              </a:rPr>
              <a:t>Psikoterapi</a:t>
            </a:r>
            <a:r>
              <a:rPr lang="tr-TR" sz="4000" b="1" dirty="0">
                <a:latin typeface="Times New Roman" panose="02020603050405020304" pitchFamily="18" charset="0"/>
                <a:cs typeface="Times New Roman" panose="02020603050405020304" pitchFamily="18" charset="0"/>
              </a:rPr>
              <a:t>-</a:t>
            </a:r>
            <a:r>
              <a:rPr lang="tr-TR" sz="4000" b="1" dirty="0" smtClean="0">
                <a:latin typeface="Times New Roman" panose="02020603050405020304" pitchFamily="18" charset="0"/>
                <a:cs typeface="Times New Roman" panose="02020603050405020304" pitchFamily="18" charset="0"/>
              </a:rPr>
              <a:t>Aile </a:t>
            </a:r>
            <a:r>
              <a:rPr lang="tr-TR" sz="4000" b="1" dirty="0">
                <a:latin typeface="Times New Roman" panose="02020603050405020304" pitchFamily="18" charset="0"/>
                <a:cs typeface="Times New Roman" panose="02020603050405020304" pitchFamily="18" charset="0"/>
              </a:rPr>
              <a:t>terapisi</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Destekleyici psikoterapi ve kognitif davranişçı terapi en çok kullanılan bir yöntemdir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Aile tedavisinde amaç ailenin hastalık hakkında doğru bilgilendirilmesini sağlamak, hastalığa yönelik etkili iletişimi sağlamak, sorun çözme,stresle baş etme becerileriyle donanmasıdır</a:t>
            </a:r>
            <a:r>
              <a:rPr lang="en-US" sz="2800" dirty="0" smtClean="0">
                <a:latin typeface="Times New Roman" panose="02020603050405020304" pitchFamily="18" charset="0"/>
                <a:cs typeface="Times New Roman" panose="02020603050405020304" pitchFamily="18" charset="0"/>
              </a:rPr>
              <a:t>.</a:t>
            </a:r>
            <a:r>
              <a:rPr lang="tr-TR" sz="2800" dirty="0">
                <a:latin typeface="Times New Roman" panose="02020603050405020304" pitchFamily="18" charset="0"/>
                <a:cs typeface="Times New Roman" panose="02020603050405020304" pitchFamily="18" charset="0"/>
              </a:rPr>
              <a:t> </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48</a:t>
            </a:fld>
            <a:endParaRPr lang="el-GR"/>
          </a:p>
        </p:txBody>
      </p:sp>
    </p:spTree>
    <p:extLst>
      <p:ext uri="{BB962C8B-B14F-4D97-AF65-F5344CB8AC3E}">
        <p14:creationId xmlns:p14="http://schemas.microsoft.com/office/powerpoint/2010/main" val="1456363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92696"/>
            <a:ext cx="6768752" cy="5616624"/>
          </a:xfrm>
        </p:spPr>
      </p:pic>
      <p:sp>
        <p:nvSpPr>
          <p:cNvPr id="2" name="Θέση αριθμού διαφάνειας 1"/>
          <p:cNvSpPr>
            <a:spLocks noGrp="1"/>
          </p:cNvSpPr>
          <p:nvPr>
            <p:ph type="sldNum" sz="quarter" idx="12"/>
          </p:nvPr>
        </p:nvSpPr>
        <p:spPr/>
        <p:txBody>
          <a:bodyPr/>
          <a:lstStyle/>
          <a:p>
            <a:fld id="{1C2B28AC-D6A4-48A0-BCA3-51FDF1504A46}" type="slidenum">
              <a:rPr lang="el-GR" smtClean="0"/>
              <a:t>49</a:t>
            </a:fld>
            <a:endParaRPr lang="el-GR"/>
          </a:p>
        </p:txBody>
      </p:sp>
    </p:spTree>
    <p:extLst>
      <p:ext uri="{BB962C8B-B14F-4D97-AF65-F5344CB8AC3E}">
        <p14:creationId xmlns:p14="http://schemas.microsoft.com/office/powerpoint/2010/main" val="808518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3568" y="1700808"/>
            <a:ext cx="6347714" cy="3908507"/>
          </a:xfrm>
        </p:spPr>
        <p:txBody>
          <a:bodyPr>
            <a:normAutofit/>
          </a:bodyPr>
          <a:lstStyle/>
          <a:p>
            <a:r>
              <a:rPr lang="tr-TR" sz="2800" dirty="0">
                <a:latin typeface="Times New Roman" panose="02020603050405020304" pitchFamily="18" charset="0"/>
                <a:cs typeface="Times New Roman" panose="02020603050405020304" pitchFamily="18" charset="0"/>
              </a:rPr>
              <a:t>Bu bozukluğun süregiden bulguları en az altı ay sürer, başlamasından beri geçen zamanın önemli bir kesiminde, iş,kişilerarası ilişkiler ya da kendine bakım </a:t>
            </a:r>
            <a:r>
              <a:rPr lang="tr-TR" sz="2800" dirty="0" smtClean="0">
                <a:latin typeface="Times New Roman" panose="02020603050405020304" pitchFamily="18" charset="0"/>
                <a:cs typeface="Times New Roman" panose="02020603050405020304" pitchFamily="18" charset="0"/>
              </a:rPr>
              <a:t>gibi bozukluklar görülür.</a:t>
            </a:r>
          </a:p>
          <a:p>
            <a:pPr marL="0" indent="0">
              <a:buNone/>
            </a:pPr>
            <a:endParaRPr lang="tr-TR" sz="2400" dirty="0" smtClean="0">
              <a:latin typeface="Times New Roman" panose="02020603050405020304" pitchFamily="18" charset="0"/>
              <a:cs typeface="Times New Roman" panose="02020603050405020304" pitchFamily="18" charset="0"/>
            </a:endParaRPr>
          </a:p>
        </p:txBody>
      </p:sp>
      <p:sp>
        <p:nvSpPr>
          <p:cNvPr id="2" name="Θέση αριθμού διαφάνειας 1"/>
          <p:cNvSpPr>
            <a:spLocks noGrp="1"/>
          </p:cNvSpPr>
          <p:nvPr>
            <p:ph type="sldNum" sz="quarter" idx="12"/>
          </p:nvPr>
        </p:nvSpPr>
        <p:spPr/>
        <p:txBody>
          <a:bodyPr/>
          <a:lstStyle/>
          <a:p>
            <a:fld id="{1C2B28AC-D6A4-48A0-BCA3-51FDF1504A46}" type="slidenum">
              <a:rPr lang="el-GR" smtClean="0"/>
              <a:t>5</a:t>
            </a:fld>
            <a:endParaRPr lang="el-GR"/>
          </a:p>
        </p:txBody>
      </p:sp>
    </p:spTree>
    <p:extLst>
      <p:ext uri="{BB962C8B-B14F-4D97-AF65-F5344CB8AC3E}">
        <p14:creationId xmlns:p14="http://schemas.microsoft.com/office/powerpoint/2010/main" val="5681969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404664"/>
            <a:ext cx="6347713" cy="1368152"/>
          </a:xfrm>
        </p:spPr>
        <p:txBody>
          <a:bodyPr/>
          <a:lstStyle/>
          <a:p>
            <a:r>
              <a:rPr lang="tr-TR" b="1" dirty="0" smtClean="0">
                <a:latin typeface="Times New Roman" panose="02020603050405020304" pitchFamily="18" charset="0"/>
                <a:cs typeface="Times New Roman" panose="02020603050405020304" pitchFamily="18" charset="0"/>
              </a:rPr>
              <a:t>HEMŞİRELİK BAKIMI</a:t>
            </a:r>
            <a:endParaRPr lang="el-GR" b="1" dirty="0">
              <a:latin typeface="Times New Roman" panose="02020603050405020304" pitchFamily="18" charset="0"/>
              <a:cs typeface="Times New Roman" panose="02020603050405020304" pitchFamily="18" charset="0"/>
            </a:endParaRPr>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484784"/>
            <a:ext cx="8280920" cy="5184576"/>
          </a:xfrm>
        </p:spPr>
      </p:pic>
      <p:sp>
        <p:nvSpPr>
          <p:cNvPr id="3" name="Θέση αριθμού διαφάνειας 2"/>
          <p:cNvSpPr>
            <a:spLocks noGrp="1"/>
          </p:cNvSpPr>
          <p:nvPr>
            <p:ph type="sldNum" sz="quarter" idx="12"/>
          </p:nvPr>
        </p:nvSpPr>
        <p:spPr/>
        <p:txBody>
          <a:bodyPr/>
          <a:lstStyle/>
          <a:p>
            <a:fld id="{1C2B28AC-D6A4-48A0-BCA3-51FDF1504A46}" type="slidenum">
              <a:rPr lang="el-GR" smtClean="0"/>
              <a:t>50</a:t>
            </a:fld>
            <a:endParaRPr lang="el-GR"/>
          </a:p>
        </p:txBody>
      </p:sp>
    </p:spTree>
    <p:extLst>
      <p:ext uri="{BB962C8B-B14F-4D97-AF65-F5344CB8AC3E}">
        <p14:creationId xmlns:p14="http://schemas.microsoft.com/office/powerpoint/2010/main" val="4198661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dirty="0" smtClean="0"/>
              <a:t>VAKA SUNUMU</a:t>
            </a:r>
            <a:endParaRPr lang="el-GR" dirty="0"/>
          </a:p>
        </p:txBody>
      </p:sp>
      <p:sp>
        <p:nvSpPr>
          <p:cNvPr id="3" name="Θέση περιεχομένου 2"/>
          <p:cNvSpPr>
            <a:spLocks noGrp="1"/>
          </p:cNvSpPr>
          <p:nvPr>
            <p:ph idx="1"/>
          </p:nvPr>
        </p:nvSpPr>
        <p:spPr>
          <a:xfrm>
            <a:off x="609599" y="2132856"/>
            <a:ext cx="6347714" cy="4176464"/>
          </a:xfrm>
        </p:spPr>
        <p:txBody>
          <a:bodyPr>
            <a:normAutofit/>
          </a:bodyPr>
          <a:lstStyle/>
          <a:p>
            <a:r>
              <a:rPr lang="tr-TR" sz="2800" b="1" dirty="0" smtClean="0">
                <a:latin typeface="Times New Roman" panose="02020603050405020304" pitchFamily="18" charset="0"/>
                <a:cs typeface="Times New Roman" panose="02020603050405020304" pitchFamily="18" charset="0"/>
              </a:rPr>
              <a:t>Hasta </a:t>
            </a:r>
            <a:r>
              <a:rPr lang="en-US" sz="2800" b="1" dirty="0" smtClean="0">
                <a:latin typeface="Times New Roman" panose="02020603050405020304" pitchFamily="18" charset="0"/>
                <a:cs typeface="Times New Roman" panose="02020603050405020304" pitchFamily="18" charset="0"/>
              </a:rPr>
              <a:t>N.</a:t>
            </a:r>
            <a:r>
              <a:rPr lang="tr-TR" sz="2800" b="1" dirty="0" smtClean="0">
                <a:latin typeface="Times New Roman" panose="02020603050405020304" pitchFamily="18" charset="0"/>
                <a:cs typeface="Times New Roman" panose="02020603050405020304" pitchFamily="18" charset="0"/>
              </a:rPr>
              <a:t>Ç</a:t>
            </a:r>
          </a:p>
          <a:p>
            <a:r>
              <a:rPr lang="tr-TR" sz="2800" b="1" dirty="0" smtClean="0">
                <a:latin typeface="Times New Roman" panose="02020603050405020304" pitchFamily="18" charset="0"/>
                <a:cs typeface="Times New Roman" panose="02020603050405020304" pitchFamily="18" charset="0"/>
              </a:rPr>
              <a:t>Tanısı</a:t>
            </a:r>
            <a:r>
              <a:rPr lang="en-US" sz="2800" b="1"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Şizofreni</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Medeni durum</a:t>
            </a:r>
            <a:r>
              <a:rPr lang="en-US" sz="2800" b="1"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Bekar hiç evlenmedi</a:t>
            </a:r>
          </a:p>
          <a:p>
            <a:r>
              <a:rPr lang="tr-TR" sz="2800" b="1" dirty="0" smtClean="0">
                <a:latin typeface="Times New Roman" panose="02020603050405020304" pitchFamily="18" charset="0"/>
                <a:cs typeface="Times New Roman" panose="02020603050405020304" pitchFamily="18" charset="0"/>
              </a:rPr>
              <a:t>Hastaneye yatış tarihi</a:t>
            </a:r>
            <a:r>
              <a:rPr lang="en-US" sz="2800" b="1" dirty="0" smtClean="0">
                <a:latin typeface="Times New Roman" panose="02020603050405020304" pitchFamily="18" charset="0"/>
                <a:cs typeface="Times New Roman" panose="02020603050405020304" pitchFamily="18" charset="0"/>
              </a:rPr>
              <a:t>:</a:t>
            </a:r>
            <a:r>
              <a:rPr lang="tr-TR" sz="2800" b="1"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01.02.2016</a:t>
            </a:r>
          </a:p>
          <a:p>
            <a:r>
              <a:rPr lang="tr-TR" sz="2800" b="1" dirty="0" smtClean="0">
                <a:latin typeface="Times New Roman" panose="02020603050405020304" pitchFamily="18" charset="0"/>
                <a:cs typeface="Times New Roman" panose="02020603050405020304" pitchFamily="18" charset="0"/>
              </a:rPr>
              <a:t>Yatiş şekli</a:t>
            </a:r>
            <a:r>
              <a:rPr lang="en-US" sz="2800" b="1"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TRSM</a:t>
            </a:r>
          </a:p>
          <a:p>
            <a:pPr>
              <a:buFont typeface="Wingdings" panose="05000000000000000000" pitchFamily="2" charset="2"/>
              <a:buChar char="ü"/>
            </a:pPr>
            <a:endParaRPr lang="tr-TR"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2800" dirty="0" smtClean="0">
              <a:latin typeface="Times New Roman" panose="02020603050405020304" pitchFamily="18" charset="0"/>
              <a:cs typeface="Times New Roman" panose="02020603050405020304" pitchFamily="18" charset="0"/>
            </a:endParaRPr>
          </a:p>
          <a:p>
            <a:pPr marL="0" indent="0">
              <a:buNone/>
            </a:pPr>
            <a:endParaRPr lang="el-G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6827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BİREYE ÖZEL TANITICI BİLGİLER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fontScale="92500" lnSpcReduction="10000"/>
          </a:bodyPr>
          <a:lstStyle/>
          <a:p>
            <a:r>
              <a:rPr lang="en-US" sz="2800" b="1" dirty="0" err="1">
                <a:latin typeface="Times New Roman" panose="02020603050405020304" pitchFamily="18" charset="0"/>
                <a:cs typeface="Times New Roman" panose="02020603050405020304" pitchFamily="18" charset="0"/>
              </a:rPr>
              <a:t>Cinsiyet</a:t>
            </a:r>
            <a:r>
              <a:rPr lang="en-US" sz="2800" b="1" dirty="0" smtClean="0">
                <a:latin typeface="Times New Roman" panose="02020603050405020304" pitchFamily="18" charset="0"/>
                <a:cs typeface="Times New Roman" panose="02020603050405020304" pitchFamily="18" charset="0"/>
              </a:rPr>
              <a:t>:</a:t>
            </a:r>
            <a:r>
              <a:rPr lang="tr-TR"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Bayan</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Yaş:</a:t>
            </a:r>
            <a:r>
              <a:rPr lang="en-US" sz="2800" dirty="0">
                <a:latin typeface="Times New Roman" panose="02020603050405020304" pitchFamily="18" charset="0"/>
                <a:cs typeface="Times New Roman" panose="02020603050405020304" pitchFamily="18" charset="0"/>
              </a:rPr>
              <a:t>52 </a:t>
            </a:r>
            <a:r>
              <a:rPr lang="en-US" sz="2800" dirty="0" err="1">
                <a:latin typeface="Times New Roman" panose="02020603050405020304" pitchFamily="18" charset="0"/>
                <a:cs typeface="Times New Roman" panose="02020603050405020304" pitchFamily="18" charset="0"/>
              </a:rPr>
              <a:t>yaşında</a:t>
            </a:r>
            <a:r>
              <a:rPr lang="en-US" sz="2800" dirty="0">
                <a:latin typeface="Times New Roman" panose="02020603050405020304" pitchFamily="18" charset="0"/>
                <a:cs typeface="Times New Roman" panose="02020603050405020304" pitchFamily="18" charset="0"/>
              </a:rPr>
              <a:t> (1964</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Doğum yeri</a:t>
            </a:r>
            <a:r>
              <a:rPr lang="en-US" sz="2800" b="1"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ADAPAZARI</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SAKARYA</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Eğitim</a:t>
            </a:r>
            <a:r>
              <a:rPr lang="en-US" sz="2800" b="1" dirty="0" smtClean="0">
                <a:latin typeface="Times New Roman" panose="02020603050405020304" pitchFamily="18" charset="0"/>
                <a:cs typeface="Times New Roman" panose="02020603050405020304" pitchFamily="18" charset="0"/>
              </a:rPr>
              <a:t>/</a:t>
            </a:r>
            <a:r>
              <a:rPr lang="tr-TR" sz="2800" b="1" dirty="0" smtClean="0">
                <a:latin typeface="Times New Roman" panose="02020603050405020304" pitchFamily="18" charset="0"/>
                <a:cs typeface="Times New Roman" panose="02020603050405020304" pitchFamily="18" charset="0"/>
              </a:rPr>
              <a:t>Mesleği:</a:t>
            </a:r>
            <a:r>
              <a:rPr lang="tr-TR" sz="2800" dirty="0" smtClean="0">
                <a:latin typeface="Times New Roman" panose="02020603050405020304" pitchFamily="18" charset="0"/>
                <a:cs typeface="Times New Roman" panose="02020603050405020304" pitchFamily="18" charset="0"/>
              </a:rPr>
              <a:t>Lise</a:t>
            </a:r>
          </a:p>
          <a:p>
            <a:r>
              <a:rPr lang="tr-TR" sz="2800" b="1" dirty="0" smtClean="0">
                <a:latin typeface="Times New Roman" panose="02020603050405020304" pitchFamily="18" charset="0"/>
                <a:cs typeface="Times New Roman" panose="02020603050405020304" pitchFamily="18" charset="0"/>
              </a:rPr>
              <a:t>Meslek</a:t>
            </a:r>
            <a:r>
              <a:rPr lang="en-US" sz="2800" b="1"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Ev hanımı</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Adres:</a:t>
            </a:r>
            <a:r>
              <a:rPr lang="tr-TR" sz="2800" dirty="0" smtClean="0">
                <a:latin typeface="Times New Roman" panose="02020603050405020304" pitchFamily="18" charset="0"/>
                <a:cs typeface="Times New Roman" panose="02020603050405020304" pitchFamily="18" charset="0"/>
              </a:rPr>
              <a:t>Yağcılar </a:t>
            </a:r>
            <a:r>
              <a:rPr lang="tr-TR" sz="2800" dirty="0">
                <a:latin typeface="Times New Roman" panose="02020603050405020304" pitchFamily="18" charset="0"/>
                <a:cs typeface="Times New Roman" panose="02020603050405020304" pitchFamily="18" charset="0"/>
              </a:rPr>
              <a:t>mahallesi Nar sokak No22 </a:t>
            </a:r>
            <a:r>
              <a:rPr lang="tr-TR" sz="2800" dirty="0" smtClean="0">
                <a:latin typeface="Times New Roman" panose="02020603050405020304" pitchFamily="18" charset="0"/>
                <a:cs typeface="Times New Roman" panose="02020603050405020304" pitchFamily="18" charset="0"/>
              </a:rPr>
              <a:t>SAKARYA</a:t>
            </a:r>
          </a:p>
          <a:p>
            <a:r>
              <a:rPr lang="tr-TR" sz="2800" b="1" dirty="0" smtClean="0">
                <a:latin typeface="Times New Roman" panose="02020603050405020304" pitchFamily="18" charset="0"/>
                <a:cs typeface="Times New Roman" panose="02020603050405020304" pitchFamily="18" charset="0"/>
              </a:rPr>
              <a:t>Sosyal güvence</a:t>
            </a:r>
            <a:r>
              <a:rPr lang="en-US" sz="2800" b="1"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SGK</a:t>
            </a:r>
            <a:endParaRPr lang="tr-TR" sz="2800" b="1" dirty="0">
              <a:latin typeface="Times New Roman" panose="02020603050405020304" pitchFamily="18" charset="0"/>
              <a:cs typeface="Times New Roman" panose="02020603050405020304" pitchFamily="18" charset="0"/>
            </a:endParaRPr>
          </a:p>
          <a:p>
            <a:endParaRPr lang="tr-TR" sz="2800" b="1" dirty="0" smtClean="0">
              <a:latin typeface="Times New Roman" panose="02020603050405020304" pitchFamily="18" charset="0"/>
              <a:cs typeface="Times New Roman" panose="02020603050405020304" pitchFamily="18" charset="0"/>
            </a:endParaRPr>
          </a:p>
          <a:p>
            <a:endParaRPr lang="tr-TR" sz="2800" b="1" dirty="0">
              <a:latin typeface="Times New Roman" panose="02020603050405020304" pitchFamily="18" charset="0"/>
              <a:cs typeface="Times New Roman" panose="02020603050405020304" pitchFamily="18" charset="0"/>
            </a:endParaRPr>
          </a:p>
          <a:p>
            <a:endParaRPr lang="tr-TR" sz="2800" b="1" dirty="0" smtClean="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52</a:t>
            </a:fld>
            <a:endParaRPr lang="el-GR"/>
          </a:p>
        </p:txBody>
      </p:sp>
    </p:spTree>
    <p:extLst>
      <p:ext uri="{BB962C8B-B14F-4D97-AF65-F5344CB8AC3E}">
        <p14:creationId xmlns:p14="http://schemas.microsoft.com/office/powerpoint/2010/main" val="314350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PSİKİYATRİK KLİNİK ANAMNEZ:</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2160590"/>
            <a:ext cx="6347714" cy="4220738"/>
          </a:xfrm>
        </p:spPr>
        <p:txBody>
          <a:bodyPr>
            <a:normAutofit/>
          </a:bodyPr>
          <a:lstStyle/>
          <a:p>
            <a:r>
              <a:rPr lang="tr-TR" sz="2800" b="1" dirty="0" smtClean="0">
                <a:latin typeface="Times New Roman" panose="02020603050405020304" pitchFamily="18" charset="0"/>
                <a:cs typeface="Times New Roman" panose="02020603050405020304" pitchFamily="18" charset="0"/>
              </a:rPr>
              <a:t>Psikiyatrik inceleme: </a:t>
            </a:r>
            <a:r>
              <a:rPr lang="tr-TR" sz="2800" dirty="0" smtClean="0">
                <a:latin typeface="Times New Roman" panose="02020603050405020304" pitchFamily="18" charset="0"/>
                <a:cs typeface="Times New Roman" panose="02020603050405020304" pitchFamily="18" charset="0"/>
              </a:rPr>
              <a:t>25 yıl önce depresyon tanısı ile başlamiş. Sosyal izolasyon, sosyal iletişimde bozulma, evden çıkmama.</a:t>
            </a:r>
          </a:p>
          <a:p>
            <a:r>
              <a:rPr lang="tr-TR" sz="2800" b="1" dirty="0" smtClean="0">
                <a:latin typeface="Times New Roman" panose="02020603050405020304" pitchFamily="18" charset="0"/>
                <a:cs typeface="Times New Roman" panose="02020603050405020304" pitchFamily="18" charset="0"/>
              </a:rPr>
              <a:t>Hastanın aile ile ilişkileri: </a:t>
            </a:r>
            <a:r>
              <a:rPr lang="tr-TR" sz="2800" dirty="0" smtClean="0">
                <a:latin typeface="Times New Roman" panose="02020603050405020304" pitchFamily="18" charset="0"/>
                <a:cs typeface="Times New Roman" panose="02020603050405020304" pitchFamily="18" charset="0"/>
              </a:rPr>
              <a:t>Evdeki kardeşlerine şiddet uyguluyormuş, onları evden kovuyormuş.</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Göç durumu var mı:</a:t>
            </a:r>
            <a:r>
              <a:rPr lang="tr-TR" sz="2800" dirty="0" smtClean="0">
                <a:latin typeface="Times New Roman" panose="02020603050405020304" pitchFamily="18" charset="0"/>
                <a:cs typeface="Times New Roman" panose="02020603050405020304" pitchFamily="18" charset="0"/>
              </a:rPr>
              <a:t> Evet Sivastan Sakarya gelmişler 30 yıl önce.</a:t>
            </a:r>
            <a:endParaRPr lang="tr-TR" sz="2800" b="1" dirty="0" smtClean="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53</a:t>
            </a:fld>
            <a:endParaRPr lang="el-GR"/>
          </a:p>
        </p:txBody>
      </p:sp>
    </p:spTree>
    <p:extLst>
      <p:ext uri="{BB962C8B-B14F-4D97-AF65-F5344CB8AC3E}">
        <p14:creationId xmlns:p14="http://schemas.microsoft.com/office/powerpoint/2010/main" val="12798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609600"/>
            <a:ext cx="6347713" cy="1163216"/>
          </a:xfrm>
        </p:spPr>
        <p:txBody>
          <a:bodyPr/>
          <a:lstStyle/>
          <a:p>
            <a:r>
              <a:rPr lang="tr-TR" b="1" dirty="0" smtClean="0">
                <a:latin typeface="Times New Roman" panose="02020603050405020304" pitchFamily="18" charset="0"/>
                <a:cs typeface="Times New Roman" panose="02020603050405020304" pitchFamily="18" charset="0"/>
              </a:rPr>
              <a:t>HASTALIK ÖYKÜSÜ:</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628800"/>
            <a:ext cx="6347714" cy="4752528"/>
          </a:xfrm>
        </p:spPr>
        <p:txBody>
          <a:bodyPr>
            <a:normAutofit lnSpcReduction="10000"/>
          </a:bodyPr>
          <a:lstStyle/>
          <a:p>
            <a:r>
              <a:rPr lang="tr-TR" sz="2800" b="1" dirty="0" smtClean="0">
                <a:latin typeface="Times New Roman" panose="02020603050405020304" pitchFamily="18" charset="0"/>
                <a:cs typeface="Times New Roman" panose="02020603050405020304" pitchFamily="18" charset="0"/>
              </a:rPr>
              <a:t>Daha önceki psikiyatrik tedaviler: </a:t>
            </a:r>
            <a:r>
              <a:rPr lang="tr-TR" sz="2800" dirty="0" smtClean="0">
                <a:latin typeface="Times New Roman" panose="02020603050405020304" pitchFamily="18" charset="0"/>
                <a:cs typeface="Times New Roman" panose="02020603050405020304" pitchFamily="18" charset="0"/>
              </a:rPr>
              <a:t>Çapada 2 yıl, Bakırköyde 1 yıl, SEAHta 3kez yatmış.Daha önce EKT yapılmış. En son 1 yıl önce Erenköyde yatmiş. 35 gün boyunca.</a:t>
            </a:r>
          </a:p>
          <a:p>
            <a:r>
              <a:rPr lang="tr-TR" sz="2800" b="1" dirty="0" smtClean="0">
                <a:latin typeface="Times New Roman" panose="02020603050405020304" pitchFamily="18" charset="0"/>
                <a:cs typeface="Times New Roman" panose="02020603050405020304" pitchFamily="18" charset="0"/>
              </a:rPr>
              <a:t>Suicid girişimi:</a:t>
            </a:r>
            <a:r>
              <a:rPr lang="tr-TR" sz="2800" dirty="0" smtClean="0">
                <a:latin typeface="Times New Roman" panose="02020603050405020304" pitchFamily="18" charset="0"/>
                <a:cs typeface="Times New Roman" panose="02020603050405020304" pitchFamily="18" charset="0"/>
              </a:rPr>
              <a:t>1 ay önce ilaç içmiş intihar etmek iştemiş.</a:t>
            </a:r>
          </a:p>
          <a:p>
            <a:r>
              <a:rPr lang="tr-TR" sz="2800" b="1" dirty="0" smtClean="0">
                <a:latin typeface="Times New Roman" panose="02020603050405020304" pitchFamily="18" charset="0"/>
                <a:cs typeface="Times New Roman" panose="02020603050405020304" pitchFamily="18" charset="0"/>
              </a:rPr>
              <a:t>Yaşadığı travma: </a:t>
            </a:r>
            <a:r>
              <a:rPr lang="tr-TR" sz="2800" dirty="0" smtClean="0">
                <a:latin typeface="Times New Roman" panose="02020603050405020304" pitchFamily="18" charset="0"/>
                <a:cs typeface="Times New Roman" panose="02020603050405020304" pitchFamily="18" charset="0"/>
              </a:rPr>
              <a:t>Lisede dersleri çok iyimiş.Sınıf birincisiymişçBabası üniversiteyi kazandığı halde okumasına izin vermemiş.</a:t>
            </a:r>
            <a:endParaRPr lang="el-GR" sz="2800" b="1"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54</a:t>
            </a:fld>
            <a:endParaRPr lang="el-GR"/>
          </a:p>
        </p:txBody>
      </p:sp>
    </p:spTree>
    <p:extLst>
      <p:ext uri="{BB962C8B-B14F-4D97-AF65-F5344CB8AC3E}">
        <p14:creationId xmlns:p14="http://schemas.microsoft.com/office/powerpoint/2010/main" val="203848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0648"/>
            <a:ext cx="6347713" cy="1584176"/>
          </a:xfrm>
        </p:spPr>
        <p:txBody>
          <a:bodyPr>
            <a:normAutofit fontScale="90000"/>
          </a:bodyPr>
          <a:lstStyle/>
          <a:p>
            <a:r>
              <a:rPr lang="tr-TR" b="1" dirty="0" smtClean="0">
                <a:latin typeface="Times New Roman" panose="02020603050405020304" pitchFamily="18" charset="0"/>
                <a:cs typeface="Times New Roman" panose="02020603050405020304" pitchFamily="18" charset="0"/>
              </a:rPr>
              <a:t>BİREYİN SAĞLIK HASTALIK ÖYKÜSÜ</a:t>
            </a:r>
            <a:r>
              <a:rPr lang="tr-TR" dirty="0" smtClean="0"/>
              <a:t/>
            </a:r>
            <a:br>
              <a:rPr lang="tr-TR" dirty="0" smtClean="0"/>
            </a:br>
            <a:endParaRPr lang="el-GR" dirty="0"/>
          </a:p>
        </p:txBody>
      </p:sp>
      <p:sp>
        <p:nvSpPr>
          <p:cNvPr id="3" name="Θέση περιεχομένου 2"/>
          <p:cNvSpPr>
            <a:spLocks noGrp="1"/>
          </p:cNvSpPr>
          <p:nvPr>
            <p:ph idx="1"/>
          </p:nvPr>
        </p:nvSpPr>
        <p:spPr>
          <a:xfrm>
            <a:off x="609598" y="1484784"/>
            <a:ext cx="8210873" cy="5373216"/>
          </a:xfrm>
        </p:spPr>
        <p:txBody>
          <a:bodyPr>
            <a:normAutofit/>
          </a:bodyPr>
          <a:lstStyle/>
          <a:p>
            <a:pPr marL="514350" indent="-514350">
              <a:buFont typeface="+mj-lt"/>
              <a:buAutoNum type="arabicPeriod"/>
            </a:pPr>
            <a:r>
              <a:rPr lang="en-US" sz="2800" b="1" dirty="0" err="1">
                <a:latin typeface="Times New Roman" panose="02020603050405020304" pitchFamily="18" charset="0"/>
                <a:cs typeface="Times New Roman" panose="02020603050405020304" pitchFamily="18" charset="0"/>
              </a:rPr>
              <a:t>Fonksiyonel</a:t>
            </a:r>
            <a:r>
              <a:rPr lang="en-US" sz="2800" b="1" dirty="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 Sağlık Örüntüleri </a:t>
            </a:r>
          </a:p>
          <a:p>
            <a:pPr marL="0" indent="0">
              <a:buNone/>
            </a:pPr>
            <a:r>
              <a:rPr lang="tr-TR" sz="2800" b="1" dirty="0" smtClean="0">
                <a:latin typeface="Times New Roman" panose="02020603050405020304" pitchFamily="18" charset="0"/>
                <a:cs typeface="Times New Roman" panose="02020603050405020304" pitchFamily="18" charset="0"/>
              </a:rPr>
              <a:t>Başlıca yakınması:</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Telev</a:t>
            </a:r>
            <a:r>
              <a:rPr lang="tr-TR" sz="2800" dirty="0" smtClean="0">
                <a:latin typeface="Times New Roman" panose="02020603050405020304" pitchFamily="18" charset="0"/>
                <a:cs typeface="Times New Roman" panose="02020603050405020304" pitchFamily="18" charset="0"/>
              </a:rPr>
              <a:t>izyondan rahatsız olduğunu mesajlar verdiğini söylüyormuş ve bu yüzden televizyon izletmiyormuş.Şarkı dinletmiyormuş ama bazen kendi şarkı mırıldanıyormuş.Onun hakkında yakınlarının kötü bir şeyler planladığını söylüyormuş.Eve kimseyi sokmuyormuş.Sürekli tedirgin davranışları varmiş.Şüpheci ve kıskançlıkları varmış özellikle lisede ki bir arkadaşını çok kıskanıyormuş.Herşeye sinirleniyormuş.</a:t>
            </a:r>
            <a:endParaRPr lang="tr-TR" sz="2800" b="1" dirty="0" smtClean="0">
              <a:latin typeface="Times New Roman" panose="02020603050405020304" pitchFamily="18" charset="0"/>
              <a:cs typeface="Times New Roman" panose="02020603050405020304" pitchFamily="18" charset="0"/>
            </a:endParaRPr>
          </a:p>
          <a:p>
            <a:pPr marL="0" indent="0">
              <a:buNone/>
            </a:pPr>
            <a:endParaRPr lang="tr-TR" sz="2800" b="1" u="sng" dirty="0" smtClean="0">
              <a:latin typeface="Times New Roman" panose="02020603050405020304" pitchFamily="18" charset="0"/>
              <a:cs typeface="Times New Roman" panose="02020603050405020304" pitchFamily="18" charset="0"/>
            </a:endParaRPr>
          </a:p>
          <a:p>
            <a:pPr marL="0" indent="0">
              <a:buNone/>
            </a:pPr>
            <a:endParaRPr lang="el-GR" sz="2800" b="1" u="sng"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55</a:t>
            </a:fld>
            <a:endParaRPr lang="el-GR"/>
          </a:p>
        </p:txBody>
      </p:sp>
    </p:spTree>
    <p:extLst>
      <p:ext uri="{BB962C8B-B14F-4D97-AF65-F5344CB8AC3E}">
        <p14:creationId xmlns:p14="http://schemas.microsoft.com/office/powerpoint/2010/main" val="4284717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599" y="692696"/>
            <a:ext cx="6347714" cy="5348667"/>
          </a:xfrm>
        </p:spPr>
        <p:txBody>
          <a:bodyPr>
            <a:normAutofit/>
          </a:bodyPr>
          <a:lstStyle/>
          <a:p>
            <a:r>
              <a:rPr lang="en-US" sz="3200" b="1" dirty="0" err="1" smtClean="0">
                <a:latin typeface="Times New Roman" panose="02020603050405020304" pitchFamily="18" charset="0"/>
                <a:cs typeface="Times New Roman" panose="02020603050405020304" pitchFamily="18" charset="0"/>
              </a:rPr>
              <a:t>Daha</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önce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hastaneye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yatmış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mı</a:t>
            </a:r>
            <a:r>
              <a:rPr lang="en-US" sz="3200" b="1" dirty="0" smtClean="0">
                <a:latin typeface="Times New Roman" panose="02020603050405020304" pitchFamily="18" charset="0"/>
                <a:cs typeface="Times New Roman" panose="02020603050405020304" pitchFamily="18" charset="0"/>
              </a:rPr>
              <a:t>:</a:t>
            </a:r>
            <a:r>
              <a:rPr lang="tr-TR"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Evet</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Evet </a:t>
            </a:r>
            <a:r>
              <a:rPr lang="en-US" sz="3200" b="1" dirty="0" err="1">
                <a:latin typeface="Times New Roman" panose="02020603050405020304" pitchFamily="18" charset="0"/>
                <a:cs typeface="Times New Roman" panose="02020603050405020304" pitchFamily="18" charset="0"/>
              </a:rPr>
              <a:t>ise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yatış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sayısı</a:t>
            </a:r>
            <a:r>
              <a:rPr lang="en-US" sz="3200" b="1" dirty="0" smtClean="0">
                <a:latin typeface="Times New Roman" panose="02020603050405020304" pitchFamily="18" charset="0"/>
                <a:cs typeface="Times New Roman" panose="02020603050405020304" pitchFamily="18" charset="0"/>
              </a:rPr>
              <a:t>:</a:t>
            </a:r>
            <a:r>
              <a:rPr lang="tr-TR"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8</a:t>
            </a:r>
            <a:endParaRPr lang="en-US" sz="3200" dirty="0">
              <a:latin typeface="Times New Roman" panose="02020603050405020304" pitchFamily="18" charset="0"/>
              <a:cs typeface="Times New Roman" panose="02020603050405020304" pitchFamily="18" charset="0"/>
            </a:endParaRPr>
          </a:p>
          <a:p>
            <a:r>
              <a:rPr lang="en-US" sz="3200" b="1" dirty="0" err="1">
                <a:latin typeface="Times New Roman" panose="02020603050405020304" pitchFamily="18" charset="0"/>
                <a:cs typeface="Times New Roman" panose="02020603050405020304" pitchFamily="18" charset="0"/>
              </a:rPr>
              <a:t>Yatiş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nedeni</a:t>
            </a:r>
            <a:r>
              <a:rPr lang="en-US" sz="3200" b="1" dirty="0" smtClean="0">
                <a:latin typeface="Times New Roman" panose="02020603050405020304" pitchFamily="18" charset="0"/>
                <a:cs typeface="Times New Roman" panose="02020603050405020304" pitchFamily="18" charset="0"/>
              </a:rPr>
              <a:t>:</a:t>
            </a:r>
            <a:r>
              <a:rPr lang="tr-TR" sz="3200" b="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Şizofreni</a:t>
            </a:r>
            <a:endParaRPr lang="en-US" sz="3200" dirty="0">
              <a:latin typeface="Times New Roman" panose="02020603050405020304" pitchFamily="18" charset="0"/>
              <a:cs typeface="Times New Roman" panose="02020603050405020304" pitchFamily="18" charset="0"/>
            </a:endParaRPr>
          </a:p>
          <a:p>
            <a:r>
              <a:rPr lang="en-US" sz="3200" b="1" dirty="0" err="1">
                <a:latin typeface="Times New Roman" panose="02020603050405020304" pitchFamily="18" charset="0"/>
                <a:cs typeface="Times New Roman" panose="02020603050405020304" pitchFamily="18" charset="0"/>
              </a:rPr>
              <a:t>Yatiş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süresi</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Şimdi</a:t>
            </a:r>
            <a:r>
              <a:rPr lang="en-US" sz="3200" dirty="0">
                <a:latin typeface="Times New Roman" panose="02020603050405020304" pitchFamily="18" charset="0"/>
                <a:cs typeface="Times New Roman" panose="02020603050405020304" pitchFamily="18" charset="0"/>
              </a:rPr>
              <a:t> 50 </a:t>
            </a:r>
            <a:r>
              <a:rPr lang="en-US" sz="3200" dirty="0" err="1" smtClean="0">
                <a:latin typeface="Times New Roman" panose="02020603050405020304" pitchFamily="18" charset="0"/>
                <a:cs typeface="Times New Roman" panose="02020603050405020304" pitchFamily="18" charset="0"/>
              </a:rPr>
              <a:t>gündür</a:t>
            </a:r>
            <a:r>
              <a:rPr lang="tr-TR" sz="3200" dirty="0" smtClean="0">
                <a:latin typeface="Times New Roman" panose="02020603050405020304" pitchFamily="18" charset="0"/>
                <a:cs typeface="Times New Roman" panose="02020603050405020304" pitchFamily="18" charset="0"/>
              </a:rPr>
              <a:t>.</a:t>
            </a:r>
          </a:p>
          <a:p>
            <a:r>
              <a:rPr lang="en-US" sz="3200" b="1" dirty="0" err="1" smtClean="0">
                <a:latin typeface="Times New Roman" panose="02020603050405020304" pitchFamily="18" charset="0"/>
                <a:cs typeface="Times New Roman" panose="02020603050405020304" pitchFamily="18" charset="0"/>
              </a:rPr>
              <a:t>Önerilen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tedavileri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düzenli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uyguluyor</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mu?</a:t>
            </a:r>
            <a:r>
              <a:rPr lang="tr-TR" sz="3200" b="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Hayır</a:t>
            </a:r>
            <a:endParaRPr lang="en-US" sz="3200"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56</a:t>
            </a:fld>
            <a:endParaRPr lang="el-GR"/>
          </a:p>
        </p:txBody>
      </p:sp>
    </p:spTree>
    <p:extLst>
      <p:ext uri="{BB962C8B-B14F-4D97-AF65-F5344CB8AC3E}">
        <p14:creationId xmlns:p14="http://schemas.microsoft.com/office/powerpoint/2010/main" val="4118407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ŞU ANDA KULLANDIĞI İLAÇLAR</a:t>
            </a:r>
            <a:endParaRPr lang="el-GR" b="1"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57</a:t>
            </a:fld>
            <a:endParaRPr lang="el-GR"/>
          </a:p>
        </p:txBody>
      </p:sp>
      <p:sp>
        <p:nvSpPr>
          <p:cNvPr id="3" name="Θέση περιεχομένου 2"/>
          <p:cNvSpPr>
            <a:spLocks noGrp="1"/>
          </p:cNvSpPr>
          <p:nvPr>
            <p:ph idx="1"/>
          </p:nvPr>
        </p:nvSpPr>
        <p:spPr>
          <a:xfrm>
            <a:off x="609599" y="1988840"/>
            <a:ext cx="6347714" cy="4608512"/>
          </a:xfrm>
        </p:spPr>
        <p:txBody>
          <a:bodyPr>
            <a:normAutofit/>
          </a:bodyPr>
          <a:lstStyle/>
          <a:p>
            <a:r>
              <a:rPr lang="tr-TR" sz="2800" b="1" dirty="0" smtClean="0">
                <a:latin typeface="Times New Roman" panose="02020603050405020304" pitchFamily="18" charset="0"/>
                <a:cs typeface="Times New Roman" panose="02020603050405020304" pitchFamily="18" charset="0"/>
              </a:rPr>
              <a:t>AKINETON</a:t>
            </a:r>
            <a:r>
              <a:rPr lang="tr-TR" sz="2800" dirty="0" smtClean="0">
                <a:latin typeface="Times New Roman" panose="02020603050405020304" pitchFamily="18" charset="0"/>
                <a:cs typeface="Times New Roman" panose="02020603050405020304" pitchFamily="18" charset="0"/>
              </a:rPr>
              <a:t> 2 MG TB 2</a:t>
            </a:r>
            <a:r>
              <a:rPr lang="en-US" sz="2800" dirty="0" smtClean="0">
                <a:latin typeface="Times New Roman" panose="02020603050405020304" pitchFamily="18" charset="0"/>
                <a:cs typeface="Times New Roman" panose="02020603050405020304" pitchFamily="18" charset="0"/>
              </a:rPr>
              <a:t>x1 </a:t>
            </a:r>
            <a:r>
              <a:rPr lang="tr-TR" sz="2800" dirty="0" smtClean="0">
                <a:latin typeface="Times New Roman" panose="02020603050405020304" pitchFamily="18" charset="0"/>
                <a:cs typeface="Times New Roman" panose="02020603050405020304" pitchFamily="18" charset="0"/>
              </a:rPr>
              <a:t>SAAT:</a:t>
            </a:r>
            <a:r>
              <a:rPr lang="en-US" sz="2800" dirty="0" smtClean="0">
                <a:latin typeface="Times New Roman" panose="02020603050405020304" pitchFamily="18" charset="0"/>
                <a:cs typeface="Times New Roman" panose="02020603050405020304" pitchFamily="18" charset="0"/>
              </a:rPr>
              <a:t>08:00-12:00</a:t>
            </a:r>
          </a:p>
          <a:p>
            <a:r>
              <a:rPr lang="tr-TR" sz="2800" b="1" dirty="0" smtClean="0">
                <a:latin typeface="Times New Roman" panose="02020603050405020304" pitchFamily="18" charset="0"/>
                <a:cs typeface="Times New Roman" panose="02020603050405020304" pitchFamily="18" charset="0"/>
              </a:rPr>
              <a:t>LARGACTİL</a:t>
            </a:r>
            <a:r>
              <a:rPr lang="tr-TR" sz="2800" dirty="0" smtClean="0">
                <a:latin typeface="Times New Roman" panose="02020603050405020304" pitchFamily="18" charset="0"/>
                <a:cs typeface="Times New Roman" panose="02020603050405020304" pitchFamily="18" charset="0"/>
              </a:rPr>
              <a:t> TB 1x2 SAAT:12:00-18:00</a:t>
            </a:r>
          </a:p>
          <a:p>
            <a:r>
              <a:rPr lang="tr-TR" sz="2800" b="1" dirty="0" smtClean="0">
                <a:latin typeface="Times New Roman" panose="02020603050405020304" pitchFamily="18" charset="0"/>
                <a:cs typeface="Times New Roman" panose="02020603050405020304" pitchFamily="18" charset="0"/>
              </a:rPr>
              <a:t>ABİZOL</a:t>
            </a:r>
            <a:r>
              <a:rPr lang="tr-TR" sz="2800" dirty="0" smtClean="0">
                <a:latin typeface="Times New Roman" panose="02020603050405020304" pitchFamily="18" charset="0"/>
                <a:cs typeface="Times New Roman" panose="02020603050405020304" pitchFamily="18" charset="0"/>
              </a:rPr>
              <a:t> 15 MG TB 1x2 SAAT:08:00-18:00</a:t>
            </a:r>
          </a:p>
          <a:p>
            <a:r>
              <a:rPr lang="tr-TR" sz="2800" b="1" dirty="0" smtClean="0">
                <a:latin typeface="Times New Roman" panose="02020603050405020304" pitchFamily="18" charset="0"/>
                <a:cs typeface="Times New Roman" panose="02020603050405020304" pitchFamily="18" charset="0"/>
              </a:rPr>
              <a:t>RİVOTRİL</a:t>
            </a:r>
            <a:r>
              <a:rPr lang="tr-TR" sz="2800" dirty="0" smtClean="0">
                <a:latin typeface="Times New Roman" panose="02020603050405020304" pitchFamily="18" charset="0"/>
                <a:cs typeface="Times New Roman" panose="02020603050405020304" pitchFamily="18" charset="0"/>
              </a:rPr>
              <a:t> 2 MG TB 1x1 SAAT:21:00</a:t>
            </a:r>
          </a:p>
          <a:p>
            <a:r>
              <a:rPr lang="tr-TR" sz="2800" b="1" dirty="0" smtClean="0">
                <a:latin typeface="Times New Roman" panose="02020603050405020304" pitchFamily="18" charset="0"/>
                <a:cs typeface="Times New Roman" panose="02020603050405020304" pitchFamily="18" charset="0"/>
              </a:rPr>
              <a:t>XEPLİON</a:t>
            </a:r>
            <a:r>
              <a:rPr lang="tr-TR" sz="2800" dirty="0" smtClean="0">
                <a:latin typeface="Times New Roman" panose="02020603050405020304" pitchFamily="18" charset="0"/>
                <a:cs typeface="Times New Roman" panose="02020603050405020304" pitchFamily="18" charset="0"/>
              </a:rPr>
              <a:t> 100 MG</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1 ML IM 1x1 </a:t>
            </a:r>
          </a:p>
          <a:p>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605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609600"/>
            <a:ext cx="6347713" cy="1091208"/>
          </a:xfrm>
        </p:spPr>
        <p:txBody>
          <a:bodyPr>
            <a:normAutofit/>
          </a:bodyPr>
          <a:lstStyle/>
          <a:p>
            <a:r>
              <a:rPr lang="tr-TR" b="1" dirty="0" smtClean="0">
                <a:latin typeface="Times New Roman" panose="02020603050405020304" pitchFamily="18" charset="0"/>
                <a:cs typeface="Times New Roman" panose="02020603050405020304" pitchFamily="18" charset="0"/>
              </a:rPr>
              <a:t>İLAÇLAR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556792"/>
            <a:ext cx="6347714" cy="4484571"/>
          </a:xfrm>
        </p:spPr>
        <p:txBody>
          <a:bodyPr>
            <a:normAutofit/>
          </a:bodyPr>
          <a:lstStyle/>
          <a:p>
            <a:r>
              <a:rPr lang="tr-TR" sz="2800" b="1" dirty="0" smtClean="0">
                <a:latin typeface="Times New Roman" panose="02020603050405020304" pitchFamily="18" charset="0"/>
                <a:cs typeface="Times New Roman" panose="02020603050405020304" pitchFamily="18" charset="0"/>
              </a:rPr>
              <a:t>AKiNETON:</a:t>
            </a:r>
            <a:r>
              <a:rPr lang="tr-TR" sz="2800" dirty="0" smtClean="0">
                <a:latin typeface="Times New Roman" panose="02020603050405020304" pitchFamily="18" charset="0"/>
                <a:cs typeface="Times New Roman" panose="02020603050405020304" pitchFamily="18" charset="0"/>
              </a:rPr>
              <a:t>Antikolinerjik.Parkinson, beyin travmalarında endikedir.</a:t>
            </a:r>
          </a:p>
          <a:p>
            <a:r>
              <a:rPr lang="tr-TR" sz="2800" b="1" dirty="0" smtClean="0">
                <a:latin typeface="Times New Roman" panose="02020603050405020304" pitchFamily="18" charset="0"/>
                <a:cs typeface="Times New Roman" panose="02020603050405020304" pitchFamily="18" charset="0"/>
              </a:rPr>
              <a:t>LARGACTİL:</a:t>
            </a:r>
            <a:r>
              <a:rPr lang="tr-TR" sz="2800" dirty="0" smtClean="0">
                <a:latin typeface="Times New Roman" panose="02020603050405020304" pitchFamily="18" charset="0"/>
                <a:cs typeface="Times New Roman" panose="02020603050405020304" pitchFamily="18" charset="0"/>
              </a:rPr>
              <a:t>Nöroleptiktir.Ajitasyon, hipomani, mani, deliryum nöbeti, şizofreni. Saldırganlık durumları, anksiyete için endikedir.</a:t>
            </a:r>
          </a:p>
          <a:p>
            <a:r>
              <a:rPr lang="tr-TR" sz="2800" b="1" dirty="0" smtClean="0">
                <a:latin typeface="Times New Roman" panose="02020603050405020304" pitchFamily="18" charset="0"/>
                <a:cs typeface="Times New Roman" panose="02020603050405020304" pitchFamily="18" charset="0"/>
              </a:rPr>
              <a:t>ABİZOL:</a:t>
            </a:r>
            <a:r>
              <a:rPr lang="tr-TR" sz="2800" dirty="0" smtClean="0">
                <a:latin typeface="Times New Roman" panose="02020603050405020304" pitchFamily="18" charset="0"/>
                <a:cs typeface="Times New Roman" panose="02020603050405020304" pitchFamily="18" charset="0"/>
              </a:rPr>
              <a:t>Antipsikotik ajandır.Şizofreni ve bipolar I bozuklukta ilişkili akut mani epizodların tedavisinde endikedir.</a:t>
            </a:r>
          </a:p>
          <a:p>
            <a:pPr marL="0" indent="0">
              <a:buNone/>
            </a:pP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58</a:t>
            </a:fld>
            <a:endParaRPr lang="el-GR"/>
          </a:p>
        </p:txBody>
      </p:sp>
    </p:spTree>
    <p:extLst>
      <p:ext uri="{BB962C8B-B14F-4D97-AF65-F5344CB8AC3E}">
        <p14:creationId xmlns:p14="http://schemas.microsoft.com/office/powerpoint/2010/main" val="2484357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3568" y="1196753"/>
            <a:ext cx="6347714" cy="4824536"/>
          </a:xfrm>
        </p:spPr>
        <p:txBody>
          <a:bodyPr/>
          <a:lstStyle/>
          <a:p>
            <a:r>
              <a:rPr lang="en-US" sz="2800" b="1" dirty="0" smtClean="0">
                <a:latin typeface="Times New Roman" panose="02020603050405020304" pitchFamily="18" charset="0"/>
                <a:cs typeface="Times New Roman" panose="02020603050405020304" pitchFamily="18" charset="0"/>
              </a:rPr>
              <a:t>RİVOTRİL:</a:t>
            </a:r>
            <a:r>
              <a:rPr lang="tr-TR" sz="2800" dirty="0" smtClean="0">
                <a:latin typeface="Times New Roman" panose="02020603050405020304" pitchFamily="18" charset="0"/>
                <a:cs typeface="Times New Roman" panose="02020603050405020304" pitchFamily="18" charset="0"/>
              </a:rPr>
              <a:t>Antiepileptiktir.Ateşli hastalıklarda görülen konvülsiyonlarda etkilidir.</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XEPLİON:</a:t>
            </a:r>
            <a:r>
              <a:rPr lang="tr-TR" sz="2800" dirty="0" smtClean="0">
                <a:latin typeface="Times New Roman" panose="02020603050405020304" pitchFamily="18" charset="0"/>
                <a:cs typeface="Times New Roman" panose="02020603050405020304" pitchFamily="18" charset="0"/>
              </a:rPr>
              <a:t>Antipsikotik ajandır.Şizofreni tedavisinde endikedir, şizofreni brlirtilerinin tekrarının önlenmesinde kullanılır.</a:t>
            </a:r>
            <a:endParaRPr lang="en-US" sz="2800" b="1"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59</a:t>
            </a:fld>
            <a:endParaRPr lang="el-GR"/>
          </a:p>
        </p:txBody>
      </p:sp>
    </p:spTree>
    <p:extLst>
      <p:ext uri="{BB962C8B-B14F-4D97-AF65-F5344CB8AC3E}">
        <p14:creationId xmlns:p14="http://schemas.microsoft.com/office/powerpoint/2010/main" val="124108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599" y="548680"/>
            <a:ext cx="3818385" cy="5976664"/>
          </a:xfrm>
        </p:spPr>
        <p:txBody>
          <a:bodyPr>
            <a:normAutofit/>
          </a:bodyPr>
          <a:lstStyle/>
          <a:p>
            <a:r>
              <a:rPr lang="en-US" sz="2800" dirty="0" smtClean="0">
                <a:latin typeface="Times New Roman" panose="02020603050405020304" pitchFamily="18" charset="0"/>
                <a:cs typeface="Times New Roman" panose="02020603050405020304" pitchFamily="18" charset="0"/>
              </a:rPr>
              <a:t>B</a:t>
            </a:r>
            <a:r>
              <a:rPr lang="tr-TR" sz="2800" dirty="0" smtClean="0">
                <a:latin typeface="Times New Roman" panose="02020603050405020304" pitchFamily="18" charset="0"/>
                <a:cs typeface="Times New Roman" panose="02020603050405020304" pitchFamily="18" charset="0"/>
              </a:rPr>
              <a:t>eynin en önemli fonsiyonları olan düşünce </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duygu ve davranişlarda görülen önemli bozukluklar kişinin bütün insan ilişkilerini ve gerçek hayatını etkilemektedir.</a:t>
            </a:r>
            <a:endParaRPr lang="el-GR" sz="28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60648"/>
            <a:ext cx="3960440" cy="6336704"/>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6</a:t>
            </a:fld>
            <a:endParaRPr lang="el-GR"/>
          </a:p>
        </p:txBody>
      </p:sp>
    </p:spTree>
    <p:extLst>
      <p:ext uri="{BB962C8B-B14F-4D97-AF65-F5344CB8AC3E}">
        <p14:creationId xmlns:p14="http://schemas.microsoft.com/office/powerpoint/2010/main" val="2894006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908720"/>
            <a:ext cx="6347714" cy="4916619"/>
          </a:xfrm>
        </p:spPr>
        <p:txBody>
          <a:bodyPr>
            <a:normAutofit/>
          </a:bodyPr>
          <a:lstStyle/>
          <a:p>
            <a:r>
              <a:rPr lang="tr-TR" sz="2800" b="1" dirty="0" smtClean="0">
                <a:latin typeface="Times New Roman" panose="02020603050405020304" pitchFamily="18" charset="0"/>
                <a:cs typeface="Times New Roman" panose="02020603050405020304" pitchFamily="18" charset="0"/>
              </a:rPr>
              <a:t>İlaçlarla ilgili herhangi bir problem var mı: </a:t>
            </a:r>
            <a:r>
              <a:rPr lang="tr-TR" sz="2800" dirty="0" smtClean="0">
                <a:latin typeface="Times New Roman" panose="02020603050405020304" pitchFamily="18" charset="0"/>
                <a:cs typeface="Times New Roman" panose="02020603050405020304" pitchFamily="18" charset="0"/>
              </a:rPr>
              <a:t>Var</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Evet ise ne tür problem var: </a:t>
            </a:r>
            <a:r>
              <a:rPr lang="tr-TR" sz="2800" dirty="0" smtClean="0">
                <a:latin typeface="Times New Roman" panose="02020603050405020304" pitchFamily="18" charset="0"/>
                <a:cs typeface="Times New Roman" panose="02020603050405020304" pitchFamily="18" charset="0"/>
              </a:rPr>
              <a:t>İlaçların ona iyi gelmediğini düşünüyormuş ve bu yüzden ilaçlarını kullanmıyormuş.</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Risk faktörleri:</a:t>
            </a:r>
          </a:p>
          <a:p>
            <a:pPr marL="0" indent="0">
              <a:buNone/>
            </a:pPr>
            <a:r>
              <a:rPr lang="tr-TR" sz="2800" dirty="0" smtClean="0">
                <a:latin typeface="Times New Roman" panose="02020603050405020304" pitchFamily="18" charset="0"/>
                <a:cs typeface="Times New Roman" panose="02020603050405020304" pitchFamily="18" charset="0"/>
              </a:rPr>
              <a:t>    Sigara kullanıyor</a:t>
            </a:r>
          </a:p>
          <a:p>
            <a:pPr marL="0" indent="0">
              <a:buNone/>
            </a:pPr>
            <a:r>
              <a:rPr lang="tr-TR" sz="2800" dirty="0" smtClean="0">
                <a:latin typeface="Times New Roman" panose="02020603050405020304" pitchFamily="18" charset="0"/>
                <a:cs typeface="Times New Roman" panose="02020603050405020304" pitchFamily="18" charset="0"/>
              </a:rPr>
              <a:t>    Alerjisi yok</a:t>
            </a: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60</a:t>
            </a:fld>
            <a:endParaRPr lang="el-GR"/>
          </a:p>
        </p:txBody>
      </p:sp>
    </p:spTree>
    <p:extLst>
      <p:ext uri="{BB962C8B-B14F-4D97-AF65-F5344CB8AC3E}">
        <p14:creationId xmlns:p14="http://schemas.microsoft.com/office/powerpoint/2010/main" val="523689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908720"/>
            <a:ext cx="6347714" cy="4916619"/>
          </a:xfrm>
        </p:spPr>
        <p:txBody>
          <a:bodyPr/>
          <a:lstStyle/>
          <a:p>
            <a:r>
              <a:rPr lang="en-US" sz="2800" b="1" dirty="0" err="1" smtClean="0">
                <a:latin typeface="Times New Roman" panose="02020603050405020304" pitchFamily="18" charset="0"/>
                <a:cs typeface="Times New Roman" panose="02020603050405020304" pitchFamily="18" charset="0"/>
              </a:rPr>
              <a:t>Ağız</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kokusu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halitozis</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var</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mı</a:t>
            </a:r>
            <a:r>
              <a:rPr lang="tr-TR" sz="2800" b="1"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Evet sigara kullanmasına bağlı ağız kokusu var.</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Dişlerin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durumu</a:t>
            </a:r>
            <a:r>
              <a:rPr lang="tr-TR" sz="2800" b="1"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Sigaradan dolayı  dişlerin rengi biraz sararmiş.</a:t>
            </a:r>
            <a:endParaRPr lang="en-US" sz="2800" b="1"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61</a:t>
            </a:fld>
            <a:endParaRPr lang="el-GR"/>
          </a:p>
        </p:txBody>
      </p:sp>
    </p:spTree>
    <p:extLst>
      <p:ext uri="{BB962C8B-B14F-4D97-AF65-F5344CB8AC3E}">
        <p14:creationId xmlns:p14="http://schemas.microsoft.com/office/powerpoint/2010/main" val="2801226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332656"/>
            <a:ext cx="6347713" cy="1368152"/>
          </a:xfrm>
        </p:spPr>
        <p:txBody>
          <a:bodyPr/>
          <a:lstStyle/>
          <a:p>
            <a:r>
              <a:rPr lang="tr-TR" dirty="0" smtClean="0"/>
              <a:t>AKTİVİTE EGZERSİZ</a:t>
            </a:r>
            <a:endParaRPr lang="el-GR" dirty="0"/>
          </a:p>
        </p:txBody>
      </p:sp>
      <p:sp>
        <p:nvSpPr>
          <p:cNvPr id="3" name="Θέση περιεχομένου 2"/>
          <p:cNvSpPr>
            <a:spLocks noGrp="1"/>
          </p:cNvSpPr>
          <p:nvPr>
            <p:ph idx="1"/>
          </p:nvPr>
        </p:nvSpPr>
        <p:spPr>
          <a:xfrm>
            <a:off x="539552" y="1268760"/>
            <a:ext cx="8208912" cy="5400600"/>
          </a:xfrm>
        </p:spPr>
        <p:txBody>
          <a:bodyPr>
            <a:normAutofit fontScale="92500" lnSpcReduction="10000"/>
          </a:bodyPr>
          <a:lstStyle/>
          <a:p>
            <a:pPr marL="0" indent="0">
              <a:buNone/>
            </a:pPr>
            <a:r>
              <a:rPr lang="tr-TR" sz="3300" b="1" dirty="0" smtClean="0">
                <a:latin typeface="Times New Roman" panose="02020603050405020304" pitchFamily="18" charset="0"/>
                <a:cs typeface="Times New Roman" panose="02020603050405020304" pitchFamily="18" charset="0"/>
              </a:rPr>
              <a:t>Günlük yaşam aktivitelerini yerine getirme durumu:</a:t>
            </a:r>
          </a:p>
          <a:p>
            <a:r>
              <a:rPr lang="tr-TR" sz="3200" b="1" dirty="0" smtClean="0">
                <a:latin typeface="Times New Roman" panose="02020603050405020304" pitchFamily="18" charset="0"/>
                <a:cs typeface="Times New Roman" panose="02020603050405020304" pitchFamily="18" charset="0"/>
              </a:rPr>
              <a:t>Giyinme: </a:t>
            </a:r>
            <a:r>
              <a:rPr lang="tr-TR" sz="3200" dirty="0" smtClean="0">
                <a:latin typeface="Times New Roman" panose="02020603050405020304" pitchFamily="18" charset="0"/>
                <a:cs typeface="Times New Roman" panose="02020603050405020304" pitchFamily="18" charset="0"/>
              </a:rPr>
              <a:t>Bir başka kişinin denetimine ihtiyaç duyuyor.</a:t>
            </a:r>
          </a:p>
          <a:p>
            <a:r>
              <a:rPr lang="tr-TR" sz="3200" b="1" dirty="0" smtClean="0">
                <a:latin typeface="Times New Roman" panose="02020603050405020304" pitchFamily="18" charset="0"/>
                <a:cs typeface="Times New Roman" panose="02020603050405020304" pitchFamily="18" charset="0"/>
              </a:rPr>
              <a:t>Yerinden kalkma: </a:t>
            </a:r>
            <a:r>
              <a:rPr lang="tr-TR" sz="3200" dirty="0" smtClean="0">
                <a:latin typeface="Times New Roman" panose="02020603050405020304" pitchFamily="18" charset="0"/>
                <a:cs typeface="Times New Roman" panose="02020603050405020304" pitchFamily="18" charset="0"/>
              </a:rPr>
              <a:t>Bir başka kişinin denetimine ihtiyaç duyuyor.</a:t>
            </a:r>
          </a:p>
          <a:p>
            <a:r>
              <a:rPr lang="tr-TR" sz="3200" b="1" dirty="0" smtClean="0">
                <a:latin typeface="Times New Roman" panose="02020603050405020304" pitchFamily="18" charset="0"/>
                <a:cs typeface="Times New Roman" panose="02020603050405020304" pitchFamily="18" charset="0"/>
              </a:rPr>
              <a:t>Yemek yeme: </a:t>
            </a:r>
            <a:r>
              <a:rPr lang="en-US" sz="3200" dirty="0" err="1" smtClean="0">
                <a:latin typeface="Times New Roman" panose="02020603050405020304" pitchFamily="18" charset="0"/>
                <a:cs typeface="Times New Roman" panose="02020603050405020304" pitchFamily="18" charset="0"/>
              </a:rPr>
              <a:t>Yemek</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yemek</a:t>
            </a:r>
            <a:r>
              <a:rPr lang="en-US" sz="3200" dirty="0" smtClean="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istemiyor.</a:t>
            </a:r>
          </a:p>
          <a:p>
            <a:r>
              <a:rPr lang="tr-TR" sz="3200" b="1" dirty="0" smtClean="0">
                <a:latin typeface="Times New Roman" panose="02020603050405020304" pitchFamily="18" charset="0"/>
                <a:cs typeface="Times New Roman" panose="02020603050405020304" pitchFamily="18" charset="0"/>
              </a:rPr>
              <a:t>Yürütme</a:t>
            </a:r>
            <a:r>
              <a:rPr lang="tr-TR" sz="3200" b="1" dirty="0" smtClean="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Sabah  serviste hep birlikte spor yapıyoruz  ve öğlen yürüyüş yapıyoruz.</a:t>
            </a:r>
            <a:endParaRPr lang="tr-TR" sz="3200" dirty="0">
              <a:latin typeface="Times New Roman" panose="02020603050405020304" pitchFamily="18" charset="0"/>
              <a:cs typeface="Times New Roman" panose="02020603050405020304" pitchFamily="18" charset="0"/>
            </a:endParaRPr>
          </a:p>
          <a:p>
            <a:r>
              <a:rPr lang="tr-TR" sz="3200" b="1" dirty="0" smtClean="0">
                <a:latin typeface="Times New Roman" panose="02020603050405020304" pitchFamily="18" charset="0"/>
                <a:cs typeface="Times New Roman" panose="02020603050405020304" pitchFamily="18" charset="0"/>
              </a:rPr>
              <a:t>Hijyen: </a:t>
            </a:r>
            <a:r>
              <a:rPr lang="tr-TR" sz="3200" dirty="0" smtClean="0">
                <a:latin typeface="Times New Roman" panose="02020603050405020304" pitchFamily="18" charset="0"/>
                <a:cs typeface="Times New Roman" panose="02020603050405020304" pitchFamily="18" charset="0"/>
              </a:rPr>
              <a:t>Bir başka kişinin denetimine ihtiyaç duyuyor.</a:t>
            </a:r>
            <a:endParaRPr lang="tr-TR" sz="3200" dirty="0">
              <a:latin typeface="Times New Roman" panose="02020603050405020304" pitchFamily="18" charset="0"/>
              <a:cs typeface="Times New Roman" panose="02020603050405020304" pitchFamily="18" charset="0"/>
            </a:endParaRPr>
          </a:p>
          <a:p>
            <a:endParaRPr lang="tr-TR" sz="2800" b="1" dirty="0" smtClean="0">
              <a:latin typeface="Times New Roman" panose="02020603050405020304" pitchFamily="18" charset="0"/>
              <a:cs typeface="Times New Roman" panose="02020603050405020304" pitchFamily="18" charset="0"/>
            </a:endParaRPr>
          </a:p>
          <a:p>
            <a:endParaRPr lang="tr-TR" dirty="0" smtClean="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62</a:t>
            </a:fld>
            <a:endParaRPr lang="el-GR"/>
          </a:p>
        </p:txBody>
      </p:sp>
    </p:spTree>
    <p:extLst>
      <p:ext uri="{BB962C8B-B14F-4D97-AF65-F5344CB8AC3E}">
        <p14:creationId xmlns:p14="http://schemas.microsoft.com/office/powerpoint/2010/main" val="41703977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tr-TR" sz="2800" b="1" dirty="0" smtClean="0">
                <a:latin typeface="Times New Roman" panose="02020603050405020304" pitchFamily="18" charset="0"/>
                <a:cs typeface="Times New Roman" panose="02020603050405020304" pitchFamily="18" charset="0"/>
              </a:rPr>
              <a:t>Banyo yapma sıklığı: </a:t>
            </a:r>
            <a:r>
              <a:rPr lang="tr-TR" sz="2800" dirty="0" smtClean="0">
                <a:latin typeface="Times New Roman" panose="02020603050405020304" pitchFamily="18" charset="0"/>
                <a:cs typeface="Times New Roman" panose="02020603050405020304" pitchFamily="18" charset="0"/>
              </a:rPr>
              <a:t>Haftada </a:t>
            </a:r>
            <a:r>
              <a:rPr lang="tr-TR" sz="2800" dirty="0" smtClean="0">
                <a:latin typeface="Times New Roman" panose="02020603050405020304" pitchFamily="18" charset="0"/>
                <a:cs typeface="Times New Roman" panose="02020603050405020304" pitchFamily="18" charset="0"/>
              </a:rPr>
              <a:t>2 </a:t>
            </a:r>
            <a:r>
              <a:rPr lang="tr-TR" sz="2800" dirty="0" smtClean="0">
                <a:latin typeface="Times New Roman" panose="02020603050405020304" pitchFamily="18" charset="0"/>
                <a:cs typeface="Times New Roman" panose="02020603050405020304" pitchFamily="18" charset="0"/>
              </a:rPr>
              <a:t>defa banyo yapıyor.</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Diş fırçalama sıklığı:</a:t>
            </a:r>
            <a:r>
              <a:rPr lang="tr-TR" sz="2800" dirty="0" smtClean="0">
                <a:latin typeface="Times New Roman" panose="02020603050405020304" pitchFamily="18" charset="0"/>
                <a:cs typeface="Times New Roman" panose="02020603050405020304" pitchFamily="18" charset="0"/>
              </a:rPr>
              <a:t> Günde 2 defa diş fırçalıyor.</a:t>
            </a:r>
            <a:endParaRPr lang="el-GR" sz="2800" b="1"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63</a:t>
            </a:fld>
            <a:endParaRPr lang="el-GR"/>
          </a:p>
        </p:txBody>
      </p:sp>
    </p:spTree>
    <p:extLst>
      <p:ext uri="{BB962C8B-B14F-4D97-AF65-F5344CB8AC3E}">
        <p14:creationId xmlns:p14="http://schemas.microsoft.com/office/powerpoint/2010/main" val="10404255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UYKU İSTİRAHAT ŞEKLİ</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11560" y="1772816"/>
            <a:ext cx="6347714" cy="4824536"/>
          </a:xfrm>
        </p:spPr>
        <p:txBody>
          <a:bodyPr>
            <a:normAutofit/>
          </a:bodyPr>
          <a:lstStyle/>
          <a:p>
            <a:r>
              <a:rPr lang="tr-TR" sz="2800" dirty="0" smtClean="0">
                <a:latin typeface="Times New Roman" panose="02020603050405020304" pitchFamily="18" charset="0"/>
                <a:cs typeface="Times New Roman" panose="02020603050405020304" pitchFamily="18" charset="0"/>
              </a:rPr>
              <a:t>Normalde gecede 5-6 saat uyuyor.</a:t>
            </a:r>
            <a:endParaRPr lang="tr-TR" sz="2800" b="1"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Rahat uyumak, gevşemek için kullandığı bir yöntem var.</a:t>
            </a:r>
          </a:p>
          <a:p>
            <a:r>
              <a:rPr lang="tr-TR" sz="2800" dirty="0" smtClean="0">
                <a:latin typeface="Times New Roman" panose="02020603050405020304" pitchFamily="18" charset="0"/>
                <a:cs typeface="Times New Roman" panose="02020603050405020304" pitchFamily="18" charset="0"/>
              </a:rPr>
              <a:t>Varsa </a:t>
            </a:r>
            <a:r>
              <a:rPr lang="tr-TR" sz="2800" dirty="0">
                <a:latin typeface="Times New Roman" panose="02020603050405020304" pitchFamily="18" charset="0"/>
                <a:cs typeface="Times New Roman" panose="02020603050405020304" pitchFamily="18" charset="0"/>
              </a:rPr>
              <a:t>kullandığı </a:t>
            </a:r>
            <a:r>
              <a:rPr lang="tr-TR" sz="2800" dirty="0" smtClean="0">
                <a:latin typeface="Times New Roman" panose="02020603050405020304" pitchFamily="18" charset="0"/>
                <a:cs typeface="Times New Roman" panose="02020603050405020304" pitchFamily="18" charset="0"/>
              </a:rPr>
              <a:t>yöntemler kitap okuyor veya müzik dinliyor</a:t>
            </a:r>
            <a:endParaRPr lang="tr-TR" sz="2800" b="1"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Gündüz uyuma alışkanlığı var </a:t>
            </a:r>
          </a:p>
          <a:p>
            <a:r>
              <a:rPr lang="tr-TR" sz="2800" dirty="0" smtClean="0">
                <a:latin typeface="Times New Roman" panose="02020603050405020304" pitchFamily="18" charset="0"/>
                <a:cs typeface="Times New Roman" panose="02020603050405020304" pitchFamily="18" charset="0"/>
              </a:rPr>
              <a:t>Uykudan dinlenmiş olarak kalkmıyor.</a:t>
            </a:r>
            <a:endParaRPr lang="tr-TR" sz="2800" b="1" dirty="0" smtClean="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64</a:t>
            </a:fld>
            <a:endParaRPr lang="el-GR"/>
          </a:p>
        </p:txBody>
      </p:sp>
    </p:spTree>
    <p:extLst>
      <p:ext uri="{BB962C8B-B14F-4D97-AF65-F5344CB8AC3E}">
        <p14:creationId xmlns:p14="http://schemas.microsoft.com/office/powerpoint/2010/main" val="3851249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dirty="0" smtClean="0"/>
              <a:t>STRES İLE BASETME TOLERE ETME DURUMU</a:t>
            </a:r>
            <a:endParaRPr lang="el-GR" dirty="0"/>
          </a:p>
        </p:txBody>
      </p:sp>
      <p:sp>
        <p:nvSpPr>
          <p:cNvPr id="3" name="Θέση περιεχομένου 2"/>
          <p:cNvSpPr>
            <a:spLocks noGrp="1"/>
          </p:cNvSpPr>
          <p:nvPr>
            <p:ph idx="1"/>
          </p:nvPr>
        </p:nvSpPr>
        <p:spPr>
          <a:xfrm>
            <a:off x="609599" y="2160590"/>
            <a:ext cx="6347714" cy="4220738"/>
          </a:xfrm>
        </p:spPr>
        <p:txBody>
          <a:bodyPr>
            <a:normAutofit/>
          </a:bodyPr>
          <a:lstStyle/>
          <a:p>
            <a:r>
              <a:rPr lang="tr-TR" sz="2800" b="1" dirty="0" smtClean="0">
                <a:latin typeface="Times New Roman" panose="02020603050405020304" pitchFamily="18" charset="0"/>
                <a:cs typeface="Times New Roman" panose="02020603050405020304" pitchFamily="18" charset="0"/>
              </a:rPr>
              <a:t>Son bir yıl içinde yaşadığı önemli yaşam değişilikleri var mı: </a:t>
            </a:r>
            <a:r>
              <a:rPr lang="tr-TR" sz="2800" dirty="0" smtClean="0">
                <a:latin typeface="Times New Roman" panose="02020603050405020304" pitchFamily="18" charset="0"/>
                <a:cs typeface="Times New Roman" panose="02020603050405020304" pitchFamily="18" charset="0"/>
              </a:rPr>
              <a:t>Yok</a:t>
            </a:r>
            <a:endParaRPr lang="tr-TR" sz="2800" b="1" dirty="0" smtClean="0">
              <a:latin typeface="Times New Roman" panose="02020603050405020304" pitchFamily="18" charset="0"/>
              <a:cs typeface="Times New Roman" panose="02020603050405020304" pitchFamily="18" charset="0"/>
            </a:endParaRPr>
          </a:p>
          <a:p>
            <a:r>
              <a:rPr lang="tr-TR" sz="2800" b="1" dirty="0">
                <a:latin typeface="Times New Roman" panose="02020603050405020304" pitchFamily="18" charset="0"/>
                <a:cs typeface="Times New Roman" panose="02020603050405020304" pitchFamily="18" charset="0"/>
              </a:rPr>
              <a:t>H</a:t>
            </a:r>
            <a:r>
              <a:rPr lang="tr-TR" sz="2800" b="1" dirty="0" smtClean="0">
                <a:latin typeface="Times New Roman" panose="02020603050405020304" pitchFamily="18" charset="0"/>
                <a:cs typeface="Times New Roman" panose="02020603050405020304" pitchFamily="18" charset="0"/>
              </a:rPr>
              <a:t>astalık veya hasteneye yatmaya ilişkin endişeleri var mı: </a:t>
            </a:r>
            <a:r>
              <a:rPr lang="tr-TR" sz="2800" dirty="0" smtClean="0">
                <a:latin typeface="Times New Roman" panose="02020603050405020304" pitchFamily="18" charset="0"/>
                <a:cs typeface="Times New Roman" panose="02020603050405020304" pitchFamily="18" charset="0"/>
              </a:rPr>
              <a:t>Var. Kendini burada kötü hissediyor. Canının sıkıldını söylüyor. Diğer hastalarla iletişime girmiyor.</a:t>
            </a:r>
            <a:endParaRPr lang="el-GR" sz="2800" b="1"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65</a:t>
            </a:fld>
            <a:endParaRPr lang="el-GR"/>
          </a:p>
        </p:txBody>
      </p:sp>
    </p:spTree>
    <p:extLst>
      <p:ext uri="{BB962C8B-B14F-4D97-AF65-F5344CB8AC3E}">
        <p14:creationId xmlns:p14="http://schemas.microsoft.com/office/powerpoint/2010/main" val="1889591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GÜVENLİK VE KORUMA</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lnSpcReduction="10000"/>
          </a:bodyPr>
          <a:lstStyle/>
          <a:p>
            <a:r>
              <a:rPr lang="tr-TR" sz="2800" dirty="0" smtClean="0">
                <a:latin typeface="Times New Roman" panose="02020603050405020304" pitchFamily="18" charset="0"/>
                <a:cs typeface="Times New Roman" panose="02020603050405020304" pitchFamily="18" charset="0"/>
              </a:rPr>
              <a:t>Enfeksiyon riski var.</a:t>
            </a:r>
          </a:p>
          <a:p>
            <a:r>
              <a:rPr lang="tr-TR" sz="2800" b="1" dirty="0" smtClean="0">
                <a:latin typeface="Times New Roman" panose="02020603050405020304" pitchFamily="18" charset="0"/>
                <a:cs typeface="Times New Roman" panose="02020603050405020304" pitchFamily="18" charset="0"/>
              </a:rPr>
              <a:t>Var ise faktörleri nedir:</a:t>
            </a:r>
            <a:r>
              <a:rPr lang="tr-TR" sz="2800" dirty="0" smtClean="0">
                <a:latin typeface="Times New Roman" panose="02020603050405020304" pitchFamily="18" charset="0"/>
                <a:cs typeface="Times New Roman" panose="02020603050405020304" pitchFamily="18" charset="0"/>
              </a:rPr>
              <a:t>Hastaneye bağlı enfeksiyon gelişebilir.</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Kazaya neden olabilecek etmenler var mı: </a:t>
            </a:r>
            <a:r>
              <a:rPr lang="tr-TR" sz="2800" dirty="0" smtClean="0">
                <a:latin typeface="Times New Roman" panose="02020603050405020304" pitchFamily="18" charset="0"/>
                <a:cs typeface="Times New Roman" panose="02020603050405020304" pitchFamily="18" charset="0"/>
              </a:rPr>
              <a:t>Var bunlar yatak kenarlıklarının olmaması ve riskli ilaç kullanımı gibi. Kullanılan ilaçlara bağlı olarak sedatize olabilir bu da hastanın düşmesine sebep olabilir.</a:t>
            </a:r>
            <a:endParaRPr lang="el-GR" sz="2800" b="1"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66</a:t>
            </a:fld>
            <a:endParaRPr lang="el-GR"/>
          </a:p>
        </p:txBody>
      </p:sp>
    </p:spTree>
    <p:extLst>
      <p:ext uri="{BB962C8B-B14F-4D97-AF65-F5344CB8AC3E}">
        <p14:creationId xmlns:p14="http://schemas.microsoft.com/office/powerpoint/2010/main" val="523039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dirty="0" smtClean="0"/>
              <a:t>AİLEYE İLİŞKİN BİLGİLER</a:t>
            </a:r>
            <a:endParaRPr lang="el-GR" dirty="0"/>
          </a:p>
        </p:txBody>
      </p:sp>
      <p:sp>
        <p:nvSpPr>
          <p:cNvPr id="3" name="Θέση περιεχομένου 2"/>
          <p:cNvSpPr>
            <a:spLocks noGrp="1"/>
          </p:cNvSpPr>
          <p:nvPr>
            <p:ph idx="1"/>
          </p:nvPr>
        </p:nvSpPr>
        <p:spPr>
          <a:xfrm>
            <a:off x="609599" y="1628800"/>
            <a:ext cx="6347714" cy="4412563"/>
          </a:xfrm>
        </p:spPr>
        <p:txBody>
          <a:bodyPr>
            <a:noAutofit/>
          </a:bodyPr>
          <a:lstStyle/>
          <a:p>
            <a:r>
              <a:rPr lang="tr-TR" sz="2800" b="1" dirty="0" smtClean="0">
                <a:latin typeface="Times New Roman" panose="02020603050405020304" pitchFamily="18" charset="0"/>
                <a:cs typeface="Times New Roman" panose="02020603050405020304" pitchFamily="18" charset="0"/>
              </a:rPr>
              <a:t>Ailenin sosyo-kültürel yapısı</a:t>
            </a:r>
          </a:p>
          <a:p>
            <a:pPr marL="0" indent="0">
              <a:buNone/>
            </a:pPr>
            <a:r>
              <a:rPr lang="tr-TR" sz="2800" b="1" dirty="0" smtClean="0">
                <a:latin typeface="Times New Roman" panose="02020603050405020304" pitchFamily="18" charset="0"/>
                <a:cs typeface="Times New Roman" panose="02020603050405020304" pitchFamily="18" charset="0"/>
              </a:rPr>
              <a:t>Birlikte yaşadığı kişiler: </a:t>
            </a:r>
            <a:r>
              <a:rPr lang="tr-TR" sz="2800" dirty="0" smtClean="0">
                <a:latin typeface="Times New Roman" panose="02020603050405020304" pitchFamily="18" charset="0"/>
                <a:cs typeface="Times New Roman" panose="02020603050405020304" pitchFamily="18" charset="0"/>
              </a:rPr>
              <a:t>Anne ve 5 kardeş birlikte yaşıyorlarmiş.</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Ekonomik durum:</a:t>
            </a:r>
          </a:p>
          <a:p>
            <a:pPr marL="0" indent="0">
              <a:buNone/>
            </a:pPr>
            <a:r>
              <a:rPr lang="tr-TR" sz="2800" b="1" dirty="0" smtClean="0">
                <a:latin typeface="Times New Roman" panose="02020603050405020304" pitchFamily="18" charset="0"/>
                <a:cs typeface="Times New Roman" panose="02020603050405020304" pitchFamily="18" charset="0"/>
              </a:rPr>
              <a:t>Ailede çalışan kişi sayısı: </a:t>
            </a:r>
            <a:r>
              <a:rPr lang="tr-TR" sz="2800" dirty="0" smtClean="0">
                <a:latin typeface="Times New Roman" panose="02020603050405020304" pitchFamily="18" charset="0"/>
                <a:cs typeface="Times New Roman" panose="02020603050405020304" pitchFamily="18" charset="0"/>
              </a:rPr>
              <a:t>3 Kardeşi çalışıyomuş. Daha önce konfeksiyonda çalişmiş 1 yıla yakın bir süre.</a:t>
            </a:r>
            <a:endParaRPr lang="tr-TR" sz="2800" b="1" dirty="0" smtClean="0">
              <a:latin typeface="Times New Roman" panose="02020603050405020304" pitchFamily="18" charset="0"/>
              <a:cs typeface="Times New Roman" panose="02020603050405020304" pitchFamily="18" charset="0"/>
            </a:endParaRPr>
          </a:p>
          <a:p>
            <a:pPr marL="0" indent="0">
              <a:buNone/>
            </a:pPr>
            <a:r>
              <a:rPr lang="tr-TR" sz="2800" b="1" dirty="0" smtClean="0">
                <a:latin typeface="Times New Roman" panose="02020603050405020304" pitchFamily="18" charset="0"/>
                <a:cs typeface="Times New Roman" panose="02020603050405020304" pitchFamily="18" charset="0"/>
              </a:rPr>
              <a:t>Gelir düzeyi yeterli mi:</a:t>
            </a:r>
            <a:r>
              <a:rPr lang="tr-TR" sz="2800" dirty="0" smtClean="0">
                <a:latin typeface="Times New Roman" panose="02020603050405020304" pitchFamily="18" charset="0"/>
                <a:cs typeface="Times New Roman" panose="02020603050405020304" pitchFamily="18" charset="0"/>
              </a:rPr>
              <a:t> Hayır maddi durumları kötü.</a:t>
            </a:r>
            <a:endParaRPr lang="tr-TR" sz="2800" b="1" dirty="0" smtClean="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67</a:t>
            </a:fld>
            <a:endParaRPr lang="el-GR"/>
          </a:p>
        </p:txBody>
      </p:sp>
    </p:spTree>
    <p:extLst>
      <p:ext uri="{BB962C8B-B14F-4D97-AF65-F5344CB8AC3E}">
        <p14:creationId xmlns:p14="http://schemas.microsoft.com/office/powerpoint/2010/main" val="24722783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1412776"/>
            <a:ext cx="6347714" cy="4248473"/>
          </a:xfrm>
        </p:spPr>
        <p:txBody>
          <a:bodyPr/>
          <a:lstStyle/>
          <a:p>
            <a:pPr marL="0" indent="0">
              <a:buNone/>
            </a:pPr>
            <a:r>
              <a:rPr lang="en-US" sz="2800" b="1" dirty="0" err="1">
                <a:latin typeface="Times New Roman" panose="02020603050405020304" pitchFamily="18" charset="0"/>
                <a:cs typeface="Times New Roman" panose="02020603050405020304" pitchFamily="18" charset="0"/>
              </a:rPr>
              <a:t>Ailenin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sağlık</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öyküsü</a:t>
            </a:r>
            <a:r>
              <a:rPr lang="en-US" sz="2800" b="1" dirty="0">
                <a:latin typeface="Times New Roman" panose="02020603050405020304" pitchFamily="18" charset="0"/>
                <a:cs typeface="Times New Roman" panose="02020603050405020304" pitchFamily="18" charset="0"/>
              </a:rPr>
              <a:t>:</a:t>
            </a:r>
          </a:p>
          <a:p>
            <a:pPr marL="0" indent="0">
              <a:buNone/>
            </a:pPr>
            <a:r>
              <a:rPr lang="en-US" sz="2800" b="1" dirty="0" err="1">
                <a:latin typeface="Times New Roman" panose="02020603050405020304" pitchFamily="18" charset="0"/>
                <a:cs typeface="Times New Roman" panose="02020603050405020304" pitchFamily="18" charset="0"/>
              </a:rPr>
              <a:t>Ailede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ruhsal</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bedensel</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hastalığı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olan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var</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mı</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Annesi</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uzun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süre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psikiyatrik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tedavi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görmüş</a:t>
            </a: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ve kalp rahatsızlığı varmiş.Babası sinirli bir adammış.</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68</a:t>
            </a:fld>
            <a:endParaRPr lang="el-GR"/>
          </a:p>
        </p:txBody>
      </p:sp>
    </p:spTree>
    <p:extLst>
      <p:ext uri="{BB962C8B-B14F-4D97-AF65-F5344CB8AC3E}">
        <p14:creationId xmlns:p14="http://schemas.microsoft.com/office/powerpoint/2010/main" val="12561883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FİZİKSEL DEĞERLENDİRME-1</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827584" y="1988840"/>
            <a:ext cx="6347714" cy="3808765"/>
          </a:xfrm>
        </p:spPr>
        <p:txBody>
          <a:bodyPr>
            <a:normAutofit lnSpcReduction="10000"/>
          </a:bodyPr>
          <a:lstStyle/>
          <a:p>
            <a:r>
              <a:rPr lang="tr-TR" sz="2800" b="1" dirty="0" smtClean="0">
                <a:latin typeface="Times New Roman" panose="02020603050405020304" pitchFamily="18" charset="0"/>
                <a:cs typeface="Times New Roman" panose="02020603050405020304" pitchFamily="18" charset="0"/>
              </a:rPr>
              <a:t>Kilo:</a:t>
            </a:r>
            <a:r>
              <a:rPr lang="tr-TR" sz="2800" dirty="0" smtClean="0">
                <a:latin typeface="Times New Roman" panose="02020603050405020304" pitchFamily="18" charset="0"/>
                <a:cs typeface="Times New Roman" panose="02020603050405020304" pitchFamily="18" charset="0"/>
              </a:rPr>
              <a:t>89</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Boy:</a:t>
            </a:r>
            <a:r>
              <a:rPr lang="tr-TR" sz="2800" dirty="0" smtClean="0">
                <a:latin typeface="Times New Roman" panose="02020603050405020304" pitchFamily="18" charset="0"/>
                <a:cs typeface="Times New Roman" panose="02020603050405020304" pitchFamily="18" charset="0"/>
              </a:rPr>
              <a:t>1.73</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Beden kitle indeksi:</a:t>
            </a:r>
            <a:r>
              <a:rPr lang="tr-TR" sz="2800" dirty="0" smtClean="0">
                <a:latin typeface="Times New Roman" panose="02020603050405020304" pitchFamily="18" charset="0"/>
                <a:cs typeface="Times New Roman" panose="02020603050405020304" pitchFamily="18" charset="0"/>
              </a:rPr>
              <a:t>29.7</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Değerlendirme:</a:t>
            </a:r>
            <a:r>
              <a:rPr lang="tr-TR" sz="2800" dirty="0" smtClean="0">
                <a:latin typeface="Times New Roman" panose="02020603050405020304" pitchFamily="18" charset="0"/>
                <a:cs typeface="Times New Roman" panose="02020603050405020304" pitchFamily="18" charset="0"/>
              </a:rPr>
              <a:t>Hafif obez</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Vücut sıcaklığı:</a:t>
            </a:r>
            <a:r>
              <a:rPr lang="tr-TR" sz="2800" dirty="0" smtClean="0">
                <a:latin typeface="Times New Roman" panose="02020603050405020304" pitchFamily="18" charset="0"/>
                <a:cs typeface="Times New Roman" panose="02020603050405020304" pitchFamily="18" charset="0"/>
              </a:rPr>
              <a:t>36,6</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Nabız:</a:t>
            </a:r>
            <a:r>
              <a:rPr lang="tr-TR" sz="2800" dirty="0" smtClean="0">
                <a:latin typeface="Times New Roman" panose="02020603050405020304" pitchFamily="18" charset="0"/>
                <a:cs typeface="Times New Roman" panose="02020603050405020304" pitchFamily="18" charset="0"/>
              </a:rPr>
              <a:t>82</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Kan basıncı:</a:t>
            </a:r>
            <a:r>
              <a:rPr lang="tr-TR" sz="2800" dirty="0" smtClean="0">
                <a:latin typeface="Times New Roman" panose="02020603050405020304" pitchFamily="18" charset="0"/>
                <a:cs typeface="Times New Roman" panose="02020603050405020304" pitchFamily="18" charset="0"/>
              </a:rPr>
              <a:t>130</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80</a:t>
            </a:r>
            <a:endParaRPr lang="tr-TR" sz="2800" b="1" dirty="0" smtClean="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69</a:t>
            </a:fld>
            <a:endParaRPr lang="el-GR"/>
          </a:p>
        </p:txBody>
      </p:sp>
    </p:spTree>
    <p:extLst>
      <p:ext uri="{BB962C8B-B14F-4D97-AF65-F5344CB8AC3E}">
        <p14:creationId xmlns:p14="http://schemas.microsoft.com/office/powerpoint/2010/main" val="256462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609600"/>
            <a:ext cx="6347713" cy="1091208"/>
          </a:xfrm>
        </p:spPr>
        <p:txBody>
          <a:bodyPr>
            <a:normAutofit fontScale="90000"/>
          </a:bodyPr>
          <a:lstStyle/>
          <a:p>
            <a:r>
              <a:rPr lang="en-US" sz="4000" b="1" dirty="0" err="1">
                <a:latin typeface="Times New Roman" panose="02020603050405020304" pitchFamily="18" charset="0"/>
                <a:cs typeface="Times New Roman" panose="02020603050405020304" pitchFamily="18" charset="0"/>
              </a:rPr>
              <a:t>Epidemiyoloji</a:t>
            </a:r>
            <a:r>
              <a:rPr lang="en-US" dirty="0"/>
              <a:t/>
            </a:r>
            <a:br>
              <a:rPr lang="en-US" dirty="0"/>
            </a:br>
            <a:endParaRPr lang="el-GR" dirty="0"/>
          </a:p>
        </p:txBody>
      </p:sp>
      <p:sp>
        <p:nvSpPr>
          <p:cNvPr id="3" name="Θέση περιεχομένου 2"/>
          <p:cNvSpPr>
            <a:spLocks noGrp="1"/>
          </p:cNvSpPr>
          <p:nvPr>
            <p:ph idx="1"/>
          </p:nvPr>
        </p:nvSpPr>
        <p:spPr>
          <a:xfrm>
            <a:off x="609599" y="1700808"/>
            <a:ext cx="6347714" cy="4752528"/>
          </a:xfrm>
        </p:spPr>
        <p:txBody>
          <a:bodyPr>
            <a:normAutofit fontScale="92500"/>
          </a:bodyPr>
          <a:lstStyle/>
          <a:p>
            <a:r>
              <a:rPr lang="tr-TR" sz="2800" dirty="0" smtClean="0">
                <a:latin typeface="Times New Roman" panose="02020603050405020304" pitchFamily="18" charset="0"/>
                <a:cs typeface="Times New Roman" panose="02020603050405020304" pitchFamily="18" charset="0"/>
              </a:rPr>
              <a:t>Şizofreni görülme sıklığı yaklaşık % 1</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dir</a:t>
            </a:r>
          </a:p>
          <a:p>
            <a:r>
              <a:rPr lang="tr-TR" sz="2800" dirty="0" smtClean="0">
                <a:latin typeface="Times New Roman" panose="02020603050405020304" pitchFamily="18" charset="0"/>
                <a:cs typeface="Times New Roman" panose="02020603050405020304" pitchFamily="18" charset="0"/>
              </a:rPr>
              <a:t>Kadın ve erkeklerde aynı orandadır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Hastalığın başlama yaşı erkeklerde 15-25, kadınlarda 25-35</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dir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10 yaşından önce ve 50 yaşından sonra nadirdir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Şizofreni kuzey yarıkürede Ocak-Nisan</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güney yarıkürede Haziran-Eylül aylarında doğanlarda daha sık görülmektedir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764704"/>
            <a:ext cx="1752600" cy="4549100"/>
          </a:xfrm>
          <a:prstGeom prst="rect">
            <a:avLst/>
          </a:prstGeom>
        </p:spPr>
      </p:pic>
      <p:sp>
        <p:nvSpPr>
          <p:cNvPr id="5" name="Θέση αριθμού διαφάνειας 4"/>
          <p:cNvSpPr>
            <a:spLocks noGrp="1"/>
          </p:cNvSpPr>
          <p:nvPr>
            <p:ph type="sldNum" sz="quarter" idx="12"/>
          </p:nvPr>
        </p:nvSpPr>
        <p:spPr/>
        <p:txBody>
          <a:bodyPr/>
          <a:lstStyle/>
          <a:p>
            <a:fld id="{1C2B28AC-D6A4-48A0-BCA3-51FDF1504A46}" type="slidenum">
              <a:rPr lang="el-GR" smtClean="0"/>
              <a:t>7</a:t>
            </a:fld>
            <a:endParaRPr lang="el-GR"/>
          </a:p>
        </p:txBody>
      </p:sp>
    </p:spTree>
    <p:extLst>
      <p:ext uri="{BB962C8B-B14F-4D97-AF65-F5344CB8AC3E}">
        <p14:creationId xmlns:p14="http://schemas.microsoft.com/office/powerpoint/2010/main" val="10037219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FİZİKSEL </a:t>
            </a:r>
            <a:r>
              <a:rPr lang="en-US" b="1" dirty="0" smtClean="0">
                <a:latin typeface="Times New Roman" panose="02020603050405020304" pitchFamily="18" charset="0"/>
                <a:cs typeface="Times New Roman" panose="02020603050405020304" pitchFamily="18" charset="0"/>
              </a:rPr>
              <a:t>DEĞERLENDİRME-</a:t>
            </a:r>
            <a:r>
              <a:rPr lang="tr-TR" b="1" dirty="0" smtClean="0">
                <a:latin typeface="Times New Roman" panose="02020603050405020304" pitchFamily="18" charset="0"/>
                <a:cs typeface="Times New Roman" panose="02020603050405020304" pitchFamily="18" charset="0"/>
              </a:rPr>
              <a:t>2</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en-US" sz="2800" b="1" dirty="0" err="1">
                <a:latin typeface="Times New Roman" panose="02020603050405020304" pitchFamily="18" charset="0"/>
                <a:cs typeface="Times New Roman" panose="02020603050405020304" pitchFamily="18" charset="0"/>
              </a:rPr>
              <a:t>Solunum</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hızı</a:t>
            </a:r>
            <a:r>
              <a:rPr lang="tr-TR" sz="2800" b="1"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18 dk</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Solunum</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derinliği</a:t>
            </a:r>
            <a:r>
              <a:rPr lang="tr-TR" sz="2800" b="1"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Normal</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Dudak</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rengi</a:t>
            </a:r>
            <a:r>
              <a:rPr lang="tr-TR" sz="2800" b="1"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Pembe hafif kırmızı</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Apikal</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nabız</a:t>
            </a:r>
            <a:r>
              <a:rPr lang="tr-TR"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82</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Ödem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var</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mı</a:t>
            </a:r>
            <a:r>
              <a:rPr lang="tr-TR" sz="2800" b="1"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Yok</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Hastanın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genel</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görünümü</a:t>
            </a:r>
            <a:r>
              <a:rPr lang="tr-TR" sz="2800" dirty="0" smtClean="0">
                <a:latin typeface="Times New Roman" panose="02020603050405020304" pitchFamily="18" charset="0"/>
                <a:cs typeface="Times New Roman" panose="02020603050405020304" pitchFamily="18" charset="0"/>
              </a:rPr>
              <a:t>: Bakımsız</a:t>
            </a:r>
            <a:endParaRPr lang="en-US" sz="2800" b="1"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70</a:t>
            </a:fld>
            <a:endParaRPr lang="el-GR"/>
          </a:p>
        </p:txBody>
      </p:sp>
    </p:spTree>
    <p:extLst>
      <p:ext uri="{BB962C8B-B14F-4D97-AF65-F5344CB8AC3E}">
        <p14:creationId xmlns:p14="http://schemas.microsoft.com/office/powerpoint/2010/main" val="918302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LABORATUAR BULGULARI</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412776"/>
            <a:ext cx="6347714" cy="4968552"/>
          </a:xfrm>
        </p:spPr>
        <p:txBody>
          <a:bodyPr>
            <a:normAutofit lnSpcReduction="10000"/>
          </a:bodyPr>
          <a:lstStyle/>
          <a:p>
            <a:r>
              <a:rPr lang="tr-TR" sz="2800" b="1" dirty="0" smtClean="0">
                <a:latin typeface="Times New Roman" panose="02020603050405020304" pitchFamily="18" charset="0"/>
                <a:cs typeface="Times New Roman" panose="02020603050405020304" pitchFamily="18" charset="0"/>
              </a:rPr>
              <a:t>Tam kan sayımı</a:t>
            </a:r>
          </a:p>
          <a:p>
            <a:pPr marL="0" indent="0">
              <a:buNone/>
            </a:pPr>
            <a:r>
              <a:rPr lang="tr-TR" sz="2800" b="1" dirty="0" smtClean="0">
                <a:latin typeface="Times New Roman" panose="02020603050405020304" pitchFamily="18" charset="0"/>
                <a:cs typeface="Times New Roman" panose="02020603050405020304" pitchFamily="18" charset="0"/>
              </a:rPr>
              <a:t>WBC</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8.56</a:t>
            </a:r>
            <a:r>
              <a:rPr lang="tr-TR"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K/</a:t>
            </a:r>
            <a:r>
              <a:rPr lang="en-US" sz="2800" dirty="0" err="1" smtClean="0">
                <a:latin typeface="Times New Roman" panose="02020603050405020304" pitchFamily="18" charset="0"/>
                <a:cs typeface="Times New Roman" panose="02020603050405020304" pitchFamily="18" charset="0"/>
              </a:rPr>
              <a:t>uL</a:t>
            </a:r>
            <a:r>
              <a:rPr lang="tr-TR" sz="2800" b="1" dirty="0" smtClean="0">
                <a:latin typeface="Times New Roman" panose="02020603050405020304" pitchFamily="18" charset="0"/>
                <a:cs typeface="Times New Roman" panose="02020603050405020304" pitchFamily="18" charset="0"/>
              </a:rPr>
              <a:t>    RBC:</a:t>
            </a:r>
            <a:r>
              <a:rPr lang="en-US" sz="2800" dirty="0" smtClean="0">
                <a:latin typeface="Times New Roman" panose="02020603050405020304" pitchFamily="18" charset="0"/>
                <a:cs typeface="Times New Roman" panose="02020603050405020304" pitchFamily="18" charset="0"/>
              </a:rPr>
              <a:t>5.86 M/</a:t>
            </a:r>
            <a:r>
              <a:rPr lang="en-US" sz="2800" dirty="0" err="1" smtClean="0">
                <a:latin typeface="Times New Roman" panose="02020603050405020304" pitchFamily="18" charset="0"/>
                <a:cs typeface="Times New Roman" panose="02020603050405020304" pitchFamily="18" charset="0"/>
              </a:rPr>
              <a:t>uL</a:t>
            </a:r>
            <a:r>
              <a:rPr lang="tr-TR" sz="2800" b="1" dirty="0" smtClean="0">
                <a:latin typeface="Times New Roman" panose="02020603050405020304" pitchFamily="18" charset="0"/>
                <a:cs typeface="Times New Roman" panose="02020603050405020304" pitchFamily="18" charset="0"/>
              </a:rPr>
              <a:t>   PLT:</a:t>
            </a:r>
            <a:r>
              <a:rPr lang="en-US" sz="2800" dirty="0" smtClean="0">
                <a:latin typeface="Times New Roman" panose="02020603050405020304" pitchFamily="18" charset="0"/>
                <a:cs typeface="Times New Roman" panose="02020603050405020304" pitchFamily="18" charset="0"/>
              </a:rPr>
              <a:t>265</a:t>
            </a:r>
            <a:r>
              <a:rPr lang="tr-TR"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K/</a:t>
            </a:r>
            <a:r>
              <a:rPr lang="en-US" sz="2800" dirty="0" err="1" smtClean="0">
                <a:latin typeface="Times New Roman" panose="02020603050405020304" pitchFamily="18" charset="0"/>
                <a:cs typeface="Times New Roman" panose="02020603050405020304" pitchFamily="18" charset="0"/>
              </a:rPr>
              <a:t>uL</a:t>
            </a:r>
            <a:endParaRPr lang="en-US" sz="2800" b="1" dirty="0" smtClean="0">
              <a:latin typeface="Times New Roman" panose="02020603050405020304" pitchFamily="18" charset="0"/>
              <a:cs typeface="Times New Roman" panose="02020603050405020304" pitchFamily="18" charset="0"/>
            </a:endParaRPr>
          </a:p>
          <a:p>
            <a:pPr marL="0" indent="0">
              <a:buNone/>
            </a:pP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Biyokimya</a:t>
            </a:r>
          </a:p>
          <a:p>
            <a:pPr marL="0" indent="0">
              <a:buNone/>
            </a:pPr>
            <a:r>
              <a:rPr lang="tr-TR" sz="2800" b="1" dirty="0" smtClean="0">
                <a:latin typeface="Times New Roman" panose="02020603050405020304" pitchFamily="18" charset="0"/>
                <a:cs typeface="Times New Roman" panose="02020603050405020304" pitchFamily="18" charset="0"/>
              </a:rPr>
              <a:t>AKŞ:</a:t>
            </a:r>
            <a:r>
              <a:rPr lang="tr-TR" sz="2800" dirty="0" smtClean="0">
                <a:latin typeface="Times New Roman" panose="02020603050405020304" pitchFamily="18" charset="0"/>
                <a:cs typeface="Times New Roman" panose="02020603050405020304" pitchFamily="18" charset="0"/>
              </a:rPr>
              <a:t>86</a:t>
            </a:r>
            <a:r>
              <a:rPr lang="en-US" sz="2800" dirty="0" smtClean="0">
                <a:latin typeface="Times New Roman" panose="02020603050405020304" pitchFamily="18" charset="0"/>
                <a:cs typeface="Times New Roman" panose="02020603050405020304" pitchFamily="18" charset="0"/>
              </a:rPr>
              <a:t> H</a:t>
            </a:r>
            <a:endParaRPr lang="tr-TR" sz="2800" b="1" dirty="0" smtClean="0">
              <a:latin typeface="Times New Roman" panose="02020603050405020304" pitchFamily="18" charset="0"/>
              <a:cs typeface="Times New Roman" panose="02020603050405020304" pitchFamily="18" charset="0"/>
            </a:endParaRPr>
          </a:p>
          <a:p>
            <a:pPr marL="0" indent="0">
              <a:buNone/>
            </a:pPr>
            <a:r>
              <a:rPr lang="tr-TR" sz="2800" b="1" dirty="0" smtClean="0">
                <a:latin typeface="Times New Roman" panose="02020603050405020304" pitchFamily="18" charset="0"/>
                <a:cs typeface="Times New Roman" panose="02020603050405020304" pitchFamily="18" charset="0"/>
              </a:rPr>
              <a:t>Na:</a:t>
            </a:r>
            <a:r>
              <a:rPr lang="tr-TR" sz="2800" dirty="0" smtClean="0">
                <a:latin typeface="Times New Roman" panose="02020603050405020304" pitchFamily="18" charset="0"/>
                <a:cs typeface="Times New Roman" panose="02020603050405020304" pitchFamily="18" charset="0"/>
              </a:rPr>
              <a:t>137mmol</a:t>
            </a:r>
            <a:r>
              <a:rPr lang="en-US" sz="2800" dirty="0" smtClean="0">
                <a:latin typeface="Times New Roman" panose="02020603050405020304" pitchFamily="18" charset="0"/>
                <a:cs typeface="Times New Roman" panose="02020603050405020304" pitchFamily="18" charset="0"/>
              </a:rPr>
              <a:t>/L</a:t>
            </a:r>
            <a:r>
              <a:rPr lang="tr-TR" sz="2800" b="1" dirty="0" smtClean="0">
                <a:latin typeface="Times New Roman" panose="02020603050405020304" pitchFamily="18" charset="0"/>
                <a:cs typeface="Times New Roman" panose="02020603050405020304" pitchFamily="18" charset="0"/>
              </a:rPr>
              <a:t>      K:</a:t>
            </a:r>
            <a:r>
              <a:rPr lang="tr-TR" sz="2800" dirty="0" smtClean="0">
                <a:latin typeface="Times New Roman" panose="02020603050405020304" pitchFamily="18" charset="0"/>
                <a:cs typeface="Times New Roman" panose="02020603050405020304" pitchFamily="18" charset="0"/>
              </a:rPr>
              <a:t>4.1</a:t>
            </a:r>
            <a:r>
              <a:rPr lang="en-US" sz="2800" dirty="0" err="1" smtClean="0">
                <a:latin typeface="Times New Roman" panose="02020603050405020304" pitchFamily="18" charset="0"/>
                <a:cs typeface="Times New Roman" panose="02020603050405020304" pitchFamily="18" charset="0"/>
              </a:rPr>
              <a:t>mmol</a:t>
            </a:r>
            <a:r>
              <a:rPr lang="en-US" sz="2800" dirty="0" smtClean="0">
                <a:latin typeface="Times New Roman" panose="02020603050405020304" pitchFamily="18" charset="0"/>
                <a:cs typeface="Times New Roman" panose="02020603050405020304" pitchFamily="18" charset="0"/>
              </a:rPr>
              <a:t>/L</a:t>
            </a:r>
            <a:r>
              <a:rPr lang="tr-TR" sz="2800" b="1" dirty="0" smtClean="0">
                <a:latin typeface="Times New Roman" panose="02020603050405020304" pitchFamily="18" charset="0"/>
                <a:cs typeface="Times New Roman" panose="02020603050405020304" pitchFamily="18" charset="0"/>
              </a:rPr>
              <a:t>   Ca:</a:t>
            </a:r>
            <a:r>
              <a:rPr lang="tr-TR" sz="2800" dirty="0" smtClean="0">
                <a:latin typeface="Times New Roman" panose="02020603050405020304" pitchFamily="18" charset="0"/>
                <a:cs typeface="Times New Roman" panose="02020603050405020304" pitchFamily="18" charset="0"/>
              </a:rPr>
              <a:t>9.6</a:t>
            </a:r>
            <a:r>
              <a:rPr lang="en-US" sz="2800" dirty="0" smtClean="0">
                <a:latin typeface="Times New Roman" panose="02020603050405020304" pitchFamily="18" charset="0"/>
                <a:cs typeface="Times New Roman" panose="02020603050405020304" pitchFamily="18" charset="0"/>
              </a:rPr>
              <a:t>mg/</a:t>
            </a:r>
            <a:r>
              <a:rPr lang="en-US" sz="2800" dirty="0" err="1" smtClean="0">
                <a:latin typeface="Times New Roman" panose="02020603050405020304" pitchFamily="18" charset="0"/>
                <a:cs typeface="Times New Roman" panose="02020603050405020304" pitchFamily="18" charset="0"/>
              </a:rPr>
              <a:t>dL</a:t>
            </a:r>
            <a:r>
              <a:rPr lang="tr-TR" sz="2800" b="1" dirty="0" smtClean="0">
                <a:latin typeface="Times New Roman" panose="02020603050405020304" pitchFamily="18" charset="0"/>
                <a:cs typeface="Times New Roman" panose="02020603050405020304" pitchFamily="18" charset="0"/>
              </a:rPr>
              <a:t>    Cl:</a:t>
            </a:r>
            <a:r>
              <a:rPr lang="tr-TR" sz="2800" dirty="0" smtClean="0">
                <a:latin typeface="Times New Roman" panose="02020603050405020304" pitchFamily="18" charset="0"/>
                <a:cs typeface="Times New Roman" panose="02020603050405020304" pitchFamily="18" charset="0"/>
              </a:rPr>
              <a:t>105</a:t>
            </a:r>
            <a:r>
              <a:rPr lang="en-US" sz="2800" dirty="0" err="1" smtClean="0">
                <a:latin typeface="Times New Roman" panose="02020603050405020304" pitchFamily="18" charset="0"/>
                <a:cs typeface="Times New Roman" panose="02020603050405020304" pitchFamily="18" charset="0"/>
              </a:rPr>
              <a:t>mmol</a:t>
            </a:r>
            <a:r>
              <a:rPr lang="en-US" sz="2800" dirty="0" smtClean="0">
                <a:latin typeface="Times New Roman" panose="02020603050405020304" pitchFamily="18" charset="0"/>
                <a:cs typeface="Times New Roman" panose="02020603050405020304" pitchFamily="18" charset="0"/>
              </a:rPr>
              <a:t>/L</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Laboratuar bulgularında anormallik gözlenmedi.</a:t>
            </a:r>
            <a:endParaRPr lang="tr-TR" sz="2800" dirty="0" smtClean="0">
              <a:latin typeface="Times New Roman" panose="02020603050405020304" pitchFamily="18" charset="0"/>
              <a:cs typeface="Times New Roman" panose="02020603050405020304" pitchFamily="18" charset="0"/>
            </a:endParaRP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71</a:t>
            </a:fld>
            <a:endParaRPr lang="el-GR"/>
          </a:p>
        </p:txBody>
      </p:sp>
    </p:spTree>
    <p:extLst>
      <p:ext uri="{BB962C8B-B14F-4D97-AF65-F5344CB8AC3E}">
        <p14:creationId xmlns:p14="http://schemas.microsoft.com/office/powerpoint/2010/main" val="4236144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548680"/>
            <a:ext cx="6347713" cy="2448272"/>
          </a:xfrm>
        </p:spPr>
        <p:txBody>
          <a:bodyPr/>
          <a:lstStyle/>
          <a:p>
            <a:r>
              <a:rPr lang="tr-TR" b="1" dirty="0" smtClean="0">
                <a:latin typeface="Times New Roman" panose="02020603050405020304" pitchFamily="18" charset="0"/>
                <a:cs typeface="Times New Roman" panose="02020603050405020304" pitchFamily="18" charset="0"/>
              </a:rPr>
              <a:t>VAKAYA YÖNELİK HEMŞİRELİK GİRİŞİMLERİ</a:t>
            </a:r>
            <a:endParaRPr lang="el-GR" b="1"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72</a:t>
            </a:fld>
            <a:endParaRPr lang="el-G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125980"/>
            <a:ext cx="7344816" cy="4543380"/>
          </a:xfrm>
          <a:prstGeom prst="rect">
            <a:avLst/>
          </a:prstGeom>
        </p:spPr>
      </p:pic>
    </p:spTree>
    <p:extLst>
      <p:ext uri="{BB962C8B-B14F-4D97-AF65-F5344CB8AC3E}">
        <p14:creationId xmlns:p14="http://schemas.microsoft.com/office/powerpoint/2010/main" val="157824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620688"/>
            <a:ext cx="6347713" cy="2016224"/>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HALÜSİNASYON</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1-Hemşirelik </a:t>
            </a:r>
            <a:r>
              <a:rPr lang="en-US" b="1" dirty="0" err="1">
                <a:latin typeface="Times New Roman" panose="02020603050405020304" pitchFamily="18" charset="0"/>
                <a:cs typeface="Times New Roman" panose="02020603050405020304" pitchFamily="18" charset="0"/>
              </a:rPr>
              <a:t>tanısı</a:t>
            </a:r>
            <a:r>
              <a:rPr lang="en-US" b="1" dirty="0" smtClean="0">
                <a:latin typeface="Times New Roman" panose="02020603050405020304" pitchFamily="18" charset="0"/>
                <a:cs typeface="Times New Roman" panose="02020603050405020304" pitchFamily="18" charset="0"/>
              </a:rPr>
              <a:t>:</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en-US" b="1" dirty="0" err="1" smtClean="0">
                <a:latin typeface="Times New Roman" panose="02020603050405020304" pitchFamily="18" charset="0"/>
                <a:cs typeface="Times New Roman" panose="02020603050405020304" pitchFamily="18" charset="0"/>
              </a:rPr>
              <a:t>Duyusal</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Algılamada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Bozulma</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2852936"/>
            <a:ext cx="6347714" cy="3188427"/>
          </a:xfrm>
        </p:spPr>
        <p:txBody>
          <a:bodyPr/>
          <a:lstStyle/>
          <a:p>
            <a:r>
              <a:rPr lang="en-US" sz="2800" dirty="0" smtClean="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Görsel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işitsel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dokunsal</a:t>
            </a:r>
            <a:r>
              <a:rPr lang="en-US" sz="2800" dirty="0">
                <a:latin typeface="Times New Roman" panose="02020603050405020304" pitchFamily="18" charset="0"/>
                <a:cs typeface="Times New Roman" panose="02020603050405020304" pitchFamily="18" charset="0"/>
              </a:rPr>
              <a:t>, tat </a:t>
            </a:r>
            <a:r>
              <a:rPr lang="en-US" sz="2800" dirty="0" err="1">
                <a:latin typeface="Times New Roman" panose="02020603050405020304" pitchFamily="18" charset="0"/>
                <a:cs typeface="Times New Roman" panose="02020603050405020304" pitchFamily="18" charset="0"/>
              </a:rPr>
              <a:t>alma,koku</a:t>
            </a:r>
            <a:r>
              <a:rPr lang="en-US" sz="2800" dirty="0">
                <a:latin typeface="Times New Roman" panose="02020603050405020304" pitchFamily="18" charset="0"/>
                <a:cs typeface="Times New Roman" panose="02020603050405020304" pitchFamily="18" charset="0"/>
              </a:rPr>
              <a:t> alma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kinestetik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alanda</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Uyarana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verilen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yanıtta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azalma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artma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değişme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bozulmayla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eşlik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eden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alınan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uyaranın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şiddeti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yapısında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değişme</a:t>
            </a:r>
            <a:r>
              <a:rPr lang="en-US" sz="2800" dirty="0">
                <a:latin typeface="Times New Roman" panose="02020603050405020304" pitchFamily="18" charset="0"/>
                <a:cs typeface="Times New Roman" panose="02020603050405020304" pitchFamily="18" charset="0"/>
              </a:rPr>
              <a:t>.</a:t>
            </a: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solidFill>
                  <a:srgbClr val="90C226"/>
                </a:solidFill>
              </a:rPr>
              <a:pPr/>
              <a:t>73</a:t>
            </a:fld>
            <a:endParaRPr lang="el-GR">
              <a:solidFill>
                <a:srgbClr val="90C226"/>
              </a:solidFill>
            </a:endParaRPr>
          </a:p>
        </p:txBody>
      </p:sp>
    </p:spTree>
    <p:extLst>
      <p:ext uri="{BB962C8B-B14F-4D97-AF65-F5344CB8AC3E}">
        <p14:creationId xmlns:p14="http://schemas.microsoft.com/office/powerpoint/2010/main" val="55394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0"/>
            <a:ext cx="7992888" cy="6669360"/>
          </a:xfrm>
        </p:spPr>
        <p:txBody>
          <a:bodyPr>
            <a:normAutofit/>
          </a:bodyPr>
          <a:lstStyle/>
          <a:p>
            <a:r>
              <a:rPr lang="en-US" sz="2800" b="1" dirty="0" err="1">
                <a:latin typeface="Times New Roman" panose="02020603050405020304" pitchFamily="18" charset="0"/>
                <a:cs typeface="Times New Roman" panose="02020603050405020304" pitchFamily="18" charset="0"/>
              </a:rPr>
              <a:t>Değerlendirme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Verileri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Bulguları</a:t>
            </a:r>
            <a:r>
              <a:rPr lang="en-US" sz="2800" b="1" dirty="0">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Halüsinasyonlar</a:t>
            </a:r>
            <a:r>
              <a:rPr lang="tr-TR"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görsel</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işitsel</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dokunsal</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tat </a:t>
            </a:r>
            <a:r>
              <a:rPr lang="en-US" sz="2800" dirty="0">
                <a:latin typeface="Times New Roman" panose="02020603050405020304" pitchFamily="18" charset="0"/>
                <a:cs typeface="Times New Roman" panose="02020603050405020304" pitchFamily="18" charset="0"/>
              </a:rPr>
              <a:t>alma</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koku </a:t>
            </a:r>
            <a:r>
              <a:rPr lang="en-US" sz="2800" dirty="0">
                <a:latin typeface="Times New Roman" panose="02020603050405020304" pitchFamily="18" charset="0"/>
                <a:cs typeface="Times New Roman" panose="02020603050405020304" pitchFamily="18" charset="0"/>
              </a:rPr>
              <a:t>alma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kinestetik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ortamda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hiçbir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uyaran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olmamasına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rağmen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dikkatle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dinleme</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Kimse</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bulunmamasına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rağmen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yüksek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sesle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konuşma</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Anlamsız</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uyumsuz</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mantıksız</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konuşma</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Gerçek</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gerçekdışı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arasındaki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ayrımı</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algılayamama</a:t>
            </a:r>
            <a:r>
              <a:rPr lang="tr-TR" sz="2800" dirty="0" smtClean="0">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Dikkat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eksikliği</a:t>
            </a:r>
            <a:r>
              <a:rPr lang="tr-TR"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Karar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vermede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yetersizlik</a:t>
            </a:r>
            <a:r>
              <a:rPr lang="en-US"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 </a:t>
            </a:r>
          </a:p>
          <a:p>
            <a:r>
              <a:rPr lang="en-US" sz="2800" dirty="0" err="1" smtClean="0">
                <a:latin typeface="Times New Roman" panose="02020603050405020304" pitchFamily="18" charset="0"/>
                <a:cs typeface="Times New Roman" panose="02020603050405020304" pitchFamily="18" charset="0"/>
              </a:rPr>
              <a:t>Güvensizlik</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duyguları</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Konfüzyon</a:t>
            </a:r>
            <a:endParaRPr lang="el-GR" sz="2800" dirty="0">
              <a:latin typeface="Times New Roman" panose="02020603050405020304" pitchFamily="18" charset="0"/>
              <a:cs typeface="Times New Roman" panose="02020603050405020304" pitchFamily="18" charset="0"/>
            </a:endParaRPr>
          </a:p>
        </p:txBody>
      </p:sp>
      <p:sp>
        <p:nvSpPr>
          <p:cNvPr id="2" name="Θέση αριθμού διαφάνειας 1"/>
          <p:cNvSpPr>
            <a:spLocks noGrp="1"/>
          </p:cNvSpPr>
          <p:nvPr>
            <p:ph type="sldNum" sz="quarter" idx="12"/>
          </p:nvPr>
        </p:nvSpPr>
        <p:spPr/>
        <p:txBody>
          <a:bodyPr/>
          <a:lstStyle/>
          <a:p>
            <a:fld id="{1C2B28AC-D6A4-48A0-BCA3-51FDF1504A46}" type="slidenum">
              <a:rPr lang="el-GR" smtClean="0">
                <a:solidFill>
                  <a:srgbClr val="90C226"/>
                </a:solidFill>
              </a:rPr>
              <a:pPr/>
              <a:t>74</a:t>
            </a:fld>
            <a:endParaRPr lang="el-GR">
              <a:solidFill>
                <a:srgbClr val="90C226"/>
              </a:solidFill>
            </a:endParaRPr>
          </a:p>
        </p:txBody>
      </p:sp>
    </p:spTree>
    <p:extLst>
      <p:ext uri="{BB962C8B-B14F-4D97-AF65-F5344CB8AC3E}">
        <p14:creationId xmlns:p14="http://schemas.microsoft.com/office/powerpoint/2010/main" val="14048149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SONUÇ KRİTERLERİ (</a:t>
            </a:r>
            <a:r>
              <a:rPr lang="en-US" b="1" dirty="0" smtClean="0">
                <a:latin typeface="Times New Roman" panose="02020603050405020304" pitchFamily="18" charset="0"/>
                <a:cs typeface="Times New Roman" panose="02020603050405020304" pitchFamily="18" charset="0"/>
              </a:rPr>
              <a:t>HEDEFLER</a:t>
            </a:r>
            <a:r>
              <a:rPr lang="tr-TR" b="1" dirty="0" smtClean="0">
                <a:latin typeface="Times New Roman" panose="02020603050405020304" pitchFamily="18" charset="0"/>
                <a:cs typeface="Times New Roman" panose="02020603050405020304" pitchFamily="18" charset="0"/>
              </a:rPr>
              <a:t>)</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2160590"/>
            <a:ext cx="6347714" cy="4292746"/>
          </a:xfrm>
        </p:spPr>
        <p:txBody>
          <a:bodyPr>
            <a:normAutofit/>
          </a:bodyPr>
          <a:lstStyle/>
          <a:p>
            <a:pPr marL="0" indent="0" algn="ctr">
              <a:buNone/>
            </a:pPr>
            <a:r>
              <a:rPr lang="en-US" sz="2800" b="1" dirty="0">
                <a:latin typeface="Times New Roman" panose="02020603050405020304" pitchFamily="18" charset="0"/>
                <a:cs typeface="Times New Roman" panose="02020603050405020304" pitchFamily="18" charset="0"/>
              </a:rPr>
              <a:t>KISA DÖNEM HEDEFLERİ</a:t>
            </a:r>
          </a:p>
          <a:p>
            <a:r>
              <a:rPr lang="en-US" sz="2800" dirty="0" err="1">
                <a:latin typeface="Times New Roman" panose="02020603050405020304" pitchFamily="18" charset="0"/>
                <a:cs typeface="Times New Roman" panose="02020603050405020304" pitchFamily="18" charset="0"/>
              </a:rPr>
              <a:t>Hastanın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deneyimlediği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halüsinasyonlarında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azalma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gözlemlenecek</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Dış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ortamda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bireylere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etkileşim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kuracak</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Gerçek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çevreye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katılımda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bulunacak</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solidFill>
                  <a:srgbClr val="90C226"/>
                </a:solidFill>
              </a:rPr>
              <a:pPr/>
              <a:t>75</a:t>
            </a:fld>
            <a:endParaRPr lang="el-GR">
              <a:solidFill>
                <a:srgbClr val="90C226"/>
              </a:solidFill>
            </a:endParaRPr>
          </a:p>
        </p:txBody>
      </p:sp>
    </p:spTree>
    <p:extLst>
      <p:ext uri="{BB962C8B-B14F-4D97-AF65-F5344CB8AC3E}">
        <p14:creationId xmlns:p14="http://schemas.microsoft.com/office/powerpoint/2010/main" val="27359770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599" y="548680"/>
            <a:ext cx="6347714" cy="5492683"/>
          </a:xfrm>
        </p:spPr>
        <p:txBody>
          <a:bodyPr>
            <a:normAutofit/>
          </a:bodyPr>
          <a:lstStyle/>
          <a:p>
            <a:pPr marL="0" indent="0" algn="ctr">
              <a:buNone/>
            </a:pPr>
            <a:r>
              <a:rPr lang="en-US" sz="2800" b="1" dirty="0">
                <a:latin typeface="Times New Roman" panose="02020603050405020304" pitchFamily="18" charset="0"/>
                <a:cs typeface="Times New Roman" panose="02020603050405020304" pitchFamily="18" charset="0"/>
              </a:rPr>
              <a:t>ORTA DÖNEM HEDEFLERİ</a:t>
            </a:r>
          </a:p>
          <a:p>
            <a:r>
              <a:rPr lang="en-US" sz="2800" dirty="0" err="1">
                <a:latin typeface="Times New Roman" panose="02020603050405020304" pitchFamily="18" charset="0"/>
                <a:cs typeface="Times New Roman" panose="02020603050405020304" pitchFamily="18" charset="0"/>
              </a:rPr>
              <a:t>Hastanın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halüsinasyonlarının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nüks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etmesi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halinde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bunlarla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başetmede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kullanacağı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yöntemleri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sözel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olarak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ifade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edecek</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Halüsinasyonları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hastalığıyla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ilaç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tedavisinin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güvenli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kullanımıyla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ilgili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sahip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olduğu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bilgiyi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sözel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olarak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ifade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edecek</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2" name="Θέση αριθμού διαφάνειας 1"/>
          <p:cNvSpPr>
            <a:spLocks noGrp="1"/>
          </p:cNvSpPr>
          <p:nvPr>
            <p:ph type="sldNum" sz="quarter" idx="12"/>
          </p:nvPr>
        </p:nvSpPr>
        <p:spPr/>
        <p:txBody>
          <a:bodyPr/>
          <a:lstStyle/>
          <a:p>
            <a:fld id="{1C2B28AC-D6A4-48A0-BCA3-51FDF1504A46}" type="slidenum">
              <a:rPr lang="el-GR" smtClean="0">
                <a:solidFill>
                  <a:srgbClr val="90C226"/>
                </a:solidFill>
              </a:rPr>
              <a:pPr/>
              <a:t>76</a:t>
            </a:fld>
            <a:endParaRPr lang="el-GR">
              <a:solidFill>
                <a:srgbClr val="90C226"/>
              </a:solidFill>
            </a:endParaRPr>
          </a:p>
        </p:txBody>
      </p:sp>
    </p:spTree>
    <p:extLst>
      <p:ext uri="{BB962C8B-B14F-4D97-AF65-F5344CB8AC3E}">
        <p14:creationId xmlns:p14="http://schemas.microsoft.com/office/powerpoint/2010/main" val="5672394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UZUN DÖNEM HEDEFLERİ</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lstStyle/>
          <a:p>
            <a:r>
              <a:rPr lang="en-US" sz="2800" dirty="0" err="1">
                <a:latin typeface="Times New Roman" panose="02020603050405020304" pitchFamily="18" charset="0"/>
                <a:cs typeface="Times New Roman" panose="02020603050405020304" pitchFamily="18" charset="0"/>
              </a:rPr>
              <a:t>Gerçeğe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dayalı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yerinde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kararlar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verecek</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Toplumsal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aktivite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programlara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katılım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gösterecek</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solidFill>
                  <a:srgbClr val="90C226"/>
                </a:solidFill>
              </a:rPr>
              <a:pPr/>
              <a:t>77</a:t>
            </a:fld>
            <a:endParaRPr lang="el-GR">
              <a:solidFill>
                <a:srgbClr val="90C226"/>
              </a:solidFill>
            </a:endParaRPr>
          </a:p>
        </p:txBody>
      </p:sp>
    </p:spTree>
    <p:extLst>
      <p:ext uri="{BB962C8B-B14F-4D97-AF65-F5344CB8AC3E}">
        <p14:creationId xmlns:p14="http://schemas.microsoft.com/office/powerpoint/2010/main" val="540964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476672"/>
            <a:ext cx="6347713" cy="1597744"/>
          </a:xfrm>
        </p:spPr>
        <p:txBody>
          <a:bodyPr>
            <a:normAutofit fontScale="90000"/>
          </a:bodyPr>
          <a:lstStyle/>
          <a:p>
            <a:r>
              <a:rPr lang="en-US" sz="4000" b="1" dirty="0">
                <a:latin typeface="Times New Roman" panose="02020603050405020304" pitchFamily="18" charset="0"/>
                <a:cs typeface="Times New Roman" panose="02020603050405020304" pitchFamily="18" charset="0"/>
              </a:rPr>
              <a:t>2-Hemşirelik </a:t>
            </a:r>
            <a:r>
              <a:rPr lang="en-US" sz="4000" b="1" dirty="0" err="1">
                <a:latin typeface="Times New Roman" panose="02020603050405020304" pitchFamily="18" charset="0"/>
                <a:cs typeface="Times New Roman" panose="02020603050405020304" pitchFamily="18" charset="0"/>
              </a:rPr>
              <a:t>tanısı</a:t>
            </a:r>
            <a:r>
              <a:rPr lang="en-US" sz="4000" b="1" dirty="0" smtClean="0">
                <a:latin typeface="Times New Roman" panose="02020603050405020304" pitchFamily="18" charset="0"/>
                <a:cs typeface="Times New Roman" panose="02020603050405020304" pitchFamily="18" charset="0"/>
              </a:rPr>
              <a:t>:</a:t>
            </a:r>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r>
              <a:rPr lang="en-US" sz="4000" b="1" dirty="0" err="1" smtClean="0">
                <a:latin typeface="Times New Roman" panose="02020603050405020304" pitchFamily="18" charset="0"/>
                <a:cs typeface="Times New Roman" panose="02020603050405020304" pitchFamily="18" charset="0"/>
              </a:rPr>
              <a:t>Düşünce</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Sürecinde</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Bozulma</a:t>
            </a:r>
            <a:r>
              <a:rPr lang="en-US" dirty="0"/>
              <a:t/>
            </a:r>
            <a:br>
              <a:rPr lang="en-US" dirty="0"/>
            </a:br>
            <a:endParaRPr lang="el-GR" dirty="0"/>
          </a:p>
        </p:txBody>
      </p:sp>
      <p:sp>
        <p:nvSpPr>
          <p:cNvPr id="3" name="Θέση περιεχομένου 2"/>
          <p:cNvSpPr>
            <a:spLocks noGrp="1"/>
          </p:cNvSpPr>
          <p:nvPr>
            <p:ph idx="1"/>
          </p:nvPr>
        </p:nvSpPr>
        <p:spPr>
          <a:xfrm>
            <a:off x="609599" y="1916832"/>
            <a:ext cx="6347714" cy="4608512"/>
          </a:xfrm>
        </p:spPr>
        <p:txBody>
          <a:bodyPr>
            <a:normAutofit/>
          </a:bodyPr>
          <a:lstStyle/>
          <a:p>
            <a:pPr marL="0" indent="0">
              <a:buNone/>
            </a:pPr>
            <a:r>
              <a:rPr lang="en-US" sz="2800" b="1" dirty="0" err="1" smtClean="0">
                <a:latin typeface="Times New Roman" panose="02020603050405020304" pitchFamily="18" charset="0"/>
                <a:cs typeface="Times New Roman" panose="02020603050405020304" pitchFamily="18" charset="0"/>
              </a:rPr>
              <a:t>Bilişsel</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işlevler</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süreçlerde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bozulma</a:t>
            </a:r>
            <a:endParaRPr lang="en-US" sz="2800" b="1" dirty="0">
              <a:latin typeface="Times New Roman" panose="02020603050405020304" pitchFamily="18" charset="0"/>
              <a:cs typeface="Times New Roman" panose="02020603050405020304" pitchFamily="18" charset="0"/>
            </a:endParaRPr>
          </a:p>
          <a:p>
            <a:endParaRPr lang="en-US" dirty="0"/>
          </a:p>
          <a:p>
            <a:pPr marL="0" indent="0">
              <a:buNone/>
            </a:pPr>
            <a:r>
              <a:rPr lang="en-US" sz="2800" b="1" dirty="0" err="1">
                <a:latin typeface="Times New Roman" panose="02020603050405020304" pitchFamily="18" charset="0"/>
                <a:cs typeface="Times New Roman" panose="02020603050405020304" pitchFamily="18" charset="0"/>
              </a:rPr>
              <a:t>Değerlendirme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Verileri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Bulguları</a:t>
            </a:r>
            <a:r>
              <a:rPr lang="en-US" sz="2800" b="1" dirty="0">
                <a:latin typeface="Times New Roman" panose="02020603050405020304" pitchFamily="18" charset="0"/>
                <a:cs typeface="Times New Roman" panose="02020603050405020304" pitchFamily="18" charset="0"/>
              </a:rPr>
              <a:t>)</a:t>
            </a:r>
          </a:p>
          <a:p>
            <a:pPr marL="0" indent="0">
              <a:buNone/>
            </a:pPr>
            <a:r>
              <a:rPr lang="en-US" sz="2800" dirty="0" err="1">
                <a:latin typeface="Times New Roman" panose="02020603050405020304" pitchFamily="18" charset="0"/>
                <a:cs typeface="Times New Roman" panose="02020603050405020304" pitchFamily="18" charset="0"/>
              </a:rPr>
              <a:t>Dengesiz</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dürtüsel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davraniş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zayıf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yargılama,ajitasyon,sıkıntı</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duyguları,yönetmek</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için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mantıkdışı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düşünce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fikirler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yoğun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aşırı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duygular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başkalarından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gelen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gerçekçi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bilgileri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kabul</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etmeme,bazı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durumlarda</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garip</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davranişlar</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solidFill>
                  <a:srgbClr val="90C226"/>
                </a:solidFill>
              </a:rPr>
              <a:pPr/>
              <a:t>78</a:t>
            </a:fld>
            <a:endParaRPr lang="el-GR">
              <a:solidFill>
                <a:srgbClr val="90C226"/>
              </a:solidFill>
            </a:endParaRPr>
          </a:p>
        </p:txBody>
      </p:sp>
    </p:spTree>
    <p:extLst>
      <p:ext uri="{BB962C8B-B14F-4D97-AF65-F5344CB8AC3E}">
        <p14:creationId xmlns:p14="http://schemas.microsoft.com/office/powerpoint/2010/main" val="37606518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260648"/>
            <a:ext cx="6347713" cy="1512168"/>
          </a:xfrm>
        </p:spPr>
        <p:txBody>
          <a:bodyPr/>
          <a:lstStyle/>
          <a:p>
            <a:r>
              <a:rPr lang="en-US" dirty="0">
                <a:latin typeface="Times New Roman" panose="02020603050405020304" pitchFamily="18" charset="0"/>
                <a:cs typeface="Times New Roman" panose="02020603050405020304" pitchFamily="18" charset="0"/>
              </a:rPr>
              <a:t>SONUÇ KRİTERLERİ (HEDEFLER)</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772816"/>
            <a:ext cx="6347714" cy="4752528"/>
          </a:xfrm>
        </p:spPr>
        <p:txBody>
          <a:bodyPr>
            <a:normAutofit/>
          </a:bodyPr>
          <a:lstStyle/>
          <a:p>
            <a:pPr marL="0" indent="0" algn="ctr">
              <a:buNone/>
            </a:pPr>
            <a:r>
              <a:rPr lang="en-US" sz="2600" b="1" dirty="0">
                <a:latin typeface="Times New Roman" panose="02020603050405020304" pitchFamily="18" charset="0"/>
                <a:cs typeface="Times New Roman" panose="02020603050405020304" pitchFamily="18" charset="0"/>
              </a:rPr>
              <a:t>KISA DÖNEM HEDEFLERİ</a:t>
            </a:r>
          </a:p>
          <a:p>
            <a:r>
              <a:rPr lang="en-US" sz="2600" dirty="0">
                <a:latin typeface="Times New Roman" panose="02020603050405020304" pitchFamily="18" charset="0"/>
                <a:cs typeface="Times New Roman" panose="02020603050405020304" pitchFamily="18" charset="0"/>
              </a:rPr>
              <a:t>Hasta </a:t>
            </a:r>
            <a:r>
              <a:rPr lang="en-US" sz="2600" dirty="0" err="1">
                <a:latin typeface="Times New Roman" panose="02020603050405020304" pitchFamily="18" charset="0"/>
                <a:cs typeface="Times New Roman" panose="02020603050405020304" pitchFamily="18" charset="0"/>
              </a:rPr>
              <a:t>başkalarına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kendi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fikirlerini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gerçek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olarak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görmelerine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sözel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olarak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ifade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edecek</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Azalmış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ajitasyon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agresif</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davranışlar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gösterecek</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Delüzyonlar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bunlarla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ilişkili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duygular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yalnızca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sağlık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personeline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ifade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edilecek</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Delüzyonel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inanişlara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göre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hareket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etme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sonlandırılacak</a:t>
            </a:r>
            <a:endParaRPr lang="en-US" sz="2600"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solidFill>
                  <a:srgbClr val="90C226"/>
                </a:solidFill>
              </a:rPr>
              <a:pPr/>
              <a:t>79</a:t>
            </a:fld>
            <a:endParaRPr lang="el-GR">
              <a:solidFill>
                <a:srgbClr val="90C226"/>
              </a:solidFill>
            </a:endParaRPr>
          </a:p>
        </p:txBody>
      </p:sp>
    </p:spTree>
    <p:extLst>
      <p:ext uri="{BB962C8B-B14F-4D97-AF65-F5344CB8AC3E}">
        <p14:creationId xmlns:p14="http://schemas.microsoft.com/office/powerpoint/2010/main" val="2435702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tr-TR" b="1" dirty="0" smtClean="0">
                <a:latin typeface="Times New Roman" panose="02020603050405020304" pitchFamily="18" charset="0"/>
                <a:cs typeface="Times New Roman" panose="02020603050405020304" pitchFamily="18" charset="0"/>
              </a:rPr>
              <a:t>ETİYOLOJİ</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772816"/>
            <a:ext cx="6347714" cy="4268547"/>
          </a:xfrm>
        </p:spPr>
        <p:txBody>
          <a:bodyPr>
            <a:normAutofit/>
          </a:bodyPr>
          <a:lstStyle/>
          <a:p>
            <a:r>
              <a:rPr lang="tr-TR" sz="2800" dirty="0" smtClean="0">
                <a:latin typeface="Times New Roman" panose="02020603050405020304" pitchFamily="18" charset="0"/>
                <a:cs typeface="Times New Roman" panose="02020603050405020304" pitchFamily="18" charset="0"/>
              </a:rPr>
              <a:t>1-</a:t>
            </a:r>
            <a:r>
              <a:rPr lang="en-US" sz="2800" dirty="0" err="1" smtClean="0">
                <a:latin typeface="Times New Roman" panose="02020603050405020304" pitchFamily="18" charset="0"/>
                <a:cs typeface="Times New Roman" panose="02020603050405020304" pitchFamily="18" charset="0"/>
              </a:rPr>
              <a:t>Genetik</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Etkenler</a:t>
            </a:r>
            <a:endParaRPr lang="en-US" sz="2800" dirty="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2-</a:t>
            </a:r>
            <a:r>
              <a:rPr lang="en-US" sz="2800" dirty="0" err="1" smtClean="0">
                <a:latin typeface="Times New Roman" panose="02020603050405020304" pitchFamily="18" charset="0"/>
                <a:cs typeface="Times New Roman" panose="02020603050405020304" pitchFamily="18" charset="0"/>
              </a:rPr>
              <a:t>Çevresel</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Etkenler</a:t>
            </a:r>
            <a:endParaRPr lang="en-US" sz="2800" dirty="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3-</a:t>
            </a:r>
            <a:r>
              <a:rPr lang="en-US" sz="2800" dirty="0" err="1" smtClean="0">
                <a:latin typeface="Times New Roman" panose="02020603050405020304" pitchFamily="18" charset="0"/>
                <a:cs typeface="Times New Roman" panose="02020603050405020304" pitchFamily="18" charset="0"/>
              </a:rPr>
              <a:t>Nörokimyasal</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Etkenler</a:t>
            </a:r>
            <a:endParaRPr lang="en-US" sz="2800" dirty="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4-</a:t>
            </a:r>
            <a:r>
              <a:rPr lang="en-US" sz="2800" dirty="0" err="1" smtClean="0">
                <a:latin typeface="Times New Roman" panose="02020603050405020304" pitchFamily="18" charset="0"/>
                <a:cs typeface="Times New Roman" panose="02020603050405020304" pitchFamily="18" charset="0"/>
              </a:rPr>
              <a:t>Beyin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Görüntüleme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Bulguları</a:t>
            </a:r>
            <a:endParaRPr lang="en-US" sz="2800" dirty="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5-</a:t>
            </a:r>
            <a:r>
              <a:rPr lang="en-US" sz="2800" dirty="0" err="1" smtClean="0">
                <a:latin typeface="Times New Roman" panose="02020603050405020304" pitchFamily="18" charset="0"/>
                <a:cs typeface="Times New Roman" panose="02020603050405020304" pitchFamily="18" charset="0"/>
              </a:rPr>
              <a:t>Nörogelişimsel</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Varsayım</a:t>
            </a:r>
            <a:endParaRPr lang="en-US" sz="2800" dirty="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6-</a:t>
            </a:r>
            <a:r>
              <a:rPr lang="en-US" sz="2800" dirty="0" err="1" smtClean="0">
                <a:latin typeface="Times New Roman" panose="02020603050405020304" pitchFamily="18" charset="0"/>
                <a:cs typeface="Times New Roman" panose="02020603050405020304" pitchFamily="18" charset="0"/>
              </a:rPr>
              <a:t>Nörodejeneratif</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Varsayım</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8</a:t>
            </a:fld>
            <a:endParaRPr lang="el-GR"/>
          </a:p>
        </p:txBody>
      </p:sp>
    </p:spTree>
    <p:extLst>
      <p:ext uri="{BB962C8B-B14F-4D97-AF65-F5344CB8AC3E}">
        <p14:creationId xmlns:p14="http://schemas.microsoft.com/office/powerpoint/2010/main" val="40248165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599" y="476672"/>
            <a:ext cx="6347714" cy="5832648"/>
          </a:xfrm>
        </p:spPr>
        <p:txBody>
          <a:bodyPr/>
          <a:lstStyle/>
          <a:p>
            <a:pPr marL="0" indent="0" algn="ctr">
              <a:buNone/>
            </a:pPr>
            <a:r>
              <a:rPr lang="en-US" sz="2800" b="1" dirty="0">
                <a:latin typeface="Times New Roman" panose="02020603050405020304" pitchFamily="18" charset="0"/>
                <a:cs typeface="Times New Roman" panose="02020603050405020304" pitchFamily="18" charset="0"/>
              </a:rPr>
              <a:t>ORTA DÖNEM HEDEFLERİ</a:t>
            </a:r>
          </a:p>
          <a:p>
            <a:r>
              <a:rPr lang="en-US" sz="2800" dirty="0">
                <a:latin typeface="Times New Roman" panose="02020603050405020304" pitchFamily="18" charset="0"/>
                <a:cs typeface="Times New Roman" panose="02020603050405020304" pitchFamily="18" charset="0"/>
              </a:rPr>
              <a:t>Hasta </a:t>
            </a:r>
            <a:r>
              <a:rPr lang="en-US" sz="2800" dirty="0" err="1">
                <a:latin typeface="Times New Roman" panose="02020603050405020304" pitchFamily="18" charset="0"/>
                <a:cs typeface="Times New Roman" panose="02020603050405020304" pitchFamily="18" charset="0"/>
              </a:rPr>
              <a:t>gerektiğinde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delüzyonlarıyla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ilgili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konularda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gösteici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olması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için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terapistlerle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iletişime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geçme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planlarını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ifade</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edecek</a:t>
            </a:r>
            <a:endParaRPr lang="tr-TR" sz="2800" dirty="0" smtClean="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lgn="ctr">
              <a:buNone/>
            </a:pPr>
            <a:r>
              <a:rPr lang="en-US" sz="2800" b="1" dirty="0">
                <a:latin typeface="Times New Roman" panose="02020603050405020304" pitchFamily="18" charset="0"/>
                <a:cs typeface="Times New Roman" panose="02020603050405020304" pitchFamily="18" charset="0"/>
              </a:rPr>
              <a:t>UZUN DÖNEM HEDEFLERİ</a:t>
            </a:r>
          </a:p>
          <a:p>
            <a:r>
              <a:rPr lang="en-US" sz="2800" dirty="0" err="1">
                <a:latin typeface="Times New Roman" panose="02020603050405020304" pitchFamily="18" charset="0"/>
                <a:cs typeface="Times New Roman" panose="02020603050405020304" pitchFamily="18" charset="0"/>
              </a:rPr>
              <a:t>Delüzyonel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inanişları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ilgili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toplumsal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tartişmalardan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kaçınacak</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Optimum </a:t>
            </a:r>
            <a:r>
              <a:rPr lang="en-US" sz="2800" dirty="0" err="1">
                <a:latin typeface="Times New Roman" panose="02020603050405020304" pitchFamily="18" charset="0"/>
                <a:cs typeface="Times New Roman" panose="02020603050405020304" pitchFamily="18" charset="0"/>
              </a:rPr>
              <a:t>işlevsellik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düzeyine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ulaşacak</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2" name="Θέση αριθμού διαφάνειας 1"/>
          <p:cNvSpPr>
            <a:spLocks noGrp="1"/>
          </p:cNvSpPr>
          <p:nvPr>
            <p:ph type="sldNum" sz="quarter" idx="12"/>
          </p:nvPr>
        </p:nvSpPr>
        <p:spPr/>
        <p:txBody>
          <a:bodyPr/>
          <a:lstStyle/>
          <a:p>
            <a:fld id="{1C2B28AC-D6A4-48A0-BCA3-51FDF1504A46}" type="slidenum">
              <a:rPr lang="el-GR" smtClean="0">
                <a:solidFill>
                  <a:srgbClr val="90C226"/>
                </a:solidFill>
              </a:rPr>
              <a:pPr/>
              <a:t>80</a:t>
            </a:fld>
            <a:endParaRPr lang="el-GR">
              <a:solidFill>
                <a:srgbClr val="90C226"/>
              </a:solidFill>
            </a:endParaRPr>
          </a:p>
        </p:txBody>
      </p:sp>
    </p:spTree>
    <p:extLst>
      <p:ext uri="{BB962C8B-B14F-4D97-AF65-F5344CB8AC3E}">
        <p14:creationId xmlns:p14="http://schemas.microsoft.com/office/powerpoint/2010/main" val="6308790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3-Hemşirelik </a:t>
            </a:r>
            <a:r>
              <a:rPr lang="en-US" b="1" dirty="0" err="1">
                <a:latin typeface="Times New Roman" panose="02020603050405020304" pitchFamily="18" charset="0"/>
                <a:cs typeface="Times New Roman" panose="02020603050405020304" pitchFamily="18" charset="0"/>
              </a:rPr>
              <a:t>tanısı</a:t>
            </a:r>
            <a:r>
              <a:rPr lang="en-US" b="1"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en-US" b="1" dirty="0" err="1" smtClean="0">
                <a:latin typeface="Times New Roman" panose="02020603050405020304" pitchFamily="18" charset="0"/>
                <a:cs typeface="Times New Roman" panose="02020603050405020304" pitchFamily="18" charset="0"/>
              </a:rPr>
              <a:t>Başkalarına</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Yönelik</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Şiddet</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Riski</a:t>
            </a:r>
            <a:r>
              <a:rPr lang="tr-TR"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dirty="0"/>
              <a:t/>
            </a:r>
            <a:br>
              <a:rPr lang="en-US" dirty="0"/>
            </a:br>
            <a:endParaRPr lang="el-GR" dirty="0"/>
          </a:p>
        </p:txBody>
      </p:sp>
      <p:sp>
        <p:nvSpPr>
          <p:cNvPr id="3" name="Θέση περιεχομένου 2"/>
          <p:cNvSpPr>
            <a:spLocks noGrp="1"/>
          </p:cNvSpPr>
          <p:nvPr>
            <p:ph idx="1"/>
          </p:nvPr>
        </p:nvSpPr>
        <p:spPr/>
        <p:txBody>
          <a:bodyPr>
            <a:normAutofit/>
          </a:bodyPr>
          <a:lstStyle/>
          <a:p>
            <a:r>
              <a:rPr lang="en-US" sz="2800" dirty="0" err="1" smtClean="0">
                <a:latin typeface="Times New Roman" panose="02020603050405020304" pitchFamily="18" charset="0"/>
                <a:cs typeface="Times New Roman" panose="02020603050405020304" pitchFamily="18" charset="0"/>
              </a:rPr>
              <a:t>Başkalarına</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yönelik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fiziksel,duygusal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seksüel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zarar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verme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riski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gösteren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bireyin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durumu</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solidFill>
                  <a:srgbClr val="90C226"/>
                </a:solidFill>
              </a:rPr>
              <a:pPr/>
              <a:t>81</a:t>
            </a:fld>
            <a:endParaRPr lang="el-GR">
              <a:solidFill>
                <a:srgbClr val="90C226"/>
              </a:solidFill>
            </a:endParaRPr>
          </a:p>
        </p:txBody>
      </p:sp>
    </p:spTree>
    <p:extLst>
      <p:ext uri="{BB962C8B-B14F-4D97-AF65-F5344CB8AC3E}">
        <p14:creationId xmlns:p14="http://schemas.microsoft.com/office/powerpoint/2010/main" val="8699805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599" y="404664"/>
            <a:ext cx="6347714" cy="5636699"/>
          </a:xfrm>
        </p:spPr>
        <p:txBody>
          <a:bodyPr/>
          <a:lstStyle/>
          <a:p>
            <a:pPr marL="0" indent="0">
              <a:buNone/>
            </a:pPr>
            <a:r>
              <a:rPr lang="en-US" sz="2800" b="1" dirty="0" err="1">
                <a:latin typeface="Times New Roman" panose="02020603050405020304" pitchFamily="18" charset="0"/>
                <a:cs typeface="Times New Roman" panose="02020603050405020304" pitchFamily="18" charset="0"/>
              </a:rPr>
              <a:t>Değerlendirme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Verileri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Bulguları</a:t>
            </a:r>
            <a:r>
              <a:rPr lang="en-US" sz="2800" b="1"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Korku,güvensizlik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şüphe,ajitasyon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hızlı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yüzeyel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solunum,sıkılı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dişler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yumruklar,rijidite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gerilmiş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vücut,hostilite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sözel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tehdit,başkalarının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malına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yönelik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agresyon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öyküsü,aile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üyelerine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yönelik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şiddet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öyküsü,düşük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nöroleptik</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seviyesi</a:t>
            </a:r>
            <a:r>
              <a:rPr lang="tr-TR"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2" name="Θέση αριθμού διαφάνειας 1"/>
          <p:cNvSpPr>
            <a:spLocks noGrp="1"/>
          </p:cNvSpPr>
          <p:nvPr>
            <p:ph type="sldNum" sz="quarter" idx="12"/>
          </p:nvPr>
        </p:nvSpPr>
        <p:spPr/>
        <p:txBody>
          <a:bodyPr/>
          <a:lstStyle/>
          <a:p>
            <a:fld id="{1C2B28AC-D6A4-48A0-BCA3-51FDF1504A46}" type="slidenum">
              <a:rPr lang="el-GR" smtClean="0">
                <a:solidFill>
                  <a:srgbClr val="90C226"/>
                </a:solidFill>
              </a:rPr>
              <a:pPr/>
              <a:t>82</a:t>
            </a:fld>
            <a:endParaRPr lang="el-GR">
              <a:solidFill>
                <a:srgbClr val="90C226"/>
              </a:solidFill>
            </a:endParaRPr>
          </a:p>
        </p:txBody>
      </p:sp>
    </p:spTree>
    <p:extLst>
      <p:ext uri="{BB962C8B-B14F-4D97-AF65-F5344CB8AC3E}">
        <p14:creationId xmlns:p14="http://schemas.microsoft.com/office/powerpoint/2010/main" val="12231842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SONUÇ KRİTERLERİ (HEDEFLER)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2160590"/>
            <a:ext cx="6347714" cy="4148730"/>
          </a:xfrm>
        </p:spPr>
        <p:txBody>
          <a:bodyPr>
            <a:normAutofit/>
          </a:bodyPr>
          <a:lstStyle/>
          <a:p>
            <a:pPr marL="0" indent="0" algn="ctr">
              <a:buNone/>
            </a:pPr>
            <a:r>
              <a:rPr lang="en-US" sz="2800" b="1" dirty="0">
                <a:latin typeface="Times New Roman" panose="02020603050405020304" pitchFamily="18" charset="0"/>
                <a:cs typeface="Times New Roman" panose="02020603050405020304" pitchFamily="18" charset="0"/>
              </a:rPr>
              <a:t>KISA DÖNEM HEDEFLERİ</a:t>
            </a:r>
          </a:p>
          <a:p>
            <a:r>
              <a:rPr lang="en-US" sz="2800" dirty="0" err="1">
                <a:latin typeface="Times New Roman" panose="02020603050405020304" pitchFamily="18" charset="0"/>
                <a:cs typeface="Times New Roman" panose="02020603050405020304" pitchFamily="18" charset="0"/>
              </a:rPr>
              <a:t>Yaralanma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olmayacak</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Başkalarını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yaralama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mallarına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zarar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verme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olmayacak</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Öfke,kızgınlık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konfüzyon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duyguları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sözel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olarak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ifade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edilecek</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Azalmış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ajitasyon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korku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ansiyete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sözel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olarak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ifade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edilecek</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solidFill>
                  <a:srgbClr val="90C226"/>
                </a:solidFill>
              </a:rPr>
              <a:pPr/>
              <a:t>83</a:t>
            </a:fld>
            <a:endParaRPr lang="el-GR">
              <a:solidFill>
                <a:srgbClr val="90C226"/>
              </a:solidFill>
            </a:endParaRPr>
          </a:p>
        </p:txBody>
      </p:sp>
    </p:spTree>
    <p:extLst>
      <p:ext uri="{BB962C8B-B14F-4D97-AF65-F5344CB8AC3E}">
        <p14:creationId xmlns:p14="http://schemas.microsoft.com/office/powerpoint/2010/main" val="2779213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599" y="260648"/>
            <a:ext cx="6347714" cy="5780715"/>
          </a:xfrm>
        </p:spPr>
        <p:txBody>
          <a:bodyPr>
            <a:normAutofit/>
          </a:bodyPr>
          <a:lstStyle/>
          <a:p>
            <a:pPr marL="0" indent="0" algn="ctr">
              <a:buNone/>
            </a:pPr>
            <a:r>
              <a:rPr lang="en-US" sz="2800" b="1" dirty="0">
                <a:latin typeface="Times New Roman" panose="02020603050405020304" pitchFamily="18" charset="0"/>
                <a:cs typeface="Times New Roman" panose="02020603050405020304" pitchFamily="18" charset="0"/>
              </a:rPr>
              <a:t>ORTA DÖNEM HEDEFLERİ</a:t>
            </a:r>
          </a:p>
          <a:p>
            <a:r>
              <a:rPr lang="en-US" sz="2800" dirty="0" err="1">
                <a:latin typeface="Times New Roman" panose="02020603050405020304" pitchFamily="18" charset="0"/>
                <a:cs typeface="Times New Roman" panose="02020603050405020304" pitchFamily="18" charset="0"/>
              </a:rPr>
              <a:t>İlaç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tedavilerini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reçete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edildiği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şekilde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kullanacakk</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Anksiyeteyi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azaltmak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için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uygun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yöntemler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kullanılacak</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lgn="ctr">
              <a:buNone/>
            </a:pPr>
            <a:r>
              <a:rPr lang="en-US" sz="2800" b="1" dirty="0">
                <a:latin typeface="Times New Roman" panose="02020603050405020304" pitchFamily="18" charset="0"/>
                <a:cs typeface="Times New Roman" panose="02020603050405020304" pitchFamily="18" charset="0"/>
              </a:rPr>
              <a:t>UZUN DÖNEM HEDEFLERİ</a:t>
            </a:r>
          </a:p>
          <a:p>
            <a:r>
              <a:rPr lang="en-US" sz="2800" dirty="0" err="1">
                <a:latin typeface="Times New Roman" panose="02020603050405020304" pitchFamily="18" charset="0"/>
                <a:cs typeface="Times New Roman" panose="02020603050405020304" pitchFamily="18" charset="0"/>
              </a:rPr>
              <a:t>Başkalarıyla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kurulab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ilişkilerdeki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doyumda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artma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gösterecek</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Etkili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başetme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yöntemleri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kullanılacak</a:t>
            </a:r>
            <a:endParaRPr lang="en-US" sz="2800" dirty="0">
              <a:latin typeface="Times New Roman" panose="02020603050405020304" pitchFamily="18" charset="0"/>
              <a:cs typeface="Times New Roman" panose="02020603050405020304" pitchFamily="18" charset="0"/>
            </a:endParaRPr>
          </a:p>
          <a:p>
            <a:endParaRPr lang="el-GR" dirty="0"/>
          </a:p>
        </p:txBody>
      </p:sp>
      <p:sp>
        <p:nvSpPr>
          <p:cNvPr id="2" name="Θέση αριθμού διαφάνειας 1"/>
          <p:cNvSpPr>
            <a:spLocks noGrp="1"/>
          </p:cNvSpPr>
          <p:nvPr>
            <p:ph type="sldNum" sz="quarter" idx="12"/>
          </p:nvPr>
        </p:nvSpPr>
        <p:spPr/>
        <p:txBody>
          <a:bodyPr/>
          <a:lstStyle/>
          <a:p>
            <a:fld id="{1C2B28AC-D6A4-48A0-BCA3-51FDF1504A46}" type="slidenum">
              <a:rPr lang="el-GR" smtClean="0">
                <a:solidFill>
                  <a:srgbClr val="90C226"/>
                </a:solidFill>
              </a:rPr>
              <a:pPr/>
              <a:t>84</a:t>
            </a:fld>
            <a:endParaRPr lang="el-GR">
              <a:solidFill>
                <a:srgbClr val="90C226"/>
              </a:solidFill>
            </a:endParaRPr>
          </a:p>
        </p:txBody>
      </p:sp>
    </p:spTree>
    <p:extLst>
      <p:ext uri="{BB962C8B-B14F-4D97-AF65-F5344CB8AC3E}">
        <p14:creationId xmlns:p14="http://schemas.microsoft.com/office/powerpoint/2010/main" val="13996602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TANI-1:Düşünce süreçlerinde değişme:</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Düşünce </a:t>
            </a:r>
            <a:r>
              <a:rPr lang="tr-TR" sz="2800" dirty="0" smtClean="0">
                <a:latin typeface="Times New Roman" panose="02020603050405020304" pitchFamily="18" charset="0"/>
                <a:cs typeface="Times New Roman" panose="02020603050405020304" pitchFamily="18" charset="0"/>
              </a:rPr>
              <a:t>içeriğinde </a:t>
            </a:r>
            <a:r>
              <a:rPr lang="tr-TR" sz="2800" dirty="0" smtClean="0">
                <a:latin typeface="Times New Roman" panose="02020603050405020304" pitchFamily="18" charset="0"/>
                <a:cs typeface="Times New Roman" panose="02020603050405020304" pitchFamily="18" charset="0"/>
              </a:rPr>
              <a:t>sanrılar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Gerçeği yanliş yorumlama</a:t>
            </a: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D</a:t>
            </a:r>
            <a:r>
              <a:rPr lang="tr-TR" sz="2800" dirty="0" smtClean="0">
                <a:latin typeface="Times New Roman" panose="02020603050405020304" pitchFamily="18" charset="0"/>
                <a:cs typeface="Times New Roman" panose="02020603050405020304" pitchFamily="18" charset="0"/>
              </a:rPr>
              <a:t>ikkati yoğunlaştıramama</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Karar verme süresinde uzama</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Soyut düşünmede bozulma</a:t>
            </a: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85</a:t>
            </a:fld>
            <a:endParaRPr lang="el-GR"/>
          </a:p>
        </p:txBody>
      </p:sp>
    </p:spTree>
    <p:extLst>
      <p:ext uri="{BB962C8B-B14F-4D97-AF65-F5344CB8AC3E}">
        <p14:creationId xmlns:p14="http://schemas.microsoft.com/office/powerpoint/2010/main" val="17442153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599" y="609600"/>
            <a:ext cx="6347713" cy="803176"/>
          </a:xfrm>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Hastanın gerçeklerle sanrısal düşünce arasında ayrımı yapabilir duruma gelmesi.</a:t>
            </a:r>
          </a:p>
          <a:p>
            <a:pPr marL="0" indent="0">
              <a:buNone/>
            </a:pP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86</a:t>
            </a:fld>
            <a:endParaRPr lang="el-GR"/>
          </a:p>
        </p:txBody>
      </p:sp>
    </p:spTree>
    <p:extLst>
      <p:ext uri="{BB962C8B-B14F-4D97-AF65-F5344CB8AC3E}">
        <p14:creationId xmlns:p14="http://schemas.microsoft.com/office/powerpoint/2010/main" val="42271264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1628800"/>
            <a:ext cx="6347714" cy="4680520"/>
          </a:xfrm>
        </p:spPr>
        <p:txBody>
          <a:bodyPr>
            <a:normAutofit fontScale="92500"/>
          </a:bodyPr>
          <a:lstStyle/>
          <a:p>
            <a:r>
              <a:rPr lang="tr-TR" sz="2800" dirty="0" smtClean="0">
                <a:latin typeface="Times New Roman" panose="02020603050405020304" pitchFamily="18" charset="0"/>
                <a:cs typeface="Times New Roman" panose="02020603050405020304" pitchFamily="18" charset="0"/>
              </a:rPr>
              <a:t>Hastanın sanrısı desteklenmez, ancak kişinin  bu yanliş inanişlara gereksinim duyduğu kabul edilir.</a:t>
            </a:r>
          </a:p>
          <a:p>
            <a:r>
              <a:rPr lang="tr-TR" sz="2800" dirty="0" smtClean="0">
                <a:latin typeface="Times New Roman" panose="02020603050405020304" pitchFamily="18" charset="0"/>
                <a:cs typeface="Times New Roman" panose="02020603050405020304" pitchFamily="18" charset="0"/>
              </a:rPr>
              <a:t>Hastanın sanrıları tartışılmaz ve yadsınmaz.</a:t>
            </a:r>
          </a:p>
          <a:p>
            <a:r>
              <a:rPr lang="tr-TR" sz="2800" dirty="0" smtClean="0">
                <a:latin typeface="Times New Roman" panose="02020603050405020304" pitchFamily="18" charset="0"/>
                <a:cs typeface="Times New Roman" panose="02020603050405020304" pitchFamily="18" charset="0"/>
              </a:rPr>
              <a:t>Gerçekler üzerine yoğunlaşılır.</a:t>
            </a:r>
          </a:p>
          <a:p>
            <a:r>
              <a:rPr lang="tr-TR" sz="2800" dirty="0" smtClean="0">
                <a:latin typeface="Times New Roman" panose="02020603050405020304" pitchFamily="18" charset="0"/>
                <a:cs typeface="Times New Roman" panose="02020603050405020304" pitchFamily="18" charset="0"/>
              </a:rPr>
              <a:t>Kaygı, korku, güvensizlik gibi duygularını ifade edebilmesi için hasta desteklenir.</a:t>
            </a:r>
          </a:p>
          <a:p>
            <a:r>
              <a:rPr lang="tr-TR" sz="2800" dirty="0" smtClean="0">
                <a:latin typeface="Times New Roman" panose="02020603050405020304" pitchFamily="18" charset="0"/>
                <a:cs typeface="Times New Roman" panose="02020603050405020304" pitchFamily="18" charset="0"/>
              </a:rPr>
              <a:t>Yerine getirilemeyecek sözler vermekten kaçınılır.</a:t>
            </a:r>
          </a:p>
          <a:p>
            <a:endParaRPr lang="tr-TR" sz="2800" dirty="0" smtClean="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87</a:t>
            </a:fld>
            <a:endParaRPr lang="el-GR"/>
          </a:p>
        </p:txBody>
      </p:sp>
    </p:spTree>
    <p:extLst>
      <p:ext uri="{BB962C8B-B14F-4D97-AF65-F5344CB8AC3E}">
        <p14:creationId xmlns:p14="http://schemas.microsoft.com/office/powerpoint/2010/main" val="40738749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TANI-2 Algılarda değişme (işitsel-görsel):</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9" y="2160590"/>
            <a:ext cx="6347714" cy="4004714"/>
          </a:xfrm>
        </p:spPr>
        <p:txBody>
          <a:bodyPr>
            <a:normAutofit/>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Kendi kendine konuşma veya gülme</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Dinleme pozisyonu birini dinliyormuş gibi davranma.</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Yönelim bozukluğu</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Yoğunlaşmada güçlük</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Farklı halüsinasyonlar</a:t>
            </a:r>
          </a:p>
          <a:p>
            <a:pPr>
              <a:buFont typeface="Wingdings" panose="05000000000000000000" pitchFamily="2" charset="2"/>
              <a:buChar char="v"/>
            </a:pPr>
            <a:endParaRPr lang="tr-TR"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tr-TR"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88</a:t>
            </a:fld>
            <a:endParaRPr lang="el-GR"/>
          </a:p>
        </p:txBody>
      </p:sp>
    </p:spTree>
    <p:extLst>
      <p:ext uri="{BB962C8B-B14F-4D97-AF65-F5344CB8AC3E}">
        <p14:creationId xmlns:p14="http://schemas.microsoft.com/office/powerpoint/2010/main" val="2837901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Hastanın gerçeği değerlendirebilmesi,tanımlayabilmesi halüsinasyonları ortadan kaldırabilmesi.</a:t>
            </a: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89</a:t>
            </a:fld>
            <a:endParaRPr lang="el-GR"/>
          </a:p>
        </p:txBody>
      </p:sp>
    </p:spTree>
    <p:extLst>
      <p:ext uri="{BB962C8B-B14F-4D97-AF65-F5344CB8AC3E}">
        <p14:creationId xmlns:p14="http://schemas.microsoft.com/office/powerpoint/2010/main" val="410797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b="1" dirty="0" smtClean="0">
                <a:latin typeface="Times New Roman" panose="02020603050405020304" pitchFamily="18" charset="0"/>
                <a:cs typeface="Times New Roman" panose="02020603050405020304" pitchFamily="18" charset="0"/>
              </a:rPr>
              <a:t>1-Genetik </a:t>
            </a:r>
            <a:r>
              <a:rPr lang="en-US" sz="4000" b="1" dirty="0" err="1">
                <a:latin typeface="Times New Roman" panose="02020603050405020304" pitchFamily="18" charset="0"/>
                <a:cs typeface="Times New Roman" panose="02020603050405020304" pitchFamily="18" charset="0"/>
              </a:rPr>
              <a:t>Etkenler</a:t>
            </a:r>
            <a:r>
              <a:rPr lang="en-US" dirty="0"/>
              <a:t/>
            </a:r>
            <a:br>
              <a:rPr lang="en-US" dirty="0"/>
            </a:br>
            <a:endParaRPr lang="el-GR" dirty="0"/>
          </a:p>
        </p:txBody>
      </p:sp>
      <p:sp>
        <p:nvSpPr>
          <p:cNvPr id="3" name="Θέση περιεχομένου 2"/>
          <p:cNvSpPr>
            <a:spLocks noGrp="1"/>
          </p:cNvSpPr>
          <p:nvPr>
            <p:ph idx="1"/>
          </p:nvPr>
        </p:nvSpPr>
        <p:spPr>
          <a:xfrm>
            <a:off x="609599" y="1556792"/>
            <a:ext cx="6347714" cy="4824536"/>
          </a:xfrm>
        </p:spPr>
        <p:txBody>
          <a:bodyPr>
            <a:normAutofit/>
          </a:bodyPr>
          <a:lstStyle/>
          <a:p>
            <a:r>
              <a:rPr lang="tr-TR" sz="2800" dirty="0" smtClean="0">
                <a:latin typeface="Times New Roman" panose="02020603050405020304" pitchFamily="18" charset="0"/>
                <a:cs typeface="Times New Roman" panose="02020603050405020304" pitchFamily="18" charset="0"/>
              </a:rPr>
              <a:t>Şizofreni hastalarının ailelerinde bu hastalığın görülme sıklığı  toplum ortalamasından belirgin düzeyde yüksektir</a:t>
            </a:r>
            <a:r>
              <a:rPr lang="en-US" sz="2800" dirty="0" smtClean="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Anne yada babası şizofreni olan birinin yaşam boyu şizofreniye yakalanma olasılığı %13</a:t>
            </a:r>
          </a:p>
          <a:p>
            <a:r>
              <a:rPr lang="tr-TR" sz="2800" dirty="0" smtClean="0">
                <a:latin typeface="Times New Roman" panose="02020603050405020304" pitchFamily="18" charset="0"/>
                <a:cs typeface="Times New Roman" panose="02020603050405020304" pitchFamily="18" charset="0"/>
              </a:rPr>
              <a:t>Hem annesi hem babası şizofreni </a:t>
            </a:r>
            <a:r>
              <a:rPr lang="tr-TR" sz="2800" dirty="0">
                <a:latin typeface="Times New Roman" panose="02020603050405020304" pitchFamily="18" charset="0"/>
                <a:cs typeface="Times New Roman" panose="02020603050405020304" pitchFamily="18" charset="0"/>
              </a:rPr>
              <a:t>olan birinin yaşam boyu şizofreniye yakalanma olasılığı </a:t>
            </a:r>
            <a:r>
              <a:rPr lang="tr-TR" sz="2800" dirty="0" smtClean="0">
                <a:latin typeface="Times New Roman" panose="02020603050405020304" pitchFamily="18" charset="0"/>
                <a:cs typeface="Times New Roman" panose="02020603050405020304" pitchFamily="18" charset="0"/>
              </a:rPr>
              <a:t>%35-40</a:t>
            </a: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9</a:t>
            </a:fld>
            <a:endParaRPr lang="el-GR"/>
          </a:p>
        </p:txBody>
      </p:sp>
    </p:spTree>
    <p:extLst>
      <p:ext uri="{BB962C8B-B14F-4D97-AF65-F5344CB8AC3E}">
        <p14:creationId xmlns:p14="http://schemas.microsoft.com/office/powerpoint/2010/main" val="41135417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11560" y="1412776"/>
            <a:ext cx="7200800" cy="4985442"/>
          </a:xfrm>
        </p:spPr>
        <p:txBody>
          <a:bodyPr>
            <a:normAutofit lnSpcReduction="10000"/>
          </a:bodyPr>
          <a:lstStyle/>
          <a:p>
            <a:r>
              <a:rPr lang="tr-TR" sz="2800" dirty="0" smtClean="0">
                <a:latin typeface="Times New Roman" panose="02020603050405020304" pitchFamily="18" charset="0"/>
                <a:cs typeface="Times New Roman" panose="02020603050405020304" pitchFamily="18" charset="0"/>
              </a:rPr>
              <a:t>Halüsinasyon belirtileri gözlemlenir.</a:t>
            </a:r>
          </a:p>
          <a:p>
            <a:r>
              <a:rPr lang="tr-TR" sz="2800" dirty="0" smtClean="0">
                <a:latin typeface="Times New Roman" panose="02020603050405020304" pitchFamily="18" charset="0"/>
                <a:cs typeface="Times New Roman" panose="02020603050405020304" pitchFamily="18" charset="0"/>
              </a:rPr>
              <a:t>Haberi olmadan hastaya dokunulmaz</a:t>
            </a:r>
          </a:p>
          <a:p>
            <a:r>
              <a:rPr lang="tr-TR" sz="2800" dirty="0" smtClean="0">
                <a:latin typeface="Times New Roman" panose="02020603050405020304" pitchFamily="18" charset="0"/>
                <a:cs typeface="Times New Roman" panose="02020603050405020304" pitchFamily="18" charset="0"/>
              </a:rPr>
              <a:t>Hastayı kabullenici </a:t>
            </a:r>
            <a:r>
              <a:rPr lang="tr-TR" sz="2800" dirty="0" smtClean="0">
                <a:latin typeface="Times New Roman" panose="02020603050405020304" pitchFamily="18" charset="0"/>
                <a:cs typeface="Times New Roman" panose="02020603050405020304" pitchFamily="18" charset="0"/>
              </a:rPr>
              <a:t>biçimde </a:t>
            </a:r>
            <a:r>
              <a:rPr lang="tr-TR" sz="2800" dirty="0" smtClean="0">
                <a:latin typeface="Times New Roman" panose="02020603050405020304" pitchFamily="18" charset="0"/>
                <a:cs typeface="Times New Roman" panose="02020603050405020304" pitchFamily="18" charset="0"/>
              </a:rPr>
              <a:t>yaklaşim, hastanın halüsinasyonlarını hemşireyle paylaşımını kolaylaştırır.</a:t>
            </a:r>
          </a:p>
          <a:p>
            <a:r>
              <a:rPr lang="tr-TR" sz="2800" dirty="0" smtClean="0">
                <a:latin typeface="Times New Roman" panose="02020603050405020304" pitchFamily="18" charset="0"/>
                <a:cs typeface="Times New Roman" panose="02020603050405020304" pitchFamily="18" charset="0"/>
              </a:rPr>
              <a:t>Kaygısının artmasıyla halüsinasyonların ortaya çıkmasında bağlantı olup olmadığı gözlemlenir.</a:t>
            </a:r>
          </a:p>
          <a:p>
            <a:r>
              <a:rPr lang="tr-TR" sz="2800" dirty="0" smtClean="0">
                <a:latin typeface="Times New Roman" panose="02020603050405020304" pitchFamily="18" charset="0"/>
                <a:cs typeface="Times New Roman" panose="02020603050405020304" pitchFamily="18" charset="0"/>
              </a:rPr>
              <a:t>Halüsinasyonlar pekiştirilmez. </a:t>
            </a:r>
          </a:p>
          <a:p>
            <a:r>
              <a:rPr lang="tr-TR" sz="2800" dirty="0" smtClean="0">
                <a:latin typeface="Times New Roman" panose="02020603050405020304" pitchFamily="18" charset="0"/>
                <a:cs typeface="Times New Roman" panose="02020603050405020304" pitchFamily="18" charset="0"/>
              </a:rPr>
              <a:t>Hastanın dikkati halüsinasyonlarda uzaklaştırılmaya çalişilir.</a:t>
            </a: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90</a:t>
            </a:fld>
            <a:endParaRPr lang="el-GR"/>
          </a:p>
        </p:txBody>
      </p:sp>
    </p:spTree>
    <p:extLst>
      <p:ext uri="{BB962C8B-B14F-4D97-AF65-F5344CB8AC3E}">
        <p14:creationId xmlns:p14="http://schemas.microsoft.com/office/powerpoint/2010/main" val="22897647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TANI-3 Sosyal yalıtım (İzolasyon):</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Yalnız kalmaya eğilimlidir.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Konuşmaz</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Zihni tümüyle kendi düşünceleri ile meşguldür.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Tekrarlayıcı anlamsız hareketler vardır.</a:t>
            </a:r>
          </a:p>
          <a:p>
            <a:pPr>
              <a:buFont typeface="Wingdings" panose="05000000000000000000" pitchFamily="2" charset="2"/>
              <a:buChar char="v"/>
            </a:pPr>
            <a:endParaRPr lang="tr-TR"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tr-TR" sz="2800" dirty="0" smtClean="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91</a:t>
            </a:fld>
            <a:endParaRPr lang="el-GR"/>
          </a:p>
        </p:txBody>
      </p:sp>
    </p:spTree>
    <p:extLst>
      <p:ext uri="{BB962C8B-B14F-4D97-AF65-F5344CB8AC3E}">
        <p14:creationId xmlns:p14="http://schemas.microsoft.com/office/powerpoint/2010/main" val="23671507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Hastanın diğer hastalar ve çalişanlarla kendiliğinden birlikte olabilmesi yanı onlarla iletişime geçmesi.</a:t>
            </a: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92</a:t>
            </a:fld>
            <a:endParaRPr lang="el-GR"/>
          </a:p>
        </p:txBody>
      </p:sp>
    </p:spTree>
    <p:extLst>
      <p:ext uri="{BB962C8B-B14F-4D97-AF65-F5344CB8AC3E}">
        <p14:creationId xmlns:p14="http://schemas.microsoft.com/office/powerpoint/2010/main" val="27151763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09598" y="1340768"/>
            <a:ext cx="8354890" cy="5517232"/>
          </a:xfrm>
        </p:spPr>
        <p:txBody>
          <a:bodyPr>
            <a:normAutofit lnSpcReduction="10000"/>
          </a:bodyPr>
          <a:lstStyle/>
          <a:p>
            <a:r>
              <a:rPr lang="tr-TR" sz="2800" dirty="0" smtClean="0">
                <a:latin typeface="Times New Roman" panose="02020603050405020304" pitchFamily="18" charset="0"/>
                <a:cs typeface="Times New Roman" panose="02020603050405020304" pitchFamily="18" charset="0"/>
              </a:rPr>
              <a:t>Kısa ve sık aralıklarla hastanın yanına gidilerek kabullenici tavır gösterilir.</a:t>
            </a:r>
          </a:p>
          <a:p>
            <a:r>
              <a:rPr lang="tr-TR" sz="2800" dirty="0" smtClean="0">
                <a:latin typeface="Times New Roman" panose="02020603050405020304" pitchFamily="18" charset="0"/>
                <a:cs typeface="Times New Roman" panose="02020603050405020304" pitchFamily="18" charset="0"/>
              </a:rPr>
              <a:t>Hastaya koşulsuz </a:t>
            </a:r>
            <a:r>
              <a:rPr lang="tr-TR" sz="2800" dirty="0" smtClean="0">
                <a:latin typeface="Times New Roman" panose="02020603050405020304" pitchFamily="18" charset="0"/>
                <a:cs typeface="Times New Roman" panose="02020603050405020304" pitchFamily="18" charset="0"/>
              </a:rPr>
              <a:t>ilgi </a:t>
            </a:r>
            <a:r>
              <a:rPr lang="tr-TR" sz="2800" dirty="0" smtClean="0">
                <a:latin typeface="Times New Roman" panose="02020603050405020304" pitchFamily="18" charset="0"/>
                <a:cs typeface="Times New Roman" panose="02020603050405020304" pitchFamily="18" charset="0"/>
              </a:rPr>
              <a:t>gösterilir.</a:t>
            </a:r>
          </a:p>
          <a:p>
            <a:r>
              <a:rPr lang="tr-TR" sz="2800" dirty="0" smtClean="0">
                <a:latin typeface="Times New Roman" panose="02020603050405020304" pitchFamily="18" charset="0"/>
                <a:cs typeface="Times New Roman" panose="02020603050405020304" pitchFamily="18" charset="0"/>
              </a:rPr>
              <a:t>Grup etkinlikleri katılmasını desteklemek için başlangıçta gruba hastayla birlikte katılınır.</a:t>
            </a:r>
          </a:p>
          <a:p>
            <a:r>
              <a:rPr lang="tr-TR" sz="2800" dirty="0" smtClean="0">
                <a:latin typeface="Times New Roman" panose="02020603050405020304" pitchFamily="18" charset="0"/>
                <a:cs typeface="Times New Roman" panose="02020603050405020304" pitchFamily="18" charset="0"/>
              </a:rPr>
              <a:t>Dürüst davranılır ve verilen sözler yerine getirilir.</a:t>
            </a:r>
          </a:p>
          <a:p>
            <a:r>
              <a:rPr lang="tr-TR" sz="2800" dirty="0" smtClean="0">
                <a:latin typeface="Times New Roman" panose="02020603050405020304" pitchFamily="18" charset="0"/>
                <a:cs typeface="Times New Roman" panose="02020603050405020304" pitchFamily="18" charset="0"/>
              </a:rPr>
              <a:t>Hastanın, yönelim bozuksa, zaman, yere ve kişiye yönelim sağlanır.</a:t>
            </a:r>
          </a:p>
          <a:p>
            <a:r>
              <a:rPr lang="tr-TR" sz="2800" dirty="0" smtClean="0">
                <a:latin typeface="Times New Roman" panose="02020603050405020304" pitchFamily="18" charset="0"/>
                <a:cs typeface="Times New Roman" panose="02020603050405020304" pitchFamily="18" charset="0"/>
              </a:rPr>
              <a:t>Gerekmedikçe hastaya fiziksel olarak dokunulmaz.</a:t>
            </a:r>
          </a:p>
          <a:p>
            <a:r>
              <a:rPr lang="tr-TR" sz="2800" dirty="0" smtClean="0">
                <a:latin typeface="Times New Roman" panose="02020603050405020304" pitchFamily="18" charset="0"/>
                <a:cs typeface="Times New Roman" panose="02020603050405020304" pitchFamily="18" charset="0"/>
              </a:rPr>
              <a:t>Hasta başkalarıyla kendiliğinden etkileşime girdiğinde olumlu pekiştirme yapılır.</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93</a:t>
            </a:fld>
            <a:endParaRPr lang="el-GR"/>
          </a:p>
        </p:txBody>
      </p:sp>
    </p:spTree>
    <p:extLst>
      <p:ext uri="{BB962C8B-B14F-4D97-AF65-F5344CB8AC3E}">
        <p14:creationId xmlns:p14="http://schemas.microsoft.com/office/powerpoint/2010/main" val="25028587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TANI-4 Sözel iletişimde bozulma:</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Çağrışımlarda bozukluk</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Anlamı yalnızca bir yöne </a:t>
            </a:r>
            <a:r>
              <a:rPr lang="tr-TR" sz="2800" dirty="0" smtClean="0">
                <a:latin typeface="Times New Roman" panose="02020603050405020304" pitchFamily="18" charset="0"/>
                <a:cs typeface="Times New Roman" panose="02020603050405020304" pitchFamily="18" charset="0"/>
              </a:rPr>
              <a:t>sözcükler </a:t>
            </a:r>
            <a:r>
              <a:rPr lang="tr-TR" sz="2800" dirty="0" smtClean="0">
                <a:latin typeface="Times New Roman" panose="02020603050405020304" pitchFamily="18" charset="0"/>
                <a:cs typeface="Times New Roman" panose="02020603050405020304" pitchFamily="18" charset="0"/>
              </a:rPr>
              <a:t>türetme (neolojizm).</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Bir anlamı olmayan fakat aralarında ses uyumu olan sözcüklerin arka arkaya sıralanması(klang çağrışım)</a:t>
            </a:r>
          </a:p>
          <a:p>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94</a:t>
            </a:fld>
            <a:endParaRPr lang="el-GR"/>
          </a:p>
        </p:txBody>
      </p:sp>
    </p:spTree>
    <p:extLst>
      <p:ext uri="{BB962C8B-B14F-4D97-AF65-F5344CB8AC3E}">
        <p14:creationId xmlns:p14="http://schemas.microsoft.com/office/powerpoint/2010/main" val="27614916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Hastanın iletişim yeteneğinin sosyal yönden kabul edilebilir düzeye gelmesini sağlamak.</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95</a:t>
            </a:fld>
            <a:endParaRPr lang="el-GR"/>
          </a:p>
        </p:txBody>
      </p:sp>
    </p:spTree>
    <p:extLst>
      <p:ext uri="{BB962C8B-B14F-4D97-AF65-F5344CB8AC3E}">
        <p14:creationId xmlns:p14="http://schemas.microsoft.com/office/powerpoint/2010/main" val="37610021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Hastanın,şifreli iletişim örüntüsü çözülmeye, anlaşılmaya çalışılır.</a:t>
            </a:r>
          </a:p>
          <a:p>
            <a:r>
              <a:rPr lang="tr-TR" sz="2800" dirty="0" smtClean="0">
                <a:latin typeface="Times New Roman" panose="02020603050405020304" pitchFamily="18" charset="0"/>
                <a:cs typeface="Times New Roman" panose="02020603050405020304" pitchFamily="18" charset="0"/>
              </a:rPr>
              <a:t>Hastanın güven getirebilmesi, kendi davranişlarını ve iletişim biçimini anlayabilmesi için uzun süreli bir ilişki ve ilgi sağlanır.</a:t>
            </a:r>
          </a:p>
          <a:p>
            <a:pPr marL="0" indent="0">
              <a:buNone/>
            </a:pP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96</a:t>
            </a:fld>
            <a:endParaRPr lang="el-GR"/>
          </a:p>
        </p:txBody>
      </p:sp>
    </p:spTree>
    <p:extLst>
      <p:ext uri="{BB962C8B-B14F-4D97-AF65-F5344CB8AC3E}">
        <p14:creationId xmlns:p14="http://schemas.microsoft.com/office/powerpoint/2010/main" val="12904227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TANI-5 Kendine bakımda yetesizlik:</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fontScale="92500"/>
          </a:bodyPr>
          <a:lstStyle/>
          <a:p>
            <a:r>
              <a:rPr lang="tr-TR" sz="2800" dirty="0" smtClean="0">
                <a:latin typeface="Times New Roman" panose="02020603050405020304" pitchFamily="18" charset="0"/>
                <a:cs typeface="Times New Roman" panose="02020603050405020304" pitchFamily="18" charset="0"/>
              </a:rPr>
              <a:t>Bulgular:</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Banyo yapmayı reddetme ya da yapamayışı</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Uygun giysi seçemeyişi veya görünümüne aldirmayişi</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Tuvalet alışkanlığını yardımsız yerine getireyemeyişi</a:t>
            </a:r>
          </a:p>
          <a:p>
            <a:pPr>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Günlük temel gereksinimlerini karşılayamaması</a:t>
            </a:r>
          </a:p>
          <a:p>
            <a:pPr>
              <a:buFont typeface="Wingdings" panose="05000000000000000000" pitchFamily="2" charset="2"/>
              <a:buChar char="v"/>
            </a:pP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97</a:t>
            </a:fld>
            <a:endParaRPr lang="el-GR"/>
          </a:p>
        </p:txBody>
      </p:sp>
    </p:spTree>
    <p:extLst>
      <p:ext uri="{BB962C8B-B14F-4D97-AF65-F5344CB8AC3E}">
        <p14:creationId xmlns:p14="http://schemas.microsoft.com/office/powerpoint/2010/main" val="3850362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AMAÇ:</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Hastanın kendi bakımını yapabilir duruma gelmesi sağlamak.</a:t>
            </a:r>
            <a:endParaRPr lang="el-GR" sz="2800"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98</a:t>
            </a:fld>
            <a:endParaRPr lang="el-GR"/>
          </a:p>
        </p:txBody>
      </p:sp>
    </p:spTree>
    <p:extLst>
      <p:ext uri="{BB962C8B-B14F-4D97-AF65-F5344CB8AC3E}">
        <p14:creationId xmlns:p14="http://schemas.microsoft.com/office/powerpoint/2010/main" val="22518454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GİRİŞİMLER:</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lnSpcReduction="10000"/>
          </a:bodyPr>
          <a:lstStyle/>
          <a:p>
            <a:r>
              <a:rPr lang="tr-TR" sz="2800" dirty="0" smtClean="0">
                <a:latin typeface="Times New Roman" panose="02020603050405020304" pitchFamily="18" charset="0"/>
                <a:cs typeface="Times New Roman" panose="02020603050405020304" pitchFamily="18" charset="0"/>
              </a:rPr>
              <a:t>Hastanın yetenekleri ölçüsünde günlük yaşam etinliklerini yerine getirilmesine izin verilir ve buna cesaretlendirilir.</a:t>
            </a:r>
          </a:p>
          <a:p>
            <a:r>
              <a:rPr lang="tr-TR" sz="2800" dirty="0" smtClean="0">
                <a:latin typeface="Times New Roman" panose="02020603050405020304" pitchFamily="18" charset="0"/>
                <a:cs typeface="Times New Roman" panose="02020603050405020304" pitchFamily="18" charset="0"/>
              </a:rPr>
              <a:t>Bağımsızlık teşvik edilir.</a:t>
            </a:r>
          </a:p>
          <a:p>
            <a:r>
              <a:rPr lang="tr-TR" sz="2800" dirty="0" smtClean="0">
                <a:latin typeface="Times New Roman" panose="02020603050405020304" pitchFamily="18" charset="0"/>
                <a:cs typeface="Times New Roman" panose="02020603050405020304" pitchFamily="18" charset="0"/>
              </a:rPr>
              <a:t>Hasta üzerini kirletiyorsa temizlenmesi için program yapılır.</a:t>
            </a:r>
          </a:p>
          <a:p>
            <a:r>
              <a:rPr lang="tr-TR" sz="2800" dirty="0" smtClean="0">
                <a:latin typeface="Times New Roman" panose="02020603050405020304" pitchFamily="18" charset="0"/>
                <a:cs typeface="Times New Roman" panose="02020603050405020304" pitchFamily="18" charset="0"/>
              </a:rPr>
              <a:t>Hastanın dikkati bağımsız olarak yapabileceği şeylere çekilir.</a:t>
            </a:r>
          </a:p>
        </p:txBody>
      </p:sp>
      <p:sp>
        <p:nvSpPr>
          <p:cNvPr id="4" name="Θέση αριθμού διαφάνειας 3"/>
          <p:cNvSpPr>
            <a:spLocks noGrp="1"/>
          </p:cNvSpPr>
          <p:nvPr>
            <p:ph type="sldNum" sz="quarter" idx="12"/>
          </p:nvPr>
        </p:nvSpPr>
        <p:spPr/>
        <p:txBody>
          <a:bodyPr/>
          <a:lstStyle/>
          <a:p>
            <a:fld id="{1C2B28AC-D6A4-48A0-BCA3-51FDF1504A46}" type="slidenum">
              <a:rPr lang="el-GR" smtClean="0"/>
              <a:t>99</a:t>
            </a:fld>
            <a:endParaRPr lang="el-GR"/>
          </a:p>
        </p:txBody>
      </p:sp>
    </p:spTree>
    <p:extLst>
      <p:ext uri="{BB962C8B-B14F-4D97-AF65-F5344CB8AC3E}">
        <p14:creationId xmlns:p14="http://schemas.microsoft.com/office/powerpoint/2010/main" val="3556892551"/>
      </p:ext>
    </p:extLst>
  </p:cSld>
  <p:clrMapOvr>
    <a:masterClrMapping/>
  </p:clrMapOvr>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TotalTime>
  <Words>3583</Words>
  <Application>Microsoft Office PowerPoint</Application>
  <PresentationFormat>Προβολή στην οθόνη (4:3)</PresentationFormat>
  <Paragraphs>668</Paragraphs>
  <Slides>123</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123</vt:i4>
      </vt:variant>
    </vt:vector>
  </HeadingPairs>
  <TitlesOfParts>
    <vt:vector size="124" baseType="lpstr">
      <vt:lpstr>Kristal</vt:lpstr>
      <vt:lpstr>ŞİZOFRENİ</vt:lpstr>
      <vt:lpstr>İÇERİK </vt:lpstr>
      <vt:lpstr>ŞİZOFRENİ NEDİR? DSM-5 Göre Tanılama: </vt:lpstr>
      <vt:lpstr>Παρουσίαση του PowerPoint</vt:lpstr>
      <vt:lpstr>Παρουσίαση του PowerPoint</vt:lpstr>
      <vt:lpstr>Παρουσίαση του PowerPoint</vt:lpstr>
      <vt:lpstr>Epidemiyoloji </vt:lpstr>
      <vt:lpstr>ETİYOLOJİ </vt:lpstr>
      <vt:lpstr>1-Genetik Etkenler </vt:lpstr>
      <vt:lpstr>2-Çevresel Etkenler </vt:lpstr>
      <vt:lpstr>3-Nörokimyasal Etkenler </vt:lpstr>
      <vt:lpstr>4-Beyin Görüntüleme Bulguları </vt:lpstr>
      <vt:lpstr>Παρουσίαση του PowerPoint</vt:lpstr>
      <vt:lpstr>5-Nörogelişimsel Varsayım </vt:lpstr>
      <vt:lpstr>6-Nörodejeneratif Varsayım </vt:lpstr>
      <vt:lpstr>RİSK ETKENLERİ 1</vt:lpstr>
      <vt:lpstr>RİSK ETKENLERİ 2</vt:lpstr>
      <vt:lpstr>KLİNİK BELİRTİ VE BULGULAR  </vt:lpstr>
      <vt:lpstr>Παρουσίαση του PowerPoint</vt:lpstr>
      <vt:lpstr>1- Genel görünüm ve dişa-vuran davraniş:</vt:lpstr>
      <vt:lpstr>Konuşma ve ilişki kurma</vt:lpstr>
      <vt:lpstr>Konuşma ve ilişki kurma devam:</vt:lpstr>
      <vt:lpstr>Duygulanım </vt:lpstr>
      <vt:lpstr>Bilişsel Yetiler</vt:lpstr>
      <vt:lpstr>Bilişsel Yetiler devam</vt:lpstr>
      <vt:lpstr>Gerçeği Değerlendirme Yetisi</vt:lpstr>
      <vt:lpstr>Düşünce </vt:lpstr>
      <vt:lpstr>Düşünce Devam:</vt:lpstr>
      <vt:lpstr>Παρουσίαση του PowerPoint</vt:lpstr>
      <vt:lpstr>Hareket </vt:lpstr>
      <vt:lpstr>Bedensel ve Fizyolojik Belirtiler</vt:lpstr>
      <vt:lpstr>Παρουσίαση του PowerPoint</vt:lpstr>
      <vt:lpstr>POZİTİF BELİRTİLER</vt:lpstr>
      <vt:lpstr>NEGATİF BELİRTİLER</vt:lpstr>
      <vt:lpstr>GİDİŞ VE SONLANIM </vt:lpstr>
      <vt:lpstr>TEDAVİ</vt:lpstr>
      <vt:lpstr>Παρουσίαση του PowerPoint</vt:lpstr>
      <vt:lpstr>Birinci kuşak antipsikotikler </vt:lpstr>
      <vt:lpstr>İkinci kuşak antipsikotikler </vt:lpstr>
      <vt:lpstr>Antikolinerjik ilaçlar </vt:lpstr>
      <vt:lpstr>Elektro-Konvülsif Tedavi (EKT) </vt:lpstr>
      <vt:lpstr>EKT uygulanacak hastanın</vt:lpstr>
      <vt:lpstr>Παρουσίαση του PowerPoint</vt:lpstr>
      <vt:lpstr>EKT nasıl uygulanır? </vt:lpstr>
      <vt:lpstr>Παρουσίαση του PowerPoint</vt:lpstr>
      <vt:lpstr>Hangi hastalıklarda EKT uygulanabilir? </vt:lpstr>
      <vt:lpstr>Παρουσίαση του PowerPoint</vt:lpstr>
      <vt:lpstr>Psikoterapi-Aile terapisi  </vt:lpstr>
      <vt:lpstr>Παρουσίαση του PowerPoint</vt:lpstr>
      <vt:lpstr>HEMŞİRELİK BAKIMI</vt:lpstr>
      <vt:lpstr>VAKA SUNUMU</vt:lpstr>
      <vt:lpstr>BİREYE ÖZEL TANITICI BİLGİLER</vt:lpstr>
      <vt:lpstr>PSİKİYATRİK KLİNİK ANAMNEZ:</vt:lpstr>
      <vt:lpstr>HASTALIK ÖYKÜSÜ:</vt:lpstr>
      <vt:lpstr>BİREYİN SAĞLIK HASTALIK ÖYKÜSÜ </vt:lpstr>
      <vt:lpstr>Παρουσίαση του PowerPoint</vt:lpstr>
      <vt:lpstr>ŞU ANDA KULLANDIĞI İLAÇLAR</vt:lpstr>
      <vt:lpstr>İLAÇLAR</vt:lpstr>
      <vt:lpstr>Παρουσίαση του PowerPoint</vt:lpstr>
      <vt:lpstr>Παρουσίαση του PowerPoint</vt:lpstr>
      <vt:lpstr>Παρουσίαση του PowerPoint</vt:lpstr>
      <vt:lpstr>AKTİVİTE EGZERSİZ</vt:lpstr>
      <vt:lpstr>Παρουσίαση του PowerPoint</vt:lpstr>
      <vt:lpstr>UYKU İSTİRAHAT ŞEKLİ</vt:lpstr>
      <vt:lpstr>STRES İLE BASETME TOLERE ETME DURUMU</vt:lpstr>
      <vt:lpstr>GÜVENLİK VE KORUMA</vt:lpstr>
      <vt:lpstr>AİLEYE İLİŞKİN BİLGİLER</vt:lpstr>
      <vt:lpstr>Παρουσίαση του PowerPoint</vt:lpstr>
      <vt:lpstr>FİZİKSEL DEĞERLENDİRME-1</vt:lpstr>
      <vt:lpstr>FİZİKSEL DEĞERLENDİRME-2</vt:lpstr>
      <vt:lpstr>LABORATUAR BULGULARI</vt:lpstr>
      <vt:lpstr>VAKAYA YÖNELİK HEMŞİRELİK GİRİŞİMLERİ</vt:lpstr>
      <vt:lpstr>HALÜSİNASYON  1-Hemşirelik tanısı: Duyusal Algılamada Bozulma  </vt:lpstr>
      <vt:lpstr>Παρουσίαση του PowerPoint</vt:lpstr>
      <vt:lpstr>SONUÇ KRİTERLERİ (HEDEFLER)</vt:lpstr>
      <vt:lpstr>Παρουσίαση του PowerPoint</vt:lpstr>
      <vt:lpstr>UZUN DÖNEM HEDEFLERİ</vt:lpstr>
      <vt:lpstr>2-Hemşirelik tanısı: Düşünce Sürecinde Bozulma </vt:lpstr>
      <vt:lpstr>SONUÇ KRİTERLERİ (HEDEFLER)</vt:lpstr>
      <vt:lpstr>Παρουσίαση του PowerPoint</vt:lpstr>
      <vt:lpstr>3-Hemşirelik tanısı  Başkalarına Yönelik Şiddet Riski:  </vt:lpstr>
      <vt:lpstr>Παρουσίαση του PowerPoint</vt:lpstr>
      <vt:lpstr>SONUÇ KRİTERLERİ (HEDEFLER)</vt:lpstr>
      <vt:lpstr>Παρουσίαση του PowerPoint</vt:lpstr>
      <vt:lpstr>TANI-1:Düşünce süreçlerinde değişme:</vt:lpstr>
      <vt:lpstr>AMAÇ:</vt:lpstr>
      <vt:lpstr>GİRİŞİMLER:</vt:lpstr>
      <vt:lpstr>TANI-2 Algılarda değişme (işitsel-görsel):</vt:lpstr>
      <vt:lpstr>AMAÇ:</vt:lpstr>
      <vt:lpstr>GİRİŞİMLER:</vt:lpstr>
      <vt:lpstr>TANI-3 Sosyal yalıtım (İzolasyon):</vt:lpstr>
      <vt:lpstr>AMAÇ:</vt:lpstr>
      <vt:lpstr>GİRİŞİMLER:</vt:lpstr>
      <vt:lpstr>TANI-4 Sözel iletişimde bozulma:</vt:lpstr>
      <vt:lpstr>AMAÇ:</vt:lpstr>
      <vt:lpstr>GİRİŞİMLER:</vt:lpstr>
      <vt:lpstr>TANI-5 Kendine bakımda yetesizlik:</vt:lpstr>
      <vt:lpstr>AMAÇ:</vt:lpstr>
      <vt:lpstr>GİRİŞİMLER:</vt:lpstr>
      <vt:lpstr>TANI-6 Yaralanma potansiyeli: </vt:lpstr>
      <vt:lpstr>AMAÇ:</vt:lpstr>
      <vt:lpstr>GİRİŞİMLER:</vt:lpstr>
      <vt:lpstr>TANI-7 Bireysel başetmede yetersizlik: </vt:lpstr>
      <vt:lpstr>AMAÇ:</vt:lpstr>
      <vt:lpstr>GİRİŞİMLER:</vt:lpstr>
      <vt:lpstr>TANI-8 Uyku alişkanlıklarında bozulma:</vt:lpstr>
      <vt:lpstr>AMAÇ:</vt:lpstr>
      <vt:lpstr>GİRİŞİMLER:</vt:lpstr>
      <vt:lpstr>TANI-9Aile sürecinde değişim: </vt:lpstr>
      <vt:lpstr>AMAÇ:</vt:lpstr>
      <vt:lpstr>GİRİŞİMLER:</vt:lpstr>
      <vt:lpstr>TANI-10 Bilgi eksikliği: </vt:lpstr>
      <vt:lpstr>AMAÇ:</vt:lpstr>
      <vt:lpstr>GİRİŞİMLER:</vt:lpstr>
      <vt:lpstr>TANI-11 Kendine yada başkalarına yönelik şiddet olasılığı:</vt:lpstr>
      <vt:lpstr>AMAÇ:</vt:lpstr>
      <vt:lpstr>GİRİŞİMLER:</vt:lpstr>
      <vt:lpstr>TANI-12 İntihar etme riski:</vt:lpstr>
      <vt:lpstr>AMAÇ:</vt:lpstr>
      <vt:lpstr>GİRİŞİMLER:</vt:lpstr>
      <vt:lpstr>KAYNAKLAR:</vt:lpstr>
      <vt:lpstr>HAZIRLAYANLAR:</vt:lpstr>
      <vt:lpstr>DİNLEDİĞİNİZ İÇİN TEŞEKKÜR EDERİZ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SEHER</dc:creator>
  <cp:lastModifiedBy>SEHER</cp:lastModifiedBy>
  <cp:revision>223</cp:revision>
  <dcterms:created xsi:type="dcterms:W3CDTF">2016-02-29T19:24:50Z</dcterms:created>
  <dcterms:modified xsi:type="dcterms:W3CDTF">2016-03-24T20:04:16Z</dcterms:modified>
</cp:coreProperties>
</file>